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424" r:id="rId3"/>
    <p:sldId id="423" r:id="rId4"/>
    <p:sldId id="860" r:id="rId5"/>
    <p:sldId id="861" r:id="rId6"/>
    <p:sldId id="608" r:id="rId7"/>
    <p:sldId id="708" r:id="rId8"/>
    <p:sldId id="873" r:id="rId9"/>
    <p:sldId id="862" r:id="rId10"/>
    <p:sldId id="754" r:id="rId11"/>
    <p:sldId id="560" r:id="rId12"/>
    <p:sldId id="846" r:id="rId13"/>
    <p:sldId id="828" r:id="rId14"/>
    <p:sldId id="872" r:id="rId15"/>
    <p:sldId id="857" r:id="rId16"/>
    <p:sldId id="868" r:id="rId17"/>
    <p:sldId id="859" r:id="rId18"/>
    <p:sldId id="870" r:id="rId19"/>
    <p:sldId id="871" r:id="rId20"/>
    <p:sldId id="875" r:id="rId21"/>
    <p:sldId id="86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0" autoAdjust="0"/>
    <p:restoredTop sz="95409" autoAdjust="0"/>
  </p:normalViewPr>
  <p:slideViewPr>
    <p:cSldViewPr>
      <p:cViewPr varScale="1">
        <p:scale>
          <a:sx n="61" d="100"/>
          <a:sy n="61" d="100"/>
        </p:scale>
        <p:origin x="1042" y="5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371232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17</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17510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02540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43448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10</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11</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15-22-0655-00-0013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2022 Meeting </a:t>
            </a:r>
            <a:r>
              <a:rPr lang="en-US" altLang="en-US" sz="3000" dirty="0" smtClean="0"/>
              <a:t>Minutes</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2022-09-16</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276"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Monday</a:t>
            </a:r>
            <a:r>
              <a:rPr lang="de-DE" sz="2000" dirty="0" smtClean="0"/>
              <a:t> Sept-12 </a:t>
            </a:r>
            <a:r>
              <a:rPr lang="en-GB" sz="2000" dirty="0" smtClean="0"/>
              <a:t>PM1 (13:30-15:30 Kona, 19:30-21:30 </a:t>
            </a:r>
            <a:r>
              <a:rPr lang="en-GB" sz="2000" dirty="0"/>
              <a:t>CET)</a:t>
            </a:r>
            <a:endParaRPr lang="de-DE" sz="2000" dirty="0"/>
          </a:p>
          <a:p>
            <a:pPr marL="1028700" lvl="1"/>
            <a:r>
              <a:rPr lang="en-GB" sz="1800" dirty="0"/>
              <a:t>Status of SA </a:t>
            </a:r>
            <a:r>
              <a:rPr lang="en-GB" sz="1800" dirty="0" smtClean="0"/>
              <a:t>ballot</a:t>
            </a:r>
          </a:p>
          <a:p>
            <a:pPr marL="1028700" lvl="1"/>
            <a:r>
              <a:rPr lang="en-GB" sz="1800" dirty="0" smtClean="0"/>
              <a:t>Approve agenda and July minutes </a:t>
            </a:r>
            <a:endParaRPr lang="en-GB" sz="1800" dirty="0"/>
          </a:p>
          <a:p>
            <a:pPr marL="1028700" lvl="1"/>
            <a:r>
              <a:rPr lang="en-GB" sz="1800" dirty="0" smtClean="0"/>
              <a:t>Reconfirm CRG </a:t>
            </a:r>
          </a:p>
          <a:p>
            <a:pPr marL="1028700" lvl="1"/>
            <a:r>
              <a:rPr lang="en-GB" sz="1800" dirty="0" smtClean="0"/>
              <a:t>Announce teleconferences</a:t>
            </a:r>
          </a:p>
          <a:p>
            <a:pPr marL="357188" indent="-357188"/>
            <a:r>
              <a:rPr lang="de-DE" sz="2000" dirty="0" err="1" smtClean="0"/>
              <a:t>Thursday</a:t>
            </a:r>
            <a:r>
              <a:rPr lang="de-DE" sz="2000" dirty="0" smtClean="0"/>
              <a:t> Sept-15 </a:t>
            </a:r>
            <a:r>
              <a:rPr lang="en-GB" sz="2000" dirty="0"/>
              <a:t>PM1 (13:30-15:30 </a:t>
            </a:r>
            <a:r>
              <a:rPr lang="en-GB" sz="2000" dirty="0" smtClean="0"/>
              <a:t>Kona, </a:t>
            </a:r>
            <a:r>
              <a:rPr lang="en-GB" sz="2000" dirty="0"/>
              <a:t>19:30-21:30 CET)</a:t>
            </a:r>
            <a:endParaRPr lang="de-DE" sz="2000" dirty="0"/>
          </a:p>
          <a:p>
            <a:pPr marL="989013" lvl="1" indent="-269875"/>
            <a:r>
              <a:rPr lang="en-GB" sz="1800" dirty="0" smtClean="0"/>
              <a:t>Motion to create D8</a:t>
            </a:r>
          </a:p>
          <a:p>
            <a:pPr marL="989013" lvl="1" indent="-269875"/>
            <a:r>
              <a:rPr lang="en-GB" sz="1800" dirty="0" smtClean="0"/>
              <a:t>Motion to start recirculation</a:t>
            </a:r>
            <a:endParaRPr lang="en-GB" sz="1800" dirty="0"/>
          </a:p>
          <a:p>
            <a:pPr marL="989013" lvl="1" indent="-269875"/>
            <a:r>
              <a:rPr lang="en-GB" sz="1800" dirty="0" smtClean="0"/>
              <a:t>Discuss TG13 timeline</a:t>
            </a:r>
            <a:endParaRPr lang="en-GB" sz="1800" dirty="0"/>
          </a:p>
          <a:p>
            <a:pPr marL="719138" lvl="1" indent="0">
              <a:buNone/>
            </a:pPr>
            <a:endParaRPr lang="en-GB"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10</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11</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a:t>Monday </a:t>
            </a:r>
            <a:r>
              <a:rPr lang="en-GB" dirty="0" smtClean="0"/>
              <a:t>Sept 12, PM1</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790546017"/>
              </p:ext>
            </p:extLst>
          </p:nvPr>
        </p:nvGraphicFramePr>
        <p:xfrm>
          <a:off x="571500" y="2209800"/>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Review status of SA ballot</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94716386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de-DE" sz="1800" dirty="0" smtClean="0"/>
                        <a:t>Motion </a:t>
                      </a:r>
                      <a:r>
                        <a:rPr lang="de-DE" sz="1800" dirty="0" err="1" smtClean="0"/>
                        <a:t>to</a:t>
                      </a:r>
                      <a:r>
                        <a:rPr lang="de-DE" sz="1800" dirty="0" smtClean="0"/>
                        <a:t> </a:t>
                      </a:r>
                      <a:r>
                        <a:rPr lang="de-DE" sz="1800" dirty="0" err="1" smtClean="0"/>
                        <a:t>approve</a:t>
                      </a:r>
                      <a:r>
                        <a:rPr lang="de-DE" sz="1800" dirty="0" smtClean="0"/>
                        <a:t> </a:t>
                      </a:r>
                      <a:r>
                        <a:rPr lang="de-DE" sz="1800" dirty="0" err="1" smtClean="0"/>
                        <a:t>July</a:t>
                      </a:r>
                      <a:r>
                        <a:rPr lang="de-DE" sz="1800" baseline="0" dirty="0" smtClean="0"/>
                        <a:t> </a:t>
                      </a:r>
                      <a:r>
                        <a:rPr lang="de-DE" sz="1800" baseline="0" dirty="0" err="1" smtClean="0"/>
                        <a:t>meeting</a:t>
                      </a:r>
                      <a:r>
                        <a:rPr lang="de-DE" sz="1800" baseline="0" dirty="0" smtClean="0"/>
                        <a:t> </a:t>
                      </a:r>
                      <a:r>
                        <a:rPr lang="de-DE" sz="1800" baseline="0" dirty="0" err="1" smtClean="0"/>
                        <a:t>minutes</a:t>
                      </a:r>
                      <a:endParaRPr lang="de-DE" sz="1800" dirty="0"/>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418330988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i="1" dirty="0" smtClean="0">
                <a:sym typeface="Wingdings" panose="05000000000000000000" pitchFamily="2" charset="2"/>
              </a:rPr>
              <a:t>Motion to approve the agenda for September TG13 hybrid meeting in doc. 15-22-0483r1.</a:t>
            </a: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r>
              <a:rPr lang="en-GB" altLang="en-US" i="1" dirty="0" err="1" smtClean="0">
                <a:sym typeface="Wingdings" panose="05000000000000000000" pitchFamily="2" charset="2"/>
              </a:rPr>
              <a:t>Tero</a:t>
            </a:r>
            <a:r>
              <a:rPr lang="en-GB" altLang="en-US" i="1" dirty="0" smtClean="0">
                <a:sym typeface="Wingdings" panose="05000000000000000000" pitchFamily="2" charset="2"/>
              </a:rPr>
              <a:t> </a:t>
            </a:r>
            <a:r>
              <a:rPr lang="en-GB" altLang="en-US" i="1" dirty="0" err="1" smtClean="0">
                <a:sym typeface="Wingdings" panose="05000000000000000000" pitchFamily="2" charset="2"/>
              </a:rPr>
              <a:t>Kivinen</a:t>
            </a:r>
            <a:endParaRPr lang="en-GB" altLang="en-US" i="1" dirty="0" smtClean="0">
              <a:sym typeface="Wingdings" panose="05000000000000000000" pitchFamily="2" charset="2"/>
            </a:endParaRPr>
          </a:p>
          <a:p>
            <a:pPr algn="just">
              <a:buFontTx/>
              <a:buNone/>
            </a:pPr>
            <a:r>
              <a:rPr lang="en-GB" altLang="en-US" i="1" dirty="0" smtClean="0">
                <a:sym typeface="Wingdings" panose="05000000000000000000" pitchFamily="2" charset="2"/>
              </a:rPr>
              <a:t>Seconded by	</a:t>
            </a:r>
            <a:r>
              <a:rPr lang="en-GB" altLang="en-US" i="1" dirty="0" err="1" smtClean="0">
                <a:sym typeface="Wingdings" panose="05000000000000000000" pitchFamily="2" charset="2"/>
              </a:rPr>
              <a:t>Tuncer</a:t>
            </a:r>
            <a:r>
              <a:rPr lang="en-GB" altLang="en-US" i="1" dirty="0" smtClean="0">
                <a:sym typeface="Wingdings" panose="05000000000000000000" pitchFamily="2" charset="2"/>
              </a:rPr>
              <a:t> </a:t>
            </a:r>
            <a:r>
              <a:rPr lang="en-GB" altLang="en-US" i="1" dirty="0" err="1" smtClean="0">
                <a:sym typeface="Wingdings" panose="05000000000000000000" pitchFamily="2" charset="2"/>
              </a:rPr>
              <a:t>Baykas</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P802.15.13_D8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err="1" smtClean="0"/>
              <a:t>Tuncer</a:t>
            </a:r>
            <a:r>
              <a:rPr lang="en-US" sz="1800" b="1" dirty="0" smtClean="0"/>
              <a:t> </a:t>
            </a:r>
            <a:r>
              <a:rPr lang="en-US" sz="1800" b="1" dirty="0" err="1" smtClean="0"/>
              <a:t>Baykas</a:t>
            </a:r>
            <a:r>
              <a:rPr lang="en-US" sz="1800" b="1" dirty="0" smtClean="0"/>
              <a:t>	</a:t>
            </a:r>
          </a:p>
          <a:p>
            <a:pPr marL="457200" lvl="1" indent="0">
              <a:buNone/>
            </a:pPr>
            <a:r>
              <a:rPr lang="en-US" sz="1800" b="1" dirty="0" smtClean="0"/>
              <a:t>Second:	</a:t>
            </a:r>
            <a:r>
              <a:rPr lang="en-US" sz="1800" b="1" dirty="0" err="1" smtClean="0"/>
              <a:t>Tero</a:t>
            </a:r>
            <a:r>
              <a:rPr lang="en-US" sz="1800" b="1" dirty="0" smtClean="0"/>
              <a:t> </a:t>
            </a:r>
            <a:r>
              <a:rPr lang="en-US" sz="1800" b="1" dirty="0" err="1" smtClean="0"/>
              <a:t>Kivinen</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P802.15.13_D8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277082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26 Sept 2022, 11:00-12.30 CET (5:00-6:30 ET, 18:00-19:30 KT)</a:t>
            </a:r>
          </a:p>
          <a:p>
            <a:pPr marL="800100" lvl="1"/>
            <a:r>
              <a:rPr lang="de-DE" dirty="0" smtClean="0"/>
              <a:t>  3 </a:t>
            </a:r>
            <a:r>
              <a:rPr lang="de-DE" dirty="0" err="1" smtClean="0"/>
              <a:t>Oct</a:t>
            </a:r>
            <a:r>
              <a:rPr lang="de-DE" dirty="0" smtClean="0"/>
              <a:t> 2022, 11:00-12.30 CET (5:00-6:30 ET, 18:00-19:30 KT)</a:t>
            </a:r>
          </a:p>
          <a:p>
            <a:pPr marL="800100" lvl="1"/>
            <a:r>
              <a:rPr lang="de-DE" dirty="0" smtClean="0"/>
              <a:t>10 </a:t>
            </a:r>
            <a:r>
              <a:rPr lang="de-DE" dirty="0" err="1" smtClean="0"/>
              <a:t>Oct</a:t>
            </a:r>
            <a:r>
              <a:rPr lang="de-DE" dirty="0" smtClean="0"/>
              <a:t> 2022, 11:00-12.30 CET (5:00-6:30 ET, 18:00-19:30 KT)</a:t>
            </a:r>
          </a:p>
          <a:p>
            <a:pPr marL="800100" lvl="1"/>
            <a:r>
              <a:rPr lang="de-DE" dirty="0" smtClean="0"/>
              <a:t>17 </a:t>
            </a:r>
            <a:r>
              <a:rPr lang="de-DE" dirty="0" err="1" smtClean="0"/>
              <a:t>Oct</a:t>
            </a:r>
            <a:r>
              <a:rPr lang="de-DE" dirty="0" smtClean="0"/>
              <a:t> 2022, 11:00-12.30 CET (5:00-6:30 ET, 18:00-19:30 KT)</a:t>
            </a:r>
          </a:p>
          <a:p>
            <a:pPr marL="800100" lvl="1"/>
            <a:r>
              <a:rPr lang="de-DE" dirty="0" smtClean="0"/>
              <a:t>24 </a:t>
            </a:r>
            <a:r>
              <a:rPr lang="de-DE" dirty="0" err="1" smtClean="0"/>
              <a:t>Oct</a:t>
            </a:r>
            <a:r>
              <a:rPr lang="de-DE" dirty="0" smtClean="0"/>
              <a:t> 2022</a:t>
            </a:r>
            <a:r>
              <a:rPr lang="de-DE" dirty="0"/>
              <a:t>, 11:00-12.30 CET (5:00-6:30 ET, 18:00-19:30 KT</a:t>
            </a:r>
            <a:r>
              <a:rPr lang="de-DE" dirty="0" smtClean="0"/>
              <a:t>)</a:t>
            </a:r>
          </a:p>
          <a:p>
            <a:pPr marL="800100" lvl="1"/>
            <a:r>
              <a:rPr lang="de-DE" dirty="0" smtClean="0"/>
              <a:t>31 </a:t>
            </a:r>
            <a:r>
              <a:rPr lang="de-DE" dirty="0" err="1" smtClean="0"/>
              <a:t>Oct</a:t>
            </a:r>
            <a:r>
              <a:rPr lang="de-DE" dirty="0" smtClean="0"/>
              <a:t> </a:t>
            </a:r>
            <a:r>
              <a:rPr lang="de-DE" dirty="0"/>
              <a:t>2022, 11:00-12.30 CET (5:00-6:30 ET, 18:00-19:30 KT</a:t>
            </a:r>
            <a:r>
              <a:rPr lang="de-DE" dirty="0" smtClean="0"/>
              <a:t>)</a:t>
            </a:r>
          </a:p>
          <a:p>
            <a:pPr marL="800100" lvl="1"/>
            <a:r>
              <a:rPr lang="de-DE" dirty="0" smtClean="0"/>
              <a:t>7 Nov </a:t>
            </a:r>
            <a:r>
              <a:rPr lang="de-DE" dirty="0"/>
              <a:t>2022, 11:00-12.30 CET (5:00-6:30 ET, 18:00-19:30 KT</a:t>
            </a:r>
            <a:r>
              <a:rPr lang="de-DE" dirty="0" smtClean="0"/>
              <a:t>)</a:t>
            </a:r>
          </a:p>
          <a:p>
            <a:pPr marL="800100" lvl="1"/>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i="1" dirty="0" smtClean="0">
                <a:sym typeface="Wingdings" panose="05000000000000000000" pitchFamily="2" charset="2"/>
              </a:rPr>
              <a:t>Motion to approve the July meeting minutes of TG13 </a:t>
            </a:r>
            <a:r>
              <a:rPr lang="en-GB" altLang="en-US" i="1" dirty="0" smtClean="0">
                <a:solidFill>
                  <a:srgbClr val="000000"/>
                </a:solidFill>
                <a:latin typeface="Times New Roman"/>
              </a:rPr>
              <a:t>in </a:t>
            </a:r>
            <a:r>
              <a:rPr lang="en-GB" altLang="en-US" i="1" dirty="0">
                <a:solidFill>
                  <a:srgbClr val="000000"/>
                </a:solidFill>
                <a:latin typeface="Times New Roman"/>
              </a:rPr>
              <a:t>doc. </a:t>
            </a:r>
            <a:r>
              <a:rPr lang="en-GB" altLang="en-US" i="1" dirty="0" smtClean="0">
                <a:solidFill>
                  <a:srgbClr val="000000"/>
                </a:solidFill>
                <a:latin typeface="Times New Roman"/>
              </a:rPr>
              <a:t>15-22/407r1.</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r>
              <a:rPr lang="en-GB" altLang="en-US" i="1" dirty="0" err="1" smtClean="0">
                <a:sym typeface="Wingdings" panose="05000000000000000000" pitchFamily="2" charset="2"/>
              </a:rPr>
              <a:t>Tuncer</a:t>
            </a:r>
            <a:r>
              <a:rPr lang="en-GB" altLang="en-US" i="1" dirty="0" smtClean="0">
                <a:sym typeface="Wingdings" panose="05000000000000000000" pitchFamily="2" charset="2"/>
              </a:rPr>
              <a:t> </a:t>
            </a:r>
            <a:r>
              <a:rPr lang="en-GB" altLang="en-US" i="1" dirty="0" err="1" smtClean="0">
                <a:sym typeface="Wingdings" panose="05000000000000000000" pitchFamily="2" charset="2"/>
              </a:rPr>
              <a:t>Baykas</a:t>
            </a:r>
            <a:endParaRPr lang="en-GB" altLang="en-US" i="1" dirty="0" smtClean="0">
              <a:sym typeface="Wingdings" panose="05000000000000000000" pitchFamily="2" charset="2"/>
            </a:endParaRPr>
          </a:p>
          <a:p>
            <a:pPr algn="just">
              <a:buFontTx/>
              <a:buNone/>
            </a:pPr>
            <a:r>
              <a:rPr lang="en-GB" altLang="en-US" i="1" dirty="0" smtClean="0">
                <a:sym typeface="Wingdings" panose="05000000000000000000" pitchFamily="2" charset="2"/>
              </a:rPr>
              <a:t>Seconded by	</a:t>
            </a:r>
            <a:r>
              <a:rPr lang="en-GB" altLang="en-US" i="1" dirty="0" err="1" smtClean="0">
                <a:sym typeface="Wingdings" panose="05000000000000000000" pitchFamily="2" charset="2"/>
              </a:rPr>
              <a:t>Tero</a:t>
            </a:r>
            <a:r>
              <a:rPr lang="en-GB" altLang="en-US" i="1" dirty="0" smtClean="0">
                <a:sym typeface="Wingdings" panose="05000000000000000000" pitchFamily="2" charset="2"/>
              </a:rPr>
              <a:t> </a:t>
            </a:r>
            <a:r>
              <a:rPr lang="en-GB" altLang="en-US" i="1" dirty="0" err="1" smtClean="0">
                <a:sym typeface="Wingdings" panose="05000000000000000000" pitchFamily="2" charset="2"/>
              </a:rPr>
              <a:t>Kivinen</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3972416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17</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Thursday</a:t>
            </a:r>
            <a:r>
              <a:rPr lang="de-DE" dirty="0" smtClean="0"/>
              <a:t> September 15,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804125485"/>
              </p:ext>
            </p:extLst>
          </p:nvPr>
        </p:nvGraphicFramePr>
        <p:xfrm>
          <a:off x="685800" y="2362200"/>
          <a:ext cx="8229600" cy="2712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1"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800" dirty="0" smtClean="0"/>
                        <a:t>Motion </a:t>
                      </a:r>
                      <a:r>
                        <a:rPr lang="de-DE" sz="1800" dirty="0" err="1" smtClean="0"/>
                        <a:t>to</a:t>
                      </a:r>
                      <a:r>
                        <a:rPr lang="de-DE" sz="1800" dirty="0" smtClean="0"/>
                        <a:t> </a:t>
                      </a:r>
                      <a:r>
                        <a:rPr lang="de-DE" sz="1800" dirty="0" err="1" smtClean="0"/>
                        <a:t>create</a:t>
                      </a:r>
                      <a:r>
                        <a:rPr lang="de-DE" sz="1800" dirty="0" smtClean="0"/>
                        <a:t> D8</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806376904"/>
                  </a:ext>
                </a:extLst>
              </a:tr>
              <a:tr h="396152">
                <a:tc>
                  <a:txBody>
                    <a:bodyPr/>
                    <a:lstStyle/>
                    <a:p>
                      <a:pPr marL="0" lvl="1" indent="0"/>
                      <a:r>
                        <a:rPr lang="de-DE" sz="1800" dirty="0" smtClean="0"/>
                        <a:t>Motion </a:t>
                      </a:r>
                      <a:r>
                        <a:rPr lang="de-DE" sz="1800" dirty="0" err="1" smtClean="0"/>
                        <a:t>to</a:t>
                      </a:r>
                      <a:r>
                        <a:rPr lang="de-DE" sz="1800" dirty="0" smtClean="0"/>
                        <a:t> </a:t>
                      </a:r>
                      <a:r>
                        <a:rPr lang="de-DE" sz="1800" dirty="0" err="1" smtClean="0"/>
                        <a:t>start</a:t>
                      </a:r>
                      <a:r>
                        <a:rPr lang="de-DE" sz="1800" dirty="0" smtClean="0"/>
                        <a:t> </a:t>
                      </a:r>
                      <a:r>
                        <a:rPr lang="de-DE" sz="1800" dirty="0" err="1" smtClean="0"/>
                        <a:t>recirculation</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a:t>
                      </a:r>
                      <a:r>
                        <a:rPr lang="de-DE" sz="1800" dirty="0" err="1" smtClean="0"/>
                        <a:t>timeline</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72995137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 to approve comment resolution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endParaRPr lang="en-US" dirty="0" smtClean="0"/>
          </a:p>
          <a:p>
            <a:pPr>
              <a:buNone/>
            </a:pPr>
            <a:r>
              <a:rPr lang="en-US" i="1" dirty="0" smtClean="0"/>
              <a:t>Move to accept comment resolutions in doc. 15-22-0442/r4 including the additional comments, and authorize the Technical Editor to include them in TG13 D8.0.</a:t>
            </a:r>
          </a:p>
          <a:p>
            <a:pPr>
              <a:buNone/>
            </a:pPr>
            <a:r>
              <a:rPr lang="en-US" i="1" dirty="0" smtClean="0"/>
              <a:t> </a:t>
            </a:r>
            <a:endParaRPr lang="de-DE" i="1" dirty="0"/>
          </a:p>
          <a:p>
            <a:pPr lvl="0">
              <a:buNone/>
            </a:pPr>
            <a:r>
              <a:rPr lang="en-US" i="1" dirty="0"/>
              <a:t>Moved by </a:t>
            </a:r>
            <a:r>
              <a:rPr lang="en-US" i="1" dirty="0" smtClean="0"/>
              <a:t>:	</a:t>
            </a:r>
            <a:r>
              <a:rPr lang="en-US" i="1" dirty="0" err="1" smtClean="0"/>
              <a:t>Tero</a:t>
            </a:r>
            <a:r>
              <a:rPr lang="en-US" i="1" dirty="0" smtClean="0"/>
              <a:t> </a:t>
            </a:r>
            <a:r>
              <a:rPr lang="en-US" i="1" dirty="0" err="1" smtClean="0"/>
              <a:t>Kivinen</a:t>
            </a:r>
            <a:endParaRPr lang="de-DE" i="1" dirty="0"/>
          </a:p>
          <a:p>
            <a:pPr lvl="0">
              <a:buNone/>
            </a:pPr>
            <a:r>
              <a:rPr lang="en-US" i="1" dirty="0" smtClean="0"/>
              <a:t>Seconded </a:t>
            </a:r>
            <a:r>
              <a:rPr lang="en-US" i="1" dirty="0"/>
              <a:t>by </a:t>
            </a:r>
            <a:r>
              <a:rPr lang="en-US" i="1" dirty="0" smtClean="0"/>
              <a:t>:	Phil Beecher</a:t>
            </a:r>
            <a:endParaRPr lang="de-DE" i="1" dirty="0"/>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35427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to request that 802.15 WG start a Standards Association Recirculation Ballot of document P802.15.13-D8 (as edited in accordance with the instructions in document 15-22/0442r4) pending the completion and inclusion of the edits in the draft.</a:t>
            </a:r>
            <a:endParaRPr lang="de-DE" i="1" dirty="0" smtClean="0"/>
          </a:p>
          <a:p>
            <a:pPr algn="just">
              <a:buNone/>
            </a:pPr>
            <a:r>
              <a:rPr lang="en-US" i="1" dirty="0"/>
              <a:t> </a:t>
            </a:r>
            <a:endParaRPr lang="de-DE" i="1" dirty="0"/>
          </a:p>
          <a:p>
            <a:pPr algn="just">
              <a:buNone/>
            </a:pPr>
            <a:r>
              <a:rPr lang="en-US" i="1" dirty="0"/>
              <a:t>Moved</a:t>
            </a:r>
            <a:r>
              <a:rPr lang="en-US" i="1" dirty="0" smtClean="0"/>
              <a:t>: </a:t>
            </a:r>
            <a:r>
              <a:rPr lang="en-US" i="1" dirty="0" err="1" smtClean="0"/>
              <a:t>Tero</a:t>
            </a:r>
            <a:r>
              <a:rPr lang="en-US" i="1" dirty="0" smtClean="0"/>
              <a:t> </a:t>
            </a:r>
            <a:r>
              <a:rPr lang="en-US" i="1" dirty="0" err="1" smtClean="0"/>
              <a:t>Kivinen</a:t>
            </a:r>
            <a:endParaRPr lang="de-DE" i="1" dirty="0"/>
          </a:p>
          <a:p>
            <a:pPr algn="just">
              <a:buNone/>
            </a:pPr>
            <a:r>
              <a:rPr lang="en-US" i="1" dirty="0"/>
              <a:t>Second: </a:t>
            </a:r>
            <a:r>
              <a:rPr lang="en-US" i="1" dirty="0" smtClean="0"/>
              <a:t>Phil Beecher</a:t>
            </a:r>
            <a:endParaRPr lang="de-DE" i="1" dirty="0"/>
          </a:p>
          <a:p>
            <a:pPr>
              <a:buNone/>
            </a:pPr>
            <a:r>
              <a:rPr lang="en-US" sz="2000" i="1" dirty="0" smtClean="0"/>
              <a:t> </a:t>
            </a:r>
            <a:endParaRPr lang="de-DE" i="1" dirty="0"/>
          </a:p>
          <a:p>
            <a:pPr algn="just">
              <a:buFontTx/>
              <a:buNone/>
            </a:pPr>
            <a:r>
              <a:rPr lang="en-GB" altLang="en-US" i="1" dirty="0" smtClean="0">
                <a:sym typeface="Wingdings" panose="05000000000000000000" pitchFamily="2" charset="2"/>
              </a:rPr>
              <a:t>Approved by </a:t>
            </a:r>
            <a:r>
              <a:rPr lang="en-GB" altLang="en-US" i="1" dirty="0" err="1" smtClean="0">
                <a:sym typeface="Wingdings" panose="05000000000000000000" pitchFamily="2" charset="2"/>
              </a:rPr>
              <a:t>unianimous</a:t>
            </a:r>
            <a:r>
              <a:rPr lang="en-GB" altLang="en-US" i="1" dirty="0" smtClean="0">
                <a:sym typeface="Wingdings" panose="05000000000000000000" pitchFamily="2" charset="2"/>
              </a:rPr>
              <a:t> consent.</a:t>
            </a:r>
          </a:p>
          <a:p>
            <a:pPr algn="just">
              <a:buFontTx/>
              <a:buNone/>
            </a:pPr>
            <a:endParaRPr lang="en-GB" altLang="en-US" sz="2000" i="1" dirty="0">
              <a:sym typeface="Wingdings" panose="05000000000000000000" pitchFamily="2" charset="2"/>
            </a:endParaRPr>
          </a:p>
        </p:txBody>
      </p:sp>
    </p:spTree>
    <p:extLst>
      <p:ext uri="{BB962C8B-B14F-4D97-AF65-F5344CB8AC3E}">
        <p14:creationId xmlns:p14="http://schemas.microsoft.com/office/powerpoint/2010/main" val="2151397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t>
            </a:r>
            <a:r>
              <a:rPr lang="en-US" altLang="en-US" dirty="0" smtClean="0"/>
              <a:t>Minutes </a:t>
            </a:r>
            <a:r>
              <a:rPr lang="en-US" altLang="en-US" dirty="0" smtClean="0"/>
              <a:t>for </a:t>
            </a:r>
            <a:r>
              <a:rPr lang="en-US" altLang="en-US" dirty="0"/>
              <a:t>the </a:t>
            </a:r>
            <a:r>
              <a:rPr lang="en-US" altLang="en-US" dirty="0" smtClean="0"/>
              <a:t>September 2022 hybrid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that 802.15 WG start a Standards Association Recirculation Ballot of document P802.15.13-D8 (as edited in accordance with the instructions in document 15-22/0442r4) pending the completion and inclusion of the edits in the draft.</a:t>
            </a:r>
            <a:endParaRPr lang="de-DE" i="1" dirty="0" smtClean="0"/>
          </a:p>
          <a:p>
            <a:pPr algn="just">
              <a:buNone/>
            </a:pPr>
            <a:r>
              <a:rPr lang="en-US" i="1" dirty="0"/>
              <a:t> </a:t>
            </a:r>
            <a:endParaRPr lang="de-DE" i="1" dirty="0"/>
          </a:p>
          <a:p>
            <a:pPr algn="just">
              <a:buNone/>
            </a:pPr>
            <a:r>
              <a:rPr lang="en-US" i="1" dirty="0"/>
              <a:t>Moved: </a:t>
            </a:r>
            <a:r>
              <a:rPr lang="en-US" i="1" dirty="0" err="1"/>
              <a:t>Tuncer</a:t>
            </a:r>
            <a:r>
              <a:rPr lang="en-US" i="1" dirty="0"/>
              <a:t> </a:t>
            </a:r>
            <a:r>
              <a:rPr lang="en-US" i="1" dirty="0" err="1"/>
              <a:t>Baykas</a:t>
            </a:r>
            <a:endParaRPr lang="de-DE" i="1" dirty="0"/>
          </a:p>
          <a:p>
            <a:pPr algn="just">
              <a:buNone/>
            </a:pPr>
            <a:r>
              <a:rPr lang="en-US" i="1" dirty="0"/>
              <a:t>Second: </a:t>
            </a:r>
            <a:r>
              <a:rPr lang="en-US" i="1" dirty="0" smtClean="0"/>
              <a:t>Phil Beecher</a:t>
            </a:r>
            <a:endParaRPr lang="de-DE" i="1" dirty="0"/>
          </a:p>
          <a:p>
            <a:pPr>
              <a:buNone/>
            </a:pPr>
            <a:r>
              <a:rPr lang="en-US" sz="2000" i="1" dirty="0" smtClean="0"/>
              <a:t> </a:t>
            </a:r>
            <a:endParaRPr lang="de-DE" sz="2000" i="1"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3303895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Timeline</a:t>
            </a:r>
            <a:endParaRPr lang="de-DE" dirty="0"/>
          </a:p>
        </p:txBody>
      </p:sp>
      <p:sp>
        <p:nvSpPr>
          <p:cNvPr id="3" name="Inhaltsplatzhalter 2"/>
          <p:cNvSpPr>
            <a:spLocks noGrp="1"/>
          </p:cNvSpPr>
          <p:nvPr>
            <p:ph idx="1"/>
          </p:nvPr>
        </p:nvSpPr>
        <p:spPr>
          <a:xfrm>
            <a:off x="381000" y="1752600"/>
            <a:ext cx="8534400" cy="2362200"/>
          </a:xfrm>
        </p:spPr>
        <p:txBody>
          <a:bodyPr/>
          <a:lstStyle/>
          <a:p>
            <a:pPr marL="400050"/>
            <a:r>
              <a:rPr lang="de-DE" dirty="0" smtClean="0"/>
              <a:t>D8.0 </a:t>
            </a:r>
            <a:r>
              <a:rPr lang="de-DE" dirty="0" err="1" smtClean="0"/>
              <a:t>goes</a:t>
            </a:r>
            <a:r>
              <a:rPr lang="de-DE" dirty="0" smtClean="0"/>
              <a:t> </a:t>
            </a:r>
            <a:r>
              <a:rPr lang="de-DE" dirty="0" err="1" smtClean="0"/>
              <a:t>to</a:t>
            </a:r>
            <a:r>
              <a:rPr lang="de-DE" dirty="0" smtClean="0"/>
              <a:t> 4</a:t>
            </a:r>
            <a:r>
              <a:rPr lang="de-DE" baseline="30000" dirty="0" smtClean="0"/>
              <a:t>rd</a:t>
            </a:r>
            <a:r>
              <a:rPr lang="de-DE" dirty="0" smtClean="0"/>
              <a:t> </a:t>
            </a:r>
            <a:r>
              <a:rPr lang="de-DE" dirty="0" err="1" smtClean="0"/>
              <a:t>recirc</a:t>
            </a:r>
            <a:r>
              <a:rPr lang="de-DE" dirty="0" smtClean="0"/>
              <a:t> </a:t>
            </a:r>
            <a:r>
              <a:rPr lang="de-DE" dirty="0" err="1" smtClean="0"/>
              <a:t>shortly</a:t>
            </a:r>
            <a:r>
              <a:rPr lang="de-DE" dirty="0" smtClean="0"/>
              <a:t> after September</a:t>
            </a:r>
            <a:endParaRPr lang="de-DE" dirty="0"/>
          </a:p>
          <a:p>
            <a:pPr marL="857250" lvl="1">
              <a:buFont typeface="Symbol" panose="05050102010706020507" pitchFamily="18" charset="2"/>
              <a:buChar char="-"/>
            </a:pPr>
            <a:r>
              <a:rPr lang="de-DE" dirty="0" err="1" smtClean="0"/>
              <a:t>prepare</a:t>
            </a:r>
            <a:r>
              <a:rPr lang="de-DE" dirty="0" smtClean="0"/>
              <a:t> D8.0 </a:t>
            </a:r>
            <a:r>
              <a:rPr lang="de-DE" dirty="0" err="1" smtClean="0"/>
              <a:t>until</a:t>
            </a:r>
            <a:r>
              <a:rPr lang="de-DE" dirty="0" smtClean="0"/>
              <a:t> 23 Sept.</a:t>
            </a:r>
          </a:p>
          <a:p>
            <a:pPr marL="857250" lvl="1">
              <a:buFont typeface="Symbol" panose="05050102010706020507" pitchFamily="18" charset="2"/>
              <a:buChar char="-"/>
            </a:pPr>
            <a:r>
              <a:rPr lang="de-DE" dirty="0" err="1"/>
              <a:t>Ask</a:t>
            </a:r>
            <a:r>
              <a:rPr lang="de-DE" dirty="0"/>
              <a:t> Clint </a:t>
            </a:r>
            <a:r>
              <a:rPr lang="de-DE" dirty="0" err="1"/>
              <a:t>to</a:t>
            </a:r>
            <a:r>
              <a:rPr lang="de-DE" dirty="0"/>
              <a:t> </a:t>
            </a:r>
            <a:r>
              <a:rPr lang="de-DE" dirty="0" err="1"/>
              <a:t>put</a:t>
            </a:r>
            <a:r>
              <a:rPr lang="de-DE" dirty="0"/>
              <a:t> </a:t>
            </a:r>
            <a:r>
              <a:rPr lang="de-DE" dirty="0" err="1"/>
              <a:t>it</a:t>
            </a:r>
            <a:r>
              <a:rPr lang="de-DE" dirty="0"/>
              <a:t> on </a:t>
            </a:r>
            <a:r>
              <a:rPr lang="de-DE" dirty="0" err="1"/>
              <a:t>RevCom</a:t>
            </a:r>
            <a:r>
              <a:rPr lang="de-DE" dirty="0"/>
              <a:t> </a:t>
            </a:r>
            <a:r>
              <a:rPr lang="de-DE" dirty="0" err="1"/>
              <a:t>agenda</a:t>
            </a:r>
            <a:r>
              <a:rPr lang="de-DE" dirty="0"/>
              <a:t> </a:t>
            </a:r>
            <a:r>
              <a:rPr lang="de-DE" dirty="0" err="1" smtClean="0"/>
              <a:t>for</a:t>
            </a:r>
            <a:r>
              <a:rPr lang="de-DE" dirty="0" smtClean="0"/>
              <a:t> </a:t>
            </a:r>
            <a:r>
              <a:rPr lang="de-DE" dirty="0" err="1" smtClean="0"/>
              <a:t>Dec</a:t>
            </a:r>
            <a:r>
              <a:rPr lang="de-DE" dirty="0" smtClean="0"/>
              <a:t>. 2 on </a:t>
            </a:r>
            <a:r>
              <a:rPr lang="de-DE" dirty="0"/>
              <a:t>13 </a:t>
            </a:r>
            <a:r>
              <a:rPr lang="de-DE" dirty="0" err="1" smtClean="0"/>
              <a:t>October</a:t>
            </a:r>
            <a:r>
              <a:rPr lang="de-DE" dirty="0" smtClean="0"/>
              <a:t> (</a:t>
            </a:r>
            <a:r>
              <a:rPr lang="de-DE" dirty="0" err="1" smtClean="0"/>
              <a:t>done</a:t>
            </a:r>
            <a:r>
              <a:rPr lang="de-DE" dirty="0" smtClean="0"/>
              <a:t>)</a:t>
            </a:r>
            <a:endParaRPr lang="de-DE" dirty="0"/>
          </a:p>
          <a:p>
            <a:pPr marL="857250" lvl="1">
              <a:buFont typeface="Symbol" panose="05050102010706020507" pitchFamily="18" charset="2"/>
              <a:buChar char="-"/>
            </a:pPr>
            <a:r>
              <a:rPr lang="de-DE" dirty="0" smtClean="0"/>
              <a:t>CRG Meeting 26 Sept.</a:t>
            </a:r>
          </a:p>
          <a:p>
            <a:pPr marL="1200150" lvl="2">
              <a:buFont typeface="Symbol" panose="05050102010706020507" pitchFamily="18" charset="2"/>
              <a:buChar char="-"/>
            </a:pPr>
            <a:r>
              <a:rPr lang="de-DE" dirty="0" err="1"/>
              <a:t>start</a:t>
            </a:r>
            <a:r>
              <a:rPr lang="de-DE" dirty="0"/>
              <a:t> </a:t>
            </a:r>
            <a:r>
              <a:rPr lang="de-DE" dirty="0" err="1" smtClean="0"/>
              <a:t>recirculation</a:t>
            </a:r>
            <a:endParaRPr lang="de-DE" dirty="0" smtClean="0"/>
          </a:p>
          <a:p>
            <a:pPr marL="857250" lvl="1">
              <a:buFont typeface="Symbol" panose="05050102010706020507" pitchFamily="18" charset="2"/>
              <a:buChar char="-"/>
            </a:pPr>
            <a:r>
              <a:rPr lang="de-DE" dirty="0" smtClean="0"/>
              <a:t>CRG </a:t>
            </a:r>
            <a:r>
              <a:rPr lang="de-DE" dirty="0" err="1" smtClean="0"/>
              <a:t>meeting</a:t>
            </a:r>
            <a:r>
              <a:rPr lang="de-DE" dirty="0" smtClean="0"/>
              <a:t> 10 </a:t>
            </a:r>
            <a:r>
              <a:rPr lang="de-DE" dirty="0" err="1" smtClean="0"/>
              <a:t>Oct</a:t>
            </a:r>
            <a:r>
              <a:rPr lang="de-DE" dirty="0" smtClean="0"/>
              <a:t>.</a:t>
            </a:r>
          </a:p>
          <a:p>
            <a:pPr marL="1200150" lvl="2">
              <a:buFont typeface="Symbol" panose="05050102010706020507" pitchFamily="18" charset="2"/>
              <a:buChar char="-"/>
            </a:pPr>
            <a:r>
              <a:rPr lang="de-DE" dirty="0" err="1" smtClean="0"/>
              <a:t>resolve</a:t>
            </a:r>
            <a:r>
              <a:rPr lang="de-DE" dirty="0" smtClean="0"/>
              <a:t> </a:t>
            </a:r>
            <a:r>
              <a:rPr lang="de-DE" dirty="0" err="1" smtClean="0"/>
              <a:t>comments</a:t>
            </a:r>
            <a:endParaRPr lang="de-DE" dirty="0" smtClean="0"/>
          </a:p>
          <a:p>
            <a:pPr marL="1200150" lvl="2">
              <a:buFont typeface="Symbol" panose="05050102010706020507" pitchFamily="18" charset="2"/>
              <a:buChar char="-"/>
            </a:pPr>
            <a:r>
              <a:rPr lang="de-DE" dirty="0" err="1" smtClean="0"/>
              <a:t>start</a:t>
            </a:r>
            <a:r>
              <a:rPr lang="de-DE" dirty="0" smtClean="0"/>
              <a:t> </a:t>
            </a:r>
            <a:r>
              <a:rPr lang="de-DE" dirty="0" err="1" smtClean="0"/>
              <a:t>next</a:t>
            </a:r>
            <a:r>
              <a:rPr lang="de-DE" dirty="0" smtClean="0"/>
              <a:t> </a:t>
            </a:r>
            <a:r>
              <a:rPr lang="de-DE" dirty="0" err="1" smtClean="0"/>
              <a:t>recirculation</a:t>
            </a:r>
            <a:endParaRPr lang="de-DE" dirty="0" smtClean="0"/>
          </a:p>
          <a:p>
            <a:pPr marL="914400" lvl="1" indent="-342900">
              <a:buFontTx/>
              <a:buChar char="-"/>
            </a:pPr>
            <a:r>
              <a:rPr lang="de-DE" dirty="0" smtClean="0"/>
              <a:t>November hybrid </a:t>
            </a:r>
            <a:r>
              <a:rPr lang="de-DE" dirty="0" err="1" smtClean="0"/>
              <a:t>meeting</a:t>
            </a:r>
            <a:r>
              <a:rPr lang="de-DE" dirty="0" smtClean="0"/>
              <a:t>: </a:t>
            </a:r>
          </a:p>
          <a:p>
            <a:pPr marL="1257300" lvl="2" indent="-342900">
              <a:buFontTx/>
              <a:buChar char="-"/>
            </a:pPr>
            <a:r>
              <a:rPr lang="de-DE" dirty="0" smtClean="0"/>
              <a:t>Motion </a:t>
            </a:r>
            <a:r>
              <a:rPr lang="de-DE" dirty="0" err="1" smtClean="0"/>
              <a:t>to</a:t>
            </a:r>
            <a:r>
              <a:rPr lang="de-DE" dirty="0" smtClean="0"/>
              <a:t> send </a:t>
            </a:r>
            <a:r>
              <a:rPr lang="de-DE" dirty="0" err="1" smtClean="0"/>
              <a:t>draft</a:t>
            </a:r>
            <a:r>
              <a:rPr lang="de-DE" dirty="0" smtClean="0"/>
              <a:t> </a:t>
            </a:r>
            <a:r>
              <a:rPr lang="de-DE" dirty="0" err="1" smtClean="0"/>
              <a:t>to</a:t>
            </a:r>
            <a:r>
              <a:rPr lang="de-DE" dirty="0" smtClean="0"/>
              <a:t> </a:t>
            </a:r>
            <a:r>
              <a:rPr lang="de-DE" dirty="0" err="1" smtClean="0"/>
              <a:t>RevCom</a:t>
            </a:r>
            <a:r>
              <a:rPr lang="de-DE" dirty="0" smtClean="0"/>
              <a:t>, </a:t>
            </a:r>
          </a:p>
          <a:p>
            <a:pPr marL="1257300" lvl="2" indent="-342900">
              <a:buFontTx/>
              <a:buChar char="-"/>
            </a:pPr>
            <a:r>
              <a:rPr lang="de-DE" dirty="0" smtClean="0"/>
              <a:t>Motion </a:t>
            </a:r>
            <a:r>
              <a:rPr lang="de-DE" dirty="0" err="1" smtClean="0"/>
              <a:t>to</a:t>
            </a:r>
            <a:r>
              <a:rPr lang="de-DE" dirty="0" smtClean="0"/>
              <a:t> </a:t>
            </a:r>
            <a:r>
              <a:rPr lang="de-DE" dirty="0" err="1" smtClean="0"/>
              <a:t>reconfirm</a:t>
            </a:r>
            <a:r>
              <a:rPr lang="de-DE" dirty="0" smtClean="0"/>
              <a:t> CRG</a:t>
            </a:r>
          </a:p>
          <a:p>
            <a:pPr marL="857250" lvl="1">
              <a:buFont typeface="Symbol" panose="05050102010706020507" pitchFamily="18" charset="2"/>
              <a:buChar char="-"/>
            </a:pPr>
            <a:r>
              <a:rPr lang="de-DE" dirty="0" smtClean="0"/>
              <a:t>Plan </a:t>
            </a:r>
            <a:r>
              <a:rPr lang="de-DE" dirty="0" err="1" smtClean="0"/>
              <a:t>is</a:t>
            </a:r>
            <a:r>
              <a:rPr lang="de-DE" dirty="0" smtClean="0"/>
              <a:t> </a:t>
            </a:r>
            <a:r>
              <a:rPr lang="de-DE" dirty="0" err="1" smtClean="0"/>
              <a:t>to</a:t>
            </a:r>
            <a:r>
              <a:rPr lang="de-DE" dirty="0" smtClean="0"/>
              <a:t> </a:t>
            </a:r>
            <a:r>
              <a:rPr lang="de-DE" dirty="0" err="1" smtClean="0"/>
              <a:t>submit</a:t>
            </a:r>
            <a:r>
              <a:rPr lang="de-DE" dirty="0" smtClean="0"/>
              <a:t> </a:t>
            </a:r>
            <a:r>
              <a:rPr lang="de-DE" dirty="0" err="1"/>
              <a:t>to</a:t>
            </a:r>
            <a:r>
              <a:rPr lang="de-DE" dirty="0"/>
              <a:t> </a:t>
            </a:r>
            <a:r>
              <a:rPr lang="de-DE" dirty="0" err="1"/>
              <a:t>RevCom</a:t>
            </a:r>
            <a:r>
              <a:rPr lang="de-DE" dirty="0"/>
              <a:t> </a:t>
            </a:r>
            <a:r>
              <a:rPr lang="de-DE" dirty="0" err="1" smtClean="0"/>
              <a:t>December</a:t>
            </a:r>
            <a:r>
              <a:rPr lang="de-DE" dirty="0" smtClean="0"/>
              <a:t> 2</a:t>
            </a:r>
          </a:p>
          <a:p>
            <a:pPr marL="857250" lvl="1">
              <a:buFont typeface="Symbol" panose="05050102010706020507" pitchFamily="18" charset="2"/>
              <a:buChar char="-"/>
            </a:pPr>
            <a:r>
              <a:rPr lang="de-DE" dirty="0" smtClean="0"/>
              <a:t>Request 2 </a:t>
            </a:r>
            <a:r>
              <a:rPr lang="de-DE" dirty="0" err="1" smtClean="0"/>
              <a:t>meeting</a:t>
            </a:r>
            <a:r>
              <a:rPr lang="de-DE" dirty="0" smtClean="0"/>
              <a:t> </a:t>
            </a:r>
            <a:r>
              <a:rPr lang="de-DE" dirty="0" err="1" smtClean="0"/>
              <a:t>slots</a:t>
            </a:r>
            <a:r>
              <a:rPr lang="de-DE" dirty="0" smtClean="0"/>
              <a:t> PM1/2 </a:t>
            </a:r>
            <a:r>
              <a:rPr lang="de-DE" dirty="0" err="1" smtClean="0"/>
              <a:t>for</a:t>
            </a:r>
            <a:r>
              <a:rPr lang="de-DE" dirty="0" smtClean="0"/>
              <a:t> November (Mon.+</a:t>
            </a:r>
            <a:r>
              <a:rPr lang="de-DE" dirty="0" err="1" smtClean="0"/>
              <a:t>Thurs</a:t>
            </a:r>
            <a:r>
              <a:rPr lang="de-DE" dirty="0" smtClean="0"/>
              <a:t>.) </a:t>
            </a: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802.15 and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1800" dirty="0" smtClean="0"/>
              <a:t>Initial SA letter ballot</a:t>
            </a:r>
          </a:p>
          <a:p>
            <a:pPr lvl="1"/>
            <a:r>
              <a:rPr lang="en-US" sz="1600" dirty="0" smtClean="0"/>
              <a:t>82% </a:t>
            </a:r>
            <a:r>
              <a:rPr lang="en-US" sz="1600" dirty="0"/>
              <a:t>return rate, </a:t>
            </a:r>
            <a:r>
              <a:rPr lang="en-US" sz="1600" dirty="0" smtClean="0"/>
              <a:t>95% </a:t>
            </a:r>
            <a:r>
              <a:rPr lang="en-US" sz="1600" dirty="0"/>
              <a:t>approval rate </a:t>
            </a:r>
          </a:p>
          <a:p>
            <a:pPr lvl="1"/>
            <a:r>
              <a:rPr lang="en-US" sz="1600" b="0" dirty="0" smtClean="0"/>
              <a:t>3 NO votes with 21 MBS comments</a:t>
            </a:r>
          </a:p>
          <a:p>
            <a:pPr lvl="1"/>
            <a:r>
              <a:rPr lang="en-US" sz="1600" b="0" dirty="0" smtClean="0"/>
              <a:t>314 comments were </a:t>
            </a:r>
            <a:r>
              <a:rPr lang="en-US" sz="1600" dirty="0"/>
              <a:t>received (9 </a:t>
            </a:r>
            <a:r>
              <a:rPr lang="en-US" sz="1600" dirty="0" smtClean="0"/>
              <a:t>general, 112 </a:t>
            </a:r>
            <a:r>
              <a:rPr lang="en-US" sz="1600" dirty="0"/>
              <a:t>technical, 193 </a:t>
            </a:r>
            <a:r>
              <a:rPr lang="en-US" sz="1600" dirty="0" smtClean="0"/>
              <a:t>editorial)</a:t>
            </a:r>
            <a:endParaRPr lang="en-US" sz="1600" b="0" dirty="0" smtClean="0"/>
          </a:p>
          <a:p>
            <a:r>
              <a:rPr lang="en-US" sz="1800" dirty="0" smtClean="0"/>
              <a:t>1</a:t>
            </a:r>
            <a:r>
              <a:rPr lang="en-US" sz="1800" baseline="30000" dirty="0" smtClean="0"/>
              <a:t>st</a:t>
            </a:r>
            <a:r>
              <a:rPr lang="en-US" sz="1800" dirty="0" smtClean="0"/>
              <a:t> Recirculation</a:t>
            </a:r>
          </a:p>
          <a:p>
            <a:pPr lvl="1"/>
            <a:r>
              <a:rPr lang="en-US" sz="1600" dirty="0" smtClean="0"/>
              <a:t>83% </a:t>
            </a:r>
            <a:r>
              <a:rPr lang="en-US" sz="1600" dirty="0"/>
              <a:t>return rate, </a:t>
            </a:r>
            <a:r>
              <a:rPr lang="en-US" sz="1600" dirty="0" smtClean="0"/>
              <a:t>98% </a:t>
            </a:r>
            <a:r>
              <a:rPr lang="en-US" sz="1600" dirty="0"/>
              <a:t>approval rate </a:t>
            </a:r>
          </a:p>
          <a:p>
            <a:pPr lvl="1"/>
            <a:r>
              <a:rPr lang="en-US" sz="1600" b="0" dirty="0" smtClean="0"/>
              <a:t>1 NO vote with 10 MBS comments</a:t>
            </a:r>
          </a:p>
          <a:p>
            <a:pPr lvl="1"/>
            <a:r>
              <a:rPr lang="en-US" sz="1600" b="0" dirty="0" smtClean="0"/>
              <a:t>158 comments were received (1 general, 96 technical, 61 editorial)</a:t>
            </a:r>
          </a:p>
          <a:p>
            <a:pPr marL="361950" indent="-361950"/>
            <a:r>
              <a:rPr lang="en-GB" sz="1800" dirty="0" smtClean="0"/>
              <a:t>2</a:t>
            </a:r>
            <a:r>
              <a:rPr lang="en-GB" sz="1800" baseline="30000" dirty="0" smtClean="0"/>
              <a:t>nd</a:t>
            </a:r>
            <a:r>
              <a:rPr lang="en-GB" sz="1800" dirty="0" smtClean="0"/>
              <a:t> Recirculation</a:t>
            </a:r>
            <a:endParaRPr lang="en-GB" sz="1800" dirty="0"/>
          </a:p>
          <a:p>
            <a:pPr lvl="1"/>
            <a:r>
              <a:rPr lang="en-US" sz="1600" dirty="0" smtClean="0"/>
              <a:t>84</a:t>
            </a:r>
            <a:r>
              <a:rPr lang="en-US" sz="1600" dirty="0"/>
              <a:t>% return </a:t>
            </a:r>
            <a:r>
              <a:rPr lang="en-US" sz="1600" dirty="0" smtClean="0"/>
              <a:t>rate, </a:t>
            </a:r>
            <a:r>
              <a:rPr lang="en-US" sz="1600" dirty="0"/>
              <a:t>97% approval </a:t>
            </a:r>
            <a:r>
              <a:rPr lang="en-US" sz="1600" dirty="0" smtClean="0"/>
              <a:t>rate </a:t>
            </a:r>
            <a:endParaRPr lang="en-US" sz="1600" dirty="0"/>
          </a:p>
          <a:p>
            <a:pPr lvl="1"/>
            <a:r>
              <a:rPr lang="en-US" sz="1600" dirty="0" smtClean="0"/>
              <a:t>2 </a:t>
            </a:r>
            <a:r>
              <a:rPr lang="en-US" sz="1600" dirty="0"/>
              <a:t>NO votes with </a:t>
            </a:r>
            <a:r>
              <a:rPr lang="en-US" sz="1600" dirty="0" smtClean="0"/>
              <a:t>6 MBS comments</a:t>
            </a:r>
          </a:p>
          <a:p>
            <a:pPr lvl="1"/>
            <a:r>
              <a:rPr lang="en-US" sz="1600" dirty="0"/>
              <a:t>94 comments were received (0 general, 45 technical, 49 editorial)</a:t>
            </a:r>
          </a:p>
          <a:p>
            <a:pPr marL="361950" indent="-361950"/>
            <a:r>
              <a:rPr lang="en-GB" sz="1800" dirty="0" smtClean="0"/>
              <a:t>3</a:t>
            </a:r>
            <a:r>
              <a:rPr lang="en-GB" sz="1800" baseline="30000" dirty="0" smtClean="0"/>
              <a:t>rd</a:t>
            </a:r>
            <a:r>
              <a:rPr lang="en-GB" sz="1800" dirty="0" smtClean="0"/>
              <a:t> Recirculation</a:t>
            </a:r>
          </a:p>
          <a:p>
            <a:pPr lvl="1"/>
            <a:r>
              <a:rPr lang="en-US" sz="1600" dirty="0" smtClean="0"/>
              <a:t>85% </a:t>
            </a:r>
            <a:r>
              <a:rPr lang="en-US" sz="1600" dirty="0"/>
              <a:t>return rate, 97% approval rate </a:t>
            </a:r>
          </a:p>
          <a:p>
            <a:pPr lvl="1"/>
            <a:r>
              <a:rPr lang="en-US" sz="1600" dirty="0"/>
              <a:t>2 NO votes with </a:t>
            </a:r>
            <a:r>
              <a:rPr lang="en-US" sz="1600" dirty="0" smtClean="0"/>
              <a:t>MBS </a:t>
            </a:r>
            <a:r>
              <a:rPr lang="en-US" sz="1600" dirty="0"/>
              <a:t>comments</a:t>
            </a:r>
          </a:p>
          <a:p>
            <a:pPr lvl="1"/>
            <a:r>
              <a:rPr lang="en-US" sz="1600" dirty="0" smtClean="0"/>
              <a:t>153 </a:t>
            </a:r>
            <a:r>
              <a:rPr lang="en-US" sz="1600" dirty="0"/>
              <a:t>comments were received </a:t>
            </a:r>
            <a:r>
              <a:rPr lang="en-US" sz="1600" dirty="0" smtClean="0"/>
              <a:t>(1 </a:t>
            </a:r>
            <a:r>
              <a:rPr lang="en-US" sz="1600" dirty="0"/>
              <a:t>general, </a:t>
            </a:r>
            <a:r>
              <a:rPr lang="en-US" sz="1600" dirty="0" smtClean="0"/>
              <a:t>78 </a:t>
            </a:r>
            <a:r>
              <a:rPr lang="en-US" sz="1600" dirty="0"/>
              <a:t>technical, </a:t>
            </a:r>
            <a:r>
              <a:rPr lang="en-US" sz="1600" dirty="0" smtClean="0"/>
              <a:t>74 </a:t>
            </a:r>
            <a:r>
              <a:rPr lang="en-US" sz="1600" dirty="0"/>
              <a:t>editorial)</a:t>
            </a:r>
            <a:endParaRPr lang="en-US" sz="16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38180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800" dirty="0" smtClean="0"/>
              <a:t>Agenda in </a:t>
            </a:r>
            <a:r>
              <a:rPr lang="de-DE" sz="2800" dirty="0" err="1" smtClean="0"/>
              <a:t>doc</a:t>
            </a:r>
            <a:r>
              <a:rPr lang="de-DE" sz="2800" dirty="0" smtClean="0"/>
              <a:t>. 15-22/0483r0</a:t>
            </a:r>
          </a:p>
          <a:p>
            <a:pPr marL="1119188" lvl="2" indent="-363538">
              <a:buFont typeface="Symbol" panose="05050102010706020507" pitchFamily="18" charset="2"/>
              <a:buChar char="-"/>
              <a:defRPr/>
            </a:pPr>
            <a:r>
              <a:rPr lang="de-DE" sz="2400" dirty="0" err="1" smtClean="0"/>
              <a:t>comments</a:t>
            </a:r>
            <a:r>
              <a:rPr lang="de-DE" sz="2400" dirty="0" smtClean="0"/>
              <a:t> </a:t>
            </a:r>
            <a:r>
              <a:rPr lang="de-DE" sz="2400" dirty="0" err="1" smtClean="0"/>
              <a:t>were</a:t>
            </a:r>
            <a:r>
              <a:rPr lang="de-DE" sz="2400" dirty="0" smtClean="0"/>
              <a:t> </a:t>
            </a:r>
            <a:r>
              <a:rPr lang="de-DE" sz="2400" dirty="0" err="1" smtClean="0"/>
              <a:t>less</a:t>
            </a:r>
            <a:r>
              <a:rPr lang="de-DE" sz="2400" dirty="0" smtClean="0"/>
              <a:t> </a:t>
            </a:r>
            <a:r>
              <a:rPr lang="de-DE" sz="2400" dirty="0" err="1" smtClean="0"/>
              <a:t>critical</a:t>
            </a:r>
            <a:r>
              <a:rPr lang="de-DE" sz="2400" dirty="0" smtClean="0"/>
              <a:t> </a:t>
            </a:r>
            <a:r>
              <a:rPr lang="de-DE" sz="2400" dirty="0" err="1" smtClean="0"/>
              <a:t>than</a:t>
            </a:r>
            <a:r>
              <a:rPr lang="de-DE" sz="2400" dirty="0" smtClean="0"/>
              <a:t> last time</a:t>
            </a:r>
          </a:p>
          <a:p>
            <a:pPr marL="1119188" lvl="2" indent="-363538">
              <a:buFont typeface="Symbol" panose="05050102010706020507" pitchFamily="18" charset="2"/>
              <a:buChar char="-"/>
              <a:defRPr/>
            </a:pPr>
            <a:r>
              <a:rPr lang="de-DE" sz="2400" dirty="0" smtClean="0"/>
              <a:t>additional CRG </a:t>
            </a:r>
            <a:r>
              <a:rPr lang="de-DE" sz="2400" dirty="0" err="1" smtClean="0"/>
              <a:t>meetings</a:t>
            </a:r>
            <a:r>
              <a:rPr lang="de-DE" sz="2400" dirty="0" smtClean="0"/>
              <a:t> </a:t>
            </a:r>
            <a:r>
              <a:rPr lang="de-DE" sz="2400" dirty="0" err="1" smtClean="0"/>
              <a:t>were</a:t>
            </a:r>
            <a:r>
              <a:rPr lang="de-DE" sz="2400" dirty="0" smtClean="0"/>
              <a:t> </a:t>
            </a:r>
            <a:r>
              <a:rPr lang="de-DE" sz="2400" dirty="0" err="1" smtClean="0"/>
              <a:t>held</a:t>
            </a:r>
            <a:r>
              <a:rPr lang="de-DE" sz="2400" dirty="0" smtClean="0"/>
              <a:t> last </a:t>
            </a:r>
            <a:r>
              <a:rPr lang="de-DE" sz="2400" dirty="0" err="1" smtClean="0"/>
              <a:t>week</a:t>
            </a:r>
            <a:endParaRPr lang="de-DE" sz="2400" dirty="0" smtClean="0"/>
          </a:p>
          <a:p>
            <a:pPr marL="1119188" lvl="2" indent="-363538">
              <a:buFont typeface="Symbol" panose="05050102010706020507" pitchFamily="18" charset="2"/>
              <a:buChar char="-"/>
              <a:defRPr/>
            </a:pPr>
            <a:r>
              <a:rPr lang="de-DE" sz="2400" dirty="0" smtClean="0"/>
              <a:t>all </a:t>
            </a:r>
            <a:r>
              <a:rPr lang="de-DE" sz="2400" dirty="0" err="1" smtClean="0"/>
              <a:t>comments</a:t>
            </a:r>
            <a:r>
              <a:rPr lang="de-DE" sz="2400" dirty="0" smtClean="0"/>
              <a:t> </a:t>
            </a:r>
            <a:r>
              <a:rPr lang="de-DE" sz="2400" dirty="0" err="1" smtClean="0"/>
              <a:t>have</a:t>
            </a:r>
            <a:r>
              <a:rPr lang="de-DE" sz="2400" dirty="0" smtClean="0"/>
              <a:t> </a:t>
            </a:r>
            <a:r>
              <a:rPr lang="de-DE" sz="2400" dirty="0" err="1" smtClean="0"/>
              <a:t>been</a:t>
            </a:r>
            <a:r>
              <a:rPr lang="de-DE" sz="2400" dirty="0" smtClean="0"/>
              <a:t> </a:t>
            </a:r>
            <a:r>
              <a:rPr lang="de-DE" sz="2400" dirty="0" err="1" smtClean="0"/>
              <a:t>resolved</a:t>
            </a:r>
            <a:endParaRPr lang="de-DE" sz="2400" dirty="0" smtClean="0"/>
          </a:p>
          <a:p>
            <a:pPr marL="1119188" lvl="2" indent="-363538">
              <a:buFont typeface="Symbol" panose="05050102010706020507" pitchFamily="18" charset="2"/>
              <a:buChar char="-"/>
              <a:defRPr/>
            </a:pPr>
            <a:r>
              <a:rPr lang="de-DE" sz="2400" dirty="0" err="1" smtClean="0"/>
              <a:t>approve</a:t>
            </a:r>
            <a:r>
              <a:rPr lang="de-DE" sz="2400" dirty="0" smtClean="0"/>
              <a:t> </a:t>
            </a:r>
            <a:r>
              <a:rPr lang="de-DE" sz="2400" dirty="0" err="1" smtClean="0"/>
              <a:t>comment</a:t>
            </a:r>
            <a:r>
              <a:rPr lang="de-DE" sz="2400" dirty="0" smtClean="0"/>
              <a:t> </a:t>
            </a:r>
            <a:r>
              <a:rPr lang="de-DE" sz="2400" dirty="0" err="1" smtClean="0"/>
              <a:t>resolutions</a:t>
            </a:r>
            <a:endParaRPr lang="de-DE" sz="2400" dirty="0" smtClean="0"/>
          </a:p>
          <a:p>
            <a:pPr marL="1119188" lvl="2" indent="-363538">
              <a:buFont typeface="Symbol" panose="05050102010706020507" pitchFamily="18" charset="2"/>
              <a:buChar char="-"/>
              <a:defRPr/>
            </a:pPr>
            <a:r>
              <a:rPr lang="de-DE" sz="2400" dirty="0" smtClean="0"/>
              <a:t>Create TG13 D8.0 </a:t>
            </a:r>
          </a:p>
          <a:p>
            <a:pPr marL="1119188" lvl="2" indent="-363538">
              <a:buFont typeface="Symbol" panose="05050102010706020507" pitchFamily="18" charset="2"/>
              <a:buChar char="-"/>
              <a:defRPr/>
            </a:pPr>
            <a:r>
              <a:rPr lang="de-DE" sz="2400" dirty="0" err="1" smtClean="0"/>
              <a:t>discuss</a:t>
            </a:r>
            <a:r>
              <a:rPr lang="de-DE" sz="2400" dirty="0" smtClean="0"/>
              <a:t> </a:t>
            </a:r>
            <a:r>
              <a:rPr lang="de-DE" sz="2400" dirty="0" err="1" smtClean="0"/>
              <a:t>timeline</a:t>
            </a:r>
            <a:endParaRPr lang="de-DE" sz="2400" dirty="0" smtClean="0"/>
          </a:p>
          <a:p>
            <a:pPr indent="-387350" algn="just">
              <a:buFont typeface="Arial" panose="020B0604020202020204" pitchFamily="34" charset="0"/>
              <a:buChar char="•"/>
              <a:defRPr/>
            </a:pPr>
            <a:r>
              <a:rPr lang="de-DE" dirty="0" smtClean="0"/>
              <a:t>MON Sept-12 PM1 TG13</a:t>
            </a:r>
          </a:p>
          <a:p>
            <a:pPr indent="-387350" algn="just">
              <a:buFont typeface="Arial" panose="020B0604020202020204" pitchFamily="34" charset="0"/>
              <a:buChar char="•"/>
              <a:defRPr/>
            </a:pPr>
            <a:r>
              <a:rPr lang="de-DE" dirty="0" smtClean="0"/>
              <a:t>THUR Sept-15 PM1 TG13</a:t>
            </a:r>
            <a:endParaRPr lang="de-DE"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plan for September</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1899</Words>
  <Application>Microsoft Office PowerPoint</Application>
  <PresentationFormat>Bildschirmpräsentation (4:3)</PresentationFormat>
  <Paragraphs>304</Paragraphs>
  <Slides>21</Slides>
  <Notes>14</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21</vt:i4>
      </vt:variant>
    </vt:vector>
  </HeadingPairs>
  <TitlesOfParts>
    <vt:vector size="31" baseType="lpstr">
      <vt:lpstr>MS Gothic</vt:lpstr>
      <vt:lpstr>ＭＳ Ｐゴシック</vt:lpstr>
      <vt:lpstr>ＭＳ Ｐゴシック</vt:lpstr>
      <vt:lpstr>Arial</vt:lpstr>
      <vt:lpstr>Arial Unicode MS</vt:lpstr>
      <vt:lpstr>Symbol</vt:lpstr>
      <vt:lpstr>Times New Roman</vt:lpstr>
      <vt:lpstr>Wingdings</vt:lpstr>
      <vt:lpstr>802-11-Submission</vt:lpstr>
      <vt:lpstr>Document</vt:lpstr>
      <vt:lpstr>IEEE 802.15 TG13  Multi-Gbit/s Optical Wireless Communication  September 2022 Meeting Minutes</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TG13 SA ballot status</vt:lpstr>
      <vt:lpstr>PowerPoint-Präsentation</vt:lpstr>
      <vt:lpstr>PowerPoint-Präsentation</vt:lpstr>
      <vt:lpstr>PowerPoint-Präsentation</vt:lpstr>
      <vt:lpstr>PowerPoint-Präsentation</vt:lpstr>
      <vt:lpstr>TG 13 Motion to reconfirm CRG</vt:lpstr>
      <vt:lpstr>WG Motion to reconfirm CRG</vt:lpstr>
      <vt:lpstr>Plan for CRG Telcos</vt:lpstr>
      <vt:lpstr>PowerPoint-Präsentation</vt:lpstr>
      <vt:lpstr>PowerPoint-Präsentation</vt:lpstr>
      <vt:lpstr>PowerPoint-Präsentation</vt:lpstr>
      <vt:lpstr>PowerPoint-Präsentation</vt:lpstr>
      <vt:lpstr>PowerPoint-Präsentation</vt:lpstr>
      <vt:lpstr>TG13 Timeline</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5979</cp:revision>
  <cp:lastPrinted>2014-11-04T15:04:57Z</cp:lastPrinted>
  <dcterms:created xsi:type="dcterms:W3CDTF">2007-04-17T18:10:23Z</dcterms:created>
  <dcterms:modified xsi:type="dcterms:W3CDTF">2022-11-17T05:22:42Z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