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20"/>
  </p:notesMasterIdLst>
  <p:handoutMasterIdLst>
    <p:handoutMasterId r:id="rId21"/>
  </p:handoutMasterIdLst>
  <p:sldIdLst>
    <p:sldId id="287" r:id="rId4"/>
    <p:sldId id="370" r:id="rId5"/>
    <p:sldId id="377" r:id="rId6"/>
    <p:sldId id="388" r:id="rId7"/>
    <p:sldId id="392" r:id="rId8"/>
    <p:sldId id="393" r:id="rId9"/>
    <p:sldId id="397" r:id="rId10"/>
    <p:sldId id="394" r:id="rId11"/>
    <p:sldId id="398" r:id="rId12"/>
    <p:sldId id="396" r:id="rId13"/>
    <p:sldId id="389" r:id="rId14"/>
    <p:sldId id="375" r:id="rId15"/>
    <p:sldId id="387" r:id="rId16"/>
    <p:sldId id="390" r:id="rId17"/>
    <p:sldId id="381" r:id="rId18"/>
    <p:sldId id="359" r:id="rId19"/>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7"/>
            <p14:sldId id="388"/>
            <p14:sldId id="392"/>
            <p14:sldId id="393"/>
            <p14:sldId id="397"/>
            <p14:sldId id="394"/>
            <p14:sldId id="398"/>
            <p14:sldId id="396"/>
            <p14:sldId id="389"/>
            <p14:sldId id="375"/>
            <p14:sldId id="387"/>
            <p14:sldId id="390"/>
            <p14:sldId id="38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autoAdjust="0"/>
    <p:restoredTop sz="94660"/>
  </p:normalViewPr>
  <p:slideViewPr>
    <p:cSldViewPr snapToGrid="0">
      <p:cViewPr varScale="1">
        <p:scale>
          <a:sx n="78" d="100"/>
          <a:sy n="78" d="100"/>
        </p:scale>
        <p:origin x="82" y="235"/>
      </p:cViewPr>
      <p:guideLst>
        <p:guide orient="horz" pos="2160"/>
        <p:guide pos="2880"/>
        <p:guide orient="horz" pos="2161"/>
        <p:guide pos="3840"/>
      </p:guideLst>
    </p:cSldViewPr>
  </p:slideViewPr>
  <p:notesTextViewPr>
    <p:cViewPr>
      <p:scale>
        <a:sx n="1" d="1"/>
        <a:sy n="1" d="1"/>
      </p:scale>
      <p:origin x="0" y="0"/>
    </p:cViewPr>
  </p:notesTextViewPr>
  <p:notesViewPr>
    <p:cSldViewPr snapToGrid="0">
      <p:cViewPr>
        <p:scale>
          <a:sx n="1" d="2"/>
          <a:sy n="1" d="2"/>
        </p:scale>
        <p:origin x="4266" y="12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10</a:t>
            </a:fld>
            <a:endParaRPr lang="en-US"/>
          </a:p>
        </p:txBody>
      </p:sp>
    </p:spTree>
    <p:extLst>
      <p:ext uri="{BB962C8B-B14F-4D97-AF65-F5344CB8AC3E}">
        <p14:creationId xmlns:p14="http://schemas.microsoft.com/office/powerpoint/2010/main" val="211241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11</a:t>
            </a:fld>
            <a:endParaRPr lang="en-US"/>
          </a:p>
        </p:txBody>
      </p:sp>
    </p:spTree>
    <p:extLst>
      <p:ext uri="{BB962C8B-B14F-4D97-AF65-F5344CB8AC3E}">
        <p14:creationId xmlns:p14="http://schemas.microsoft.com/office/powerpoint/2010/main" val="2056008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12</a:t>
            </a:fld>
            <a:endParaRPr lang="en-US"/>
          </a:p>
        </p:txBody>
      </p:sp>
    </p:spTree>
    <p:extLst>
      <p:ext uri="{BB962C8B-B14F-4D97-AF65-F5344CB8AC3E}">
        <p14:creationId xmlns:p14="http://schemas.microsoft.com/office/powerpoint/2010/main" val="1973632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13</a:t>
            </a:fld>
            <a:endParaRPr lang="en-US"/>
          </a:p>
        </p:txBody>
      </p:sp>
    </p:spTree>
    <p:extLst>
      <p:ext uri="{BB962C8B-B14F-4D97-AF65-F5344CB8AC3E}">
        <p14:creationId xmlns:p14="http://schemas.microsoft.com/office/powerpoint/2010/main" val="3408799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14</a:t>
            </a:fld>
            <a:endParaRPr lang="en-US"/>
          </a:p>
        </p:txBody>
      </p:sp>
    </p:spTree>
    <p:extLst>
      <p:ext uri="{BB962C8B-B14F-4D97-AF65-F5344CB8AC3E}">
        <p14:creationId xmlns:p14="http://schemas.microsoft.com/office/powerpoint/2010/main" val="1596336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15</a:t>
            </a:fld>
            <a:endParaRPr lang="en-US"/>
          </a:p>
        </p:txBody>
      </p:sp>
    </p:spTree>
    <p:extLst>
      <p:ext uri="{BB962C8B-B14F-4D97-AF65-F5344CB8AC3E}">
        <p14:creationId xmlns:p14="http://schemas.microsoft.com/office/powerpoint/2010/main" val="1414760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16</a:t>
            </a:fld>
            <a:endParaRPr lang="en-US"/>
          </a:p>
        </p:txBody>
      </p:sp>
    </p:spTree>
    <p:extLst>
      <p:ext uri="{BB962C8B-B14F-4D97-AF65-F5344CB8AC3E}">
        <p14:creationId xmlns:p14="http://schemas.microsoft.com/office/powerpoint/2010/main" val="3657281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3087322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150427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2317978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2617395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1359395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838737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9</a:t>
            </a:fld>
            <a:endParaRPr lang="en-US"/>
          </a:p>
        </p:txBody>
      </p:sp>
    </p:spTree>
    <p:extLst>
      <p:ext uri="{BB962C8B-B14F-4D97-AF65-F5344CB8AC3E}">
        <p14:creationId xmlns:p14="http://schemas.microsoft.com/office/powerpoint/2010/main" val="1678978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&lt;15-22-0653-0</a:t>
            </a:r>
            <a:r>
              <a:rPr lang="pl-PL" sz="1500" b="1" dirty="0"/>
              <a:t>2</a:t>
            </a:r>
            <a:r>
              <a:rPr lang="en-US" sz="1500" b="1" dirty="0"/>
              <a:t>-04ab&gt;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pl-PL" sz="1500"/>
              <a:t>January</a:t>
            </a:r>
            <a:r>
              <a:rPr lang="en-US" sz="1500"/>
              <a:t> </a:t>
            </a:r>
            <a:r>
              <a:rPr lang="en-US" sz="1500" baseline="0"/>
              <a:t>202</a:t>
            </a:r>
            <a:r>
              <a:rPr lang="pl-PL" sz="1500" baseline="0"/>
              <a:t>3</a:t>
            </a:r>
            <a:endParaRPr lang="en-US" sz="150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Niewczas &amp; Murray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An updated PHY Header Proposal</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a:t>
            </a:r>
            <a:r>
              <a:rPr lang="pl-PL" sz="1700" dirty="0">
                <a:solidFill>
                  <a:srgbClr val="FF0000"/>
                </a:solidFill>
                <a:latin typeface="Times New Roman" pitchFamily="18" charset="0"/>
                <a:ea typeface="ＭＳ Ｐゴシック" pitchFamily="-65" charset="-128"/>
                <a:cs typeface="+mn-cs"/>
              </a:rPr>
              <a:t>7</a:t>
            </a:r>
            <a:r>
              <a:rPr lang="en-US" sz="1700" baseline="30000" dirty="0" err="1">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a:t>
            </a:r>
            <a:r>
              <a:rPr lang="pl-PL" sz="1700" dirty="0">
                <a:solidFill>
                  <a:srgbClr val="FF0000"/>
                </a:solidFill>
                <a:latin typeface="Times New Roman" pitchFamily="18" charset="0"/>
                <a:ea typeface="ＭＳ Ｐゴシック" pitchFamily="-65" charset="-128"/>
                <a:cs typeface="+mn-cs"/>
              </a:rPr>
              <a:t>January</a:t>
            </a:r>
            <a:r>
              <a:rPr lang="en-US" sz="1700" dirty="0">
                <a:solidFill>
                  <a:srgbClr val="FF0000"/>
                </a:solidFill>
                <a:latin typeface="Times New Roman" pitchFamily="18" charset="0"/>
                <a:ea typeface="ＭＳ Ｐゴシック" pitchFamily="-65" charset="-128"/>
                <a:cs typeface="+mn-cs"/>
              </a:rPr>
              <a:t> 202</a:t>
            </a:r>
            <a:r>
              <a:rPr lang="pl-PL" sz="1700" dirty="0">
                <a:solidFill>
                  <a:srgbClr val="FF0000"/>
                </a:solidFill>
                <a:latin typeface="Times New Roman" pitchFamily="18" charset="0"/>
                <a:ea typeface="ＭＳ Ｐゴシック" pitchFamily="-65" charset="-128"/>
                <a:cs typeface="+mn-cs"/>
              </a:rPr>
              <a:t>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Jarek Niewczas, Carl Murray (Qorvo)</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proposed PHR for the 4ab HRP UWB PHY enhanced data rates supporting dynamic data rate selection.]</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a:t>
            </a:r>
            <a:r>
              <a:rPr lang="pl-PL" sz="4000" dirty="0"/>
              <a:t> variable distance mapping</a:t>
            </a:r>
            <a:r>
              <a:rPr lang="en-GB" sz="4000" dirty="0"/>
              <a:t>: </a:t>
            </a:r>
            <a:r>
              <a:rPr lang="pl-PL"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312776" y="1334640"/>
            <a:ext cx="10990224" cy="5029201"/>
          </a:xfrm>
        </p:spPr>
        <p:txBody>
          <a:bodyPr>
            <a:normAutofit/>
          </a:bodyPr>
          <a:lstStyle/>
          <a:p>
            <a:pPr>
              <a:lnSpc>
                <a:spcPct val="120000"/>
              </a:lnSpc>
              <a:spcBef>
                <a:spcPts val="600"/>
              </a:spcBef>
            </a:pPr>
            <a:r>
              <a:rPr lang="en-US" sz="1800" dirty="0">
                <a:latin typeface="Arial" charset="0"/>
              </a:rPr>
              <a:t>Variable distance mapping provides extra robustness only to those data-modes that require it. </a:t>
            </a:r>
          </a:p>
          <a:p>
            <a:pPr lvl="1">
              <a:lnSpc>
                <a:spcPct val="120000"/>
              </a:lnSpc>
              <a:spcBef>
                <a:spcPts val="600"/>
              </a:spcBef>
            </a:pPr>
            <a:r>
              <a:rPr lang="en-US" sz="1600" dirty="0">
                <a:latin typeface="Arial" charset="0"/>
              </a:rPr>
              <a:t>Alternative schemes with fixed distance cannot be optimized in this way. </a:t>
            </a:r>
          </a:p>
          <a:p>
            <a:pPr>
              <a:lnSpc>
                <a:spcPct val="120000"/>
              </a:lnSpc>
              <a:spcBef>
                <a:spcPts val="600"/>
              </a:spcBef>
            </a:pPr>
            <a:r>
              <a:rPr lang="en-US" sz="1800" dirty="0">
                <a:latin typeface="Arial" charset="0"/>
              </a:rPr>
              <a:t>The coding proposed reduces PHR1 duration (thus overhead) to 5µs.</a:t>
            </a:r>
          </a:p>
          <a:p>
            <a:pPr>
              <a:lnSpc>
                <a:spcPct val="120000"/>
              </a:lnSpc>
              <a:spcBef>
                <a:spcPts val="600"/>
              </a:spcBef>
            </a:pPr>
            <a:r>
              <a:rPr lang="en-US" sz="1800" dirty="0">
                <a:latin typeface="Arial" charset="0"/>
              </a:rPr>
              <a:t>Decoding of this PHR1 sequence can be achieved by simple pattern matching.</a:t>
            </a:r>
          </a:p>
          <a:p>
            <a:pPr>
              <a:lnSpc>
                <a:spcPct val="120000"/>
              </a:lnSpc>
              <a:spcBef>
                <a:spcPts val="600"/>
              </a:spcBef>
            </a:pPr>
            <a:r>
              <a:rPr lang="en-US" sz="1800" dirty="0">
                <a:latin typeface="Arial" charset="0"/>
              </a:rPr>
              <a:t>The performance criteria are satisfied with a wide margin for PER=0.01 and exceed the requirement for PER=0.001</a:t>
            </a:r>
          </a:p>
          <a:p>
            <a:pPr>
              <a:lnSpc>
                <a:spcPct val="120000"/>
              </a:lnSpc>
              <a:spcBef>
                <a:spcPts val="600"/>
              </a:spcBef>
            </a:pPr>
            <a:r>
              <a:rPr lang="en-US" sz="1800" dirty="0">
                <a:latin typeface="Arial" charset="0"/>
              </a:rPr>
              <a:t>Only 10 indexes out of 16 are assigned. The remaining indexes are reserved for future expansion.</a:t>
            </a:r>
          </a:p>
          <a:p>
            <a:pPr lvl="1">
              <a:lnSpc>
                <a:spcPct val="120000"/>
              </a:lnSpc>
              <a:spcBef>
                <a:spcPts val="600"/>
              </a:spcBef>
            </a:pPr>
            <a:r>
              <a:rPr lang="en-US" sz="1600" dirty="0">
                <a:latin typeface="Arial" charset="0"/>
              </a:rPr>
              <a:t>Further optimization can be done once requirements have been finalized</a:t>
            </a:r>
          </a:p>
          <a:p>
            <a:pPr>
              <a:lnSpc>
                <a:spcPct val="120000"/>
              </a:lnSpc>
              <a:spcBef>
                <a:spcPts val="600"/>
              </a:spcBef>
            </a:pPr>
            <a:r>
              <a:rPr lang="en-US" sz="1800" dirty="0">
                <a:latin typeface="Arial" charset="0"/>
              </a:rPr>
              <a:t>We are happy to have a fixed gap (e.g., 512 chips), between PHR1 and PHR2.</a:t>
            </a:r>
          </a:p>
          <a:p>
            <a:pPr>
              <a:lnSpc>
                <a:spcPct val="120000"/>
              </a:lnSpc>
              <a:spcBef>
                <a:spcPts val="600"/>
              </a:spcBef>
            </a:pPr>
            <a:endParaRPr lang="en-US" sz="1800" dirty="0">
              <a:latin typeface="Arial" charset="0"/>
            </a:endParaRPr>
          </a:p>
          <a:p>
            <a:pPr lvl="1">
              <a:lnSpc>
                <a:spcPct val="120000"/>
              </a:lnSpc>
              <a:spcBef>
                <a:spcPts val="600"/>
              </a:spcBef>
            </a:pPr>
            <a:endParaRPr lang="en-US" sz="1200" dirty="0">
              <a:latin typeface="Arial" charset="0"/>
            </a:endParaRPr>
          </a:p>
        </p:txBody>
      </p:sp>
    </p:spTree>
    <p:extLst>
      <p:ext uri="{BB962C8B-B14F-4D97-AF65-F5344CB8AC3E}">
        <p14:creationId xmlns:p14="http://schemas.microsoft.com/office/powerpoint/2010/main" val="114092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685959"/>
            <a:ext cx="11580893" cy="457306"/>
          </a:xfrm>
        </p:spPr>
        <p:txBody>
          <a:bodyPr/>
          <a:lstStyle/>
          <a:p>
            <a:r>
              <a:rPr lang="en-GB" sz="4000"/>
              <a:t>PHR2 rate consistent with PSDU modulation</a:t>
            </a:r>
            <a:endParaRPr lang="en-US" sz="3500">
              <a:latin typeface="Arial" charset="0"/>
            </a:endParaRPr>
          </a:p>
        </p:txBody>
      </p:sp>
      <p:sp>
        <p:nvSpPr>
          <p:cNvPr id="10243" name="Rectangle 1027"/>
          <p:cNvSpPr>
            <a:spLocks noGrp="1" noChangeArrowheads="1"/>
          </p:cNvSpPr>
          <p:nvPr>
            <p:ph type="body" idx="1"/>
          </p:nvPr>
        </p:nvSpPr>
        <p:spPr>
          <a:xfrm>
            <a:off x="507935" y="1448593"/>
            <a:ext cx="11073671" cy="4725035"/>
          </a:xfrm>
        </p:spPr>
        <p:txBody>
          <a:bodyPr>
            <a:normAutofit/>
          </a:bodyPr>
          <a:lstStyle/>
          <a:p>
            <a:pPr>
              <a:lnSpc>
                <a:spcPct val="120000"/>
              </a:lnSpc>
              <a:spcBef>
                <a:spcPts val="600"/>
              </a:spcBef>
            </a:pPr>
            <a:r>
              <a:rPr lang="en-US" sz="2400"/>
              <a:t>PHR2 is sent using the K=7 code (with 6 tail bits) at the highest rate consistent with the target modulation indicated by PHR1 and chosen for the correct level of robustness. </a:t>
            </a:r>
          </a:p>
          <a:p>
            <a:pPr>
              <a:lnSpc>
                <a:spcPct val="120000"/>
              </a:lnSpc>
              <a:spcBef>
                <a:spcPts val="600"/>
              </a:spcBef>
            </a:pPr>
            <a:r>
              <a:rPr lang="en-US" sz="2400"/>
              <a:t>When using the BCC K=7 code for the PSDU, we send PHR2 at the same rate as the PSDU, i.e., with 1 symbol for each bit.</a:t>
            </a:r>
          </a:p>
          <a:p>
            <a:pPr>
              <a:lnSpc>
                <a:spcPct val="120000"/>
              </a:lnSpc>
              <a:spcBef>
                <a:spcPts val="600"/>
              </a:spcBef>
            </a:pPr>
            <a:r>
              <a:rPr lang="en-US" sz="2400"/>
              <a:t>When using the LPDC code we tailor the strength of PHR2 (mapping each bit across 2, 3 or 4 symbols), </a:t>
            </a:r>
            <a:r>
              <a:rPr lang="en-US" sz="2400">
                <a:cs typeface="Calibri" panose="020F0502020204030204" pitchFamily="34" charset="0"/>
              </a:rPr>
              <a:t>depending on the necessary robustness</a:t>
            </a:r>
          </a:p>
          <a:p>
            <a:pPr lvl="1">
              <a:lnSpc>
                <a:spcPct val="120000"/>
              </a:lnSpc>
              <a:spcBef>
                <a:spcPts val="600"/>
              </a:spcBef>
            </a:pPr>
            <a:r>
              <a:rPr lang="en-US" sz="1900">
                <a:cs typeface="Calibri" panose="020F0502020204030204" pitchFamily="34" charset="0"/>
              </a:rPr>
              <a:t>This is a TBD that the group should converge on based on simulation results.</a:t>
            </a:r>
          </a:p>
          <a:p>
            <a:pPr lvl="1">
              <a:lnSpc>
                <a:spcPct val="120000"/>
              </a:lnSpc>
              <a:spcBef>
                <a:spcPts val="600"/>
              </a:spcBef>
            </a:pPr>
            <a:r>
              <a:rPr lang="en-US" sz="1900"/>
              <a:t>Note that this mapping does not necessarily need to be the same for all rates.</a:t>
            </a:r>
            <a:endParaRPr lang="en-US" sz="1400"/>
          </a:p>
        </p:txBody>
      </p:sp>
    </p:spTree>
    <p:extLst>
      <p:ext uri="{BB962C8B-B14F-4D97-AF65-F5344CB8AC3E}">
        <p14:creationId xmlns:p14="http://schemas.microsoft.com/office/powerpoint/2010/main" val="143341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PHR2 content</a:t>
            </a:r>
            <a:endParaRPr lang="en-US" sz="350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a:latin typeface="Arial" charset="0"/>
              </a:rPr>
              <a:t>With PHR2 being sent at the highest rate consistent with the data modulation, it is not very expensive to include additional content.</a:t>
            </a:r>
          </a:p>
          <a:p>
            <a:pPr lvl="1">
              <a:lnSpc>
                <a:spcPct val="130000"/>
              </a:lnSpc>
            </a:pPr>
            <a:r>
              <a:rPr lang="en-US" sz="1900">
                <a:latin typeface="Arial" charset="0"/>
              </a:rPr>
              <a:t>So, for example, could include version bits inexpensively</a:t>
            </a:r>
          </a:p>
          <a:p>
            <a:pPr>
              <a:lnSpc>
                <a:spcPct val="130000"/>
              </a:lnSpc>
            </a:pPr>
            <a:endParaRPr lang="en-US" sz="2400">
              <a:latin typeface="Arial" charset="0"/>
            </a:endParaRPr>
          </a:p>
          <a:p>
            <a:pPr>
              <a:lnSpc>
                <a:spcPct val="130000"/>
              </a:lnSpc>
            </a:pPr>
            <a:r>
              <a:rPr lang="en-US" sz="2400">
                <a:latin typeface="Arial" charset="0"/>
              </a:rPr>
              <a:t>This submission is not proposing specific PHR2 content. </a:t>
            </a:r>
          </a:p>
          <a:p>
            <a:pPr lvl="1">
              <a:lnSpc>
                <a:spcPct val="130000"/>
              </a:lnSpc>
            </a:pPr>
            <a:r>
              <a:rPr lang="en-US" sz="1900">
                <a:latin typeface="Arial" charset="0"/>
              </a:rPr>
              <a:t>This can be agreed later.</a:t>
            </a:r>
          </a:p>
          <a:p>
            <a:pPr marL="0" indent="0">
              <a:lnSpc>
                <a:spcPct val="120000"/>
              </a:lnSpc>
              <a:spcBef>
                <a:spcPts val="600"/>
              </a:spcBef>
              <a:buNone/>
            </a:pPr>
            <a:endParaRPr lang="en-US" sz="2400">
              <a:solidFill>
                <a:srgbClr val="000000"/>
              </a:solidFill>
              <a:latin typeface="Arial" charset="0"/>
            </a:endParaRPr>
          </a:p>
          <a:p>
            <a:pPr>
              <a:lnSpc>
                <a:spcPct val="120000"/>
              </a:lnSpc>
              <a:spcBef>
                <a:spcPts val="600"/>
              </a:spcBef>
            </a:pPr>
            <a:endParaRPr lang="en-US" sz="2400">
              <a:solidFill>
                <a:srgbClr val="000000"/>
              </a:solidFill>
              <a:effectLst/>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latin typeface="Arial" charset="0"/>
              </a:rPr>
              <a:t>How to incorporate into 802.15.4z</a:t>
            </a:r>
            <a:endParaRPr lang="en-US" sz="3500">
              <a:latin typeface="Arial" charset="0"/>
            </a:endParaRPr>
          </a:p>
        </p:txBody>
      </p:sp>
      <p:sp>
        <p:nvSpPr>
          <p:cNvPr id="10243" name="Rectangle 1027"/>
          <p:cNvSpPr>
            <a:spLocks noGrp="1" noChangeArrowheads="1"/>
          </p:cNvSpPr>
          <p:nvPr>
            <p:ph type="body" idx="1"/>
          </p:nvPr>
        </p:nvSpPr>
        <p:spPr>
          <a:xfrm>
            <a:off x="507936" y="1448594"/>
            <a:ext cx="5511070" cy="4800600"/>
          </a:xfrm>
        </p:spPr>
        <p:txBody>
          <a:bodyPr>
            <a:noAutofit/>
          </a:bodyPr>
          <a:lstStyle/>
          <a:p>
            <a:pPr>
              <a:lnSpc>
                <a:spcPct val="120000"/>
              </a:lnSpc>
              <a:spcBef>
                <a:spcPts val="600"/>
              </a:spcBef>
            </a:pPr>
            <a:r>
              <a:rPr lang="en-US" sz="1800">
                <a:latin typeface="Arial" charset="0"/>
              </a:rPr>
              <a:t>Dynamic data rate selection is already partially covered by the 802.15.4 text (from 4a days)</a:t>
            </a:r>
          </a:p>
          <a:p>
            <a:pPr>
              <a:lnSpc>
                <a:spcPct val="120000"/>
              </a:lnSpc>
              <a:spcBef>
                <a:spcPts val="600"/>
              </a:spcBef>
            </a:pPr>
            <a:r>
              <a:rPr lang="en-US" sz="1800">
                <a:latin typeface="Arial" charset="0"/>
              </a:rPr>
              <a:t>Once it is agreed it is relatively easy to add text to define the 4ab dynamic PHR format. </a:t>
            </a:r>
          </a:p>
          <a:p>
            <a:pPr>
              <a:lnSpc>
                <a:spcPct val="120000"/>
              </a:lnSpc>
              <a:spcBef>
                <a:spcPts val="600"/>
              </a:spcBef>
            </a:pPr>
            <a:r>
              <a:rPr lang="en-US" sz="1800">
                <a:latin typeface="Arial" charset="0"/>
              </a:rPr>
              <a:t>Can then have configurations to support 4z type PHR at the data rate for the new 4ab data rates and a configuration to enable the dynamic PHR format, i.e., update table 15-10b to add the dynamic mode and expand to five static rates as follows:</a:t>
            </a:r>
          </a:p>
          <a:p>
            <a:pPr lvl="1">
              <a:lnSpc>
                <a:spcPct val="120000"/>
              </a:lnSpc>
              <a:spcBef>
                <a:spcPts val="600"/>
              </a:spcBef>
            </a:pPr>
            <a:r>
              <a:rPr lang="en-US" sz="1300">
                <a:latin typeface="Arial" charset="0"/>
              </a:rPr>
              <a:t>Replace the two rates DRHM_LR, DRHM_HR with five easier to understand rate definitions: </a:t>
            </a:r>
          </a:p>
          <a:p>
            <a:pPr lvl="2">
              <a:lnSpc>
                <a:spcPct val="120000"/>
              </a:lnSpc>
              <a:spcBef>
                <a:spcPts val="600"/>
              </a:spcBef>
            </a:pPr>
            <a:r>
              <a:rPr lang="en-US" sz="900">
                <a:latin typeface="Arial" charset="0"/>
              </a:rPr>
              <a:t>DRHM_1p95, DRHM_7p8, DRHM_31p2, DRHM_62p4 and DRHM_124p8</a:t>
            </a:r>
          </a:p>
          <a:p>
            <a:pPr lvl="1">
              <a:lnSpc>
                <a:spcPct val="120000"/>
              </a:lnSpc>
              <a:spcBef>
                <a:spcPts val="600"/>
              </a:spcBef>
            </a:pPr>
            <a:r>
              <a:rPr lang="en-US" sz="1300">
                <a:latin typeface="Arial" charset="0"/>
              </a:rPr>
              <a:t>Add (pre-existing) DRMDR into the table to enable the 4ab dynamic PHR operating mode.</a:t>
            </a:r>
          </a:p>
        </p:txBody>
      </p:sp>
      <p:pic>
        <p:nvPicPr>
          <p:cNvPr id="7" name="Picture 6">
            <a:extLst>
              <a:ext uri="{FF2B5EF4-FFF2-40B4-BE49-F238E27FC236}">
                <a16:creationId xmlns:a16="http://schemas.microsoft.com/office/drawing/2014/main" id="{515892A9-0FA8-4551-B8BA-14C0BD0707BE}"/>
              </a:ext>
            </a:extLst>
          </p:cNvPr>
          <p:cNvPicPr>
            <a:picLocks noChangeAspect="1"/>
          </p:cNvPicPr>
          <p:nvPr/>
        </p:nvPicPr>
        <p:blipFill>
          <a:blip r:embed="rId3"/>
          <a:stretch>
            <a:fillRect/>
          </a:stretch>
        </p:blipFill>
        <p:spPr>
          <a:xfrm>
            <a:off x="6602424" y="1600994"/>
            <a:ext cx="5197260" cy="913499"/>
          </a:xfrm>
          <a:prstGeom prst="rect">
            <a:avLst/>
          </a:prstGeom>
        </p:spPr>
      </p:pic>
      <p:sp>
        <p:nvSpPr>
          <p:cNvPr id="11" name="TextBox 10">
            <a:extLst>
              <a:ext uri="{FF2B5EF4-FFF2-40B4-BE49-F238E27FC236}">
                <a16:creationId xmlns:a16="http://schemas.microsoft.com/office/drawing/2014/main" id="{4502D226-CD7B-471B-872E-3D224B2E8B93}"/>
              </a:ext>
            </a:extLst>
          </p:cNvPr>
          <p:cNvSpPr txBox="1"/>
          <p:nvPr/>
        </p:nvSpPr>
        <p:spPr>
          <a:xfrm>
            <a:off x="7761084" y="1337381"/>
            <a:ext cx="2680371" cy="253916"/>
          </a:xfrm>
          <a:prstGeom prst="rect">
            <a:avLst/>
          </a:prstGeom>
          <a:noFill/>
        </p:spPr>
        <p:txBody>
          <a:bodyPr wrap="square">
            <a:spAutoFit/>
          </a:bodyPr>
          <a:lstStyle/>
          <a:p>
            <a:r>
              <a:rPr lang="en-IE" sz="1050" b="1" i="0" u="none" strike="noStrike" baseline="0">
                <a:latin typeface="Arial-BoldMT"/>
              </a:rPr>
              <a:t>Table 11-2—PHY PIB attributes</a:t>
            </a:r>
            <a:endParaRPr lang="en-IE" sz="1050"/>
          </a:p>
        </p:txBody>
      </p:sp>
      <p:sp>
        <p:nvSpPr>
          <p:cNvPr id="9" name="Oval 8">
            <a:extLst>
              <a:ext uri="{FF2B5EF4-FFF2-40B4-BE49-F238E27FC236}">
                <a16:creationId xmlns:a16="http://schemas.microsoft.com/office/drawing/2014/main" id="{71E9F9BD-1898-4BA9-9E82-DA1AF1BCEE43}"/>
              </a:ext>
            </a:extLst>
          </p:cNvPr>
          <p:cNvSpPr/>
          <p:nvPr/>
        </p:nvSpPr>
        <p:spPr bwMode="auto">
          <a:xfrm>
            <a:off x="8651899" y="1600994"/>
            <a:ext cx="898740" cy="304800"/>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E" sz="1200" b="0" i="0" u="none" strike="noStrike" cap="none" normalizeH="0" baseline="0">
              <a:ln>
                <a:noFill/>
              </a:ln>
              <a:solidFill>
                <a:schemeClr val="tx1"/>
              </a:solidFill>
              <a:effectLst/>
              <a:latin typeface="Times New Roman" pitchFamily="-109" charset="0"/>
            </a:endParaRPr>
          </a:p>
        </p:txBody>
      </p:sp>
      <p:pic>
        <p:nvPicPr>
          <p:cNvPr id="5" name="Picture 4">
            <a:extLst>
              <a:ext uri="{FF2B5EF4-FFF2-40B4-BE49-F238E27FC236}">
                <a16:creationId xmlns:a16="http://schemas.microsoft.com/office/drawing/2014/main" id="{2A908BA6-E3A5-4559-93E3-7482C9A459FF}"/>
              </a:ext>
            </a:extLst>
          </p:cNvPr>
          <p:cNvPicPr>
            <a:picLocks noChangeAspect="1"/>
          </p:cNvPicPr>
          <p:nvPr/>
        </p:nvPicPr>
        <p:blipFill>
          <a:blip r:embed="rId4"/>
          <a:stretch>
            <a:fillRect/>
          </a:stretch>
        </p:blipFill>
        <p:spPr>
          <a:xfrm>
            <a:off x="6485217" y="2878588"/>
            <a:ext cx="5197260" cy="3282480"/>
          </a:xfrm>
          <a:prstGeom prst="rect">
            <a:avLst/>
          </a:prstGeom>
        </p:spPr>
      </p:pic>
    </p:spTree>
    <p:extLst>
      <p:ext uri="{BB962C8B-B14F-4D97-AF65-F5344CB8AC3E}">
        <p14:creationId xmlns:p14="http://schemas.microsoft.com/office/powerpoint/2010/main" val="3301945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A note on SYNC length</a:t>
            </a:r>
            <a:endParaRPr lang="en-US" sz="350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a:latin typeface="Arial" charset="0"/>
              </a:rPr>
              <a:t>The SYNC length to be used when employing the dynamic data rate needs to be fixed in the transmitter depending on the needs of the remote receiver. </a:t>
            </a:r>
          </a:p>
          <a:p>
            <a:pPr>
              <a:lnSpc>
                <a:spcPct val="130000"/>
              </a:lnSpc>
            </a:pPr>
            <a:r>
              <a:rPr lang="en-US" sz="2400">
                <a:latin typeface="Arial" charset="0"/>
              </a:rPr>
              <a:t>The transmitter also needs to know what data rates the remote receiver supports.</a:t>
            </a:r>
          </a:p>
          <a:p>
            <a:pPr>
              <a:lnSpc>
                <a:spcPct val="130000"/>
              </a:lnSpc>
            </a:pPr>
            <a:r>
              <a:rPr lang="en-US" sz="2400">
                <a:latin typeface="Arial" charset="0"/>
              </a:rPr>
              <a:t>We envisage this information is communicated either via OOB means or via an in-band IE exchange at an initial low rate, perhaps with a default setting so that this exchange is not needed for some agreed common use case.</a:t>
            </a:r>
          </a:p>
          <a:p>
            <a:pPr marL="497799" lvl="1" indent="0">
              <a:lnSpc>
                <a:spcPct val="130000"/>
              </a:lnSpc>
              <a:buNone/>
            </a:pPr>
            <a:r>
              <a:rPr lang="en-US" sz="1900">
                <a:latin typeface="Arial" charset="0"/>
              </a:rPr>
              <a:t>      </a:t>
            </a:r>
          </a:p>
          <a:p>
            <a:pPr marL="0" indent="0">
              <a:lnSpc>
                <a:spcPct val="120000"/>
              </a:lnSpc>
              <a:spcBef>
                <a:spcPts val="600"/>
              </a:spcBef>
              <a:buNone/>
            </a:pPr>
            <a:endParaRPr lang="en-US" sz="2400">
              <a:solidFill>
                <a:srgbClr val="000000"/>
              </a:solidFill>
              <a:latin typeface="Arial" charset="0"/>
            </a:endParaRPr>
          </a:p>
          <a:p>
            <a:pPr>
              <a:lnSpc>
                <a:spcPct val="120000"/>
              </a:lnSpc>
              <a:spcBef>
                <a:spcPts val="600"/>
              </a:spcBef>
            </a:pPr>
            <a:endParaRPr lang="en-US" sz="2400">
              <a:solidFill>
                <a:srgbClr val="000000"/>
              </a:solidFill>
              <a:effectLst/>
              <a:latin typeface="Arial" charset="0"/>
            </a:endParaRPr>
          </a:p>
        </p:txBody>
      </p:sp>
    </p:spTree>
    <p:extLst>
      <p:ext uri="{BB962C8B-B14F-4D97-AF65-F5344CB8AC3E}">
        <p14:creationId xmlns:p14="http://schemas.microsoft.com/office/powerpoint/2010/main" val="2802449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Conclusion</a:t>
            </a:r>
            <a:endParaRPr lang="en-US" sz="350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pPr>
              <a:lnSpc>
                <a:spcPct val="120000"/>
              </a:lnSpc>
              <a:spcBef>
                <a:spcPts val="600"/>
              </a:spcBef>
            </a:pPr>
            <a:r>
              <a:rPr lang="en-US" sz="2400">
                <a:latin typeface="Arial" charset="0"/>
              </a:rPr>
              <a:t>This submission builds upon 15-22-0467, 15-22-0475 and 15-22-0517 to propose and efficient way of dynamically supporting all the new HPRF mode data rates proposed for 4ab. </a:t>
            </a:r>
          </a:p>
          <a:p>
            <a:pPr>
              <a:lnSpc>
                <a:spcPct val="120000"/>
              </a:lnSpc>
              <a:spcBef>
                <a:spcPts val="600"/>
              </a:spcBef>
            </a:pPr>
            <a:r>
              <a:rPr lang="en-US" sz="2400">
                <a:latin typeface="Arial" charset="0"/>
              </a:rPr>
              <a:t>The data rate can be dynamically selected across the whole proposed range of 1.95 Mb</a:t>
            </a:r>
            <a:r>
              <a:rPr lang="pl-PL" sz="2400">
                <a:latin typeface="Arial" charset="0"/>
              </a:rPr>
              <a:t>/</a:t>
            </a:r>
            <a:r>
              <a:rPr lang="en-US" sz="2400">
                <a:latin typeface="Arial" charset="0"/>
              </a:rPr>
              <a:t>s to 124.8 Mb</a:t>
            </a:r>
            <a:r>
              <a:rPr lang="pl-PL" sz="2400">
                <a:latin typeface="Arial" charset="0"/>
              </a:rPr>
              <a:t>/</a:t>
            </a:r>
            <a:r>
              <a:rPr lang="en-US" sz="2400">
                <a:latin typeface="Arial" charset="0"/>
              </a:rPr>
              <a:t>s via an initial rate header (PHR1) which determines both the main (PHR2) header modulation rate and the coding and modulation rate for the PHY Payload.</a:t>
            </a:r>
            <a:endParaRPr lang="pl-PL" sz="2400">
              <a:latin typeface="Arial" charset="0"/>
            </a:endParaRPr>
          </a:p>
        </p:txBody>
      </p:sp>
    </p:spTree>
    <p:extLst>
      <p:ext uri="{BB962C8B-B14F-4D97-AF65-F5344CB8AC3E}">
        <p14:creationId xmlns:p14="http://schemas.microsoft.com/office/powerpoint/2010/main" val="3066338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a:t>THE END.</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Introduction</a:t>
            </a:r>
            <a:endParaRPr lang="en-US" sz="350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92500" lnSpcReduction="10000"/>
          </a:bodyPr>
          <a:lstStyle/>
          <a:p>
            <a:pPr>
              <a:lnSpc>
                <a:spcPct val="120000"/>
              </a:lnSpc>
              <a:spcBef>
                <a:spcPts val="600"/>
              </a:spcBef>
            </a:pPr>
            <a:r>
              <a:rPr lang="en-US" sz="2600" dirty="0">
                <a:latin typeface="Arial" charset="0"/>
              </a:rPr>
              <a:t>Document 15-22-0467 proposed an efficient way of supporting dynamic data rate by introducing an initial rate header (PHR1) sent at a low rate and a main header (PHR2) transmitted at the payload modulation rate (or slower depending on the required strength vs. the payload coding).</a:t>
            </a:r>
          </a:p>
          <a:p>
            <a:pPr>
              <a:lnSpc>
                <a:spcPct val="120000"/>
              </a:lnSpc>
              <a:spcBef>
                <a:spcPts val="600"/>
              </a:spcBef>
            </a:pPr>
            <a:r>
              <a:rPr lang="en-US" sz="2600" dirty="0">
                <a:latin typeface="Arial" charset="0"/>
              </a:rPr>
              <a:t>This submission is an evolution of that idea that incorporates a number of considerations from 15-22-0475-01 and focuses upon the modulation rates specified by the consensus document 15-22-0517 and the PHY header modulation rates that this implies.</a:t>
            </a:r>
          </a:p>
          <a:p>
            <a:pPr>
              <a:lnSpc>
                <a:spcPct val="120000"/>
              </a:lnSpc>
              <a:spcBef>
                <a:spcPts val="600"/>
              </a:spcBef>
            </a:pPr>
            <a:r>
              <a:rPr lang="en-US" sz="2600" dirty="0">
                <a:latin typeface="Arial" charset="0"/>
              </a:rPr>
              <a:t>Additionally, based on discussions with interested parties, and further development of the ideas of earlier revision(s) we update this submission to examine encoded mapping of PHR1 in more detail.</a:t>
            </a: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A two-stage approach to PHR for dynamic data rates:</a:t>
            </a:r>
            <a:endParaRPr lang="en-US" sz="3500">
              <a:latin typeface="Arial" charset="0"/>
            </a:endParaRPr>
          </a:p>
        </p:txBody>
      </p:sp>
      <p:sp>
        <p:nvSpPr>
          <p:cNvPr id="10243" name="Rectangle 1027"/>
          <p:cNvSpPr>
            <a:spLocks noGrp="1" noChangeArrowheads="1"/>
          </p:cNvSpPr>
          <p:nvPr>
            <p:ph type="body" idx="1"/>
          </p:nvPr>
        </p:nvSpPr>
        <p:spPr>
          <a:xfrm>
            <a:off x="558370" y="1448594"/>
            <a:ext cx="11073671" cy="4953000"/>
          </a:xfrm>
        </p:spPr>
        <p:txBody>
          <a:bodyPr>
            <a:normAutofit/>
          </a:bodyPr>
          <a:lstStyle/>
          <a:p>
            <a:pPr>
              <a:lnSpc>
                <a:spcPct val="120000"/>
              </a:lnSpc>
              <a:spcBef>
                <a:spcPts val="600"/>
              </a:spcBef>
            </a:pPr>
            <a:r>
              <a:rPr lang="en-US" sz="2600">
                <a:latin typeface="Arial" charset="0"/>
              </a:rPr>
              <a:t>PHR is split into two parts</a:t>
            </a:r>
          </a:p>
          <a:p>
            <a:pPr lvl="1">
              <a:lnSpc>
                <a:spcPct val="120000"/>
              </a:lnSpc>
              <a:spcBef>
                <a:spcPts val="600"/>
              </a:spcBef>
            </a:pPr>
            <a:r>
              <a:rPr lang="en-US" sz="2100">
                <a:latin typeface="Arial" charset="0"/>
              </a:rPr>
              <a:t>First comes a “short” rate header, PHR1, sent at a low rate to robustly and efficiently select from the full set of supported modulation and coding combinations</a:t>
            </a:r>
          </a:p>
          <a:p>
            <a:pPr lvl="1">
              <a:lnSpc>
                <a:spcPct val="120000"/>
              </a:lnSpc>
              <a:spcBef>
                <a:spcPts val="600"/>
              </a:spcBef>
            </a:pPr>
            <a:r>
              <a:rPr lang="en-US" sz="2100">
                <a:latin typeface="Arial" charset="0"/>
              </a:rPr>
              <a:t>Then PHR2, sent at the highest rate consistent with the target modulation indicated by PHR1, includes everything else we need to indicate in the PHR</a:t>
            </a:r>
          </a:p>
          <a:p>
            <a:pPr>
              <a:lnSpc>
                <a:spcPct val="120000"/>
              </a:lnSpc>
              <a:spcBef>
                <a:spcPts val="600"/>
              </a:spcBef>
            </a:pPr>
            <a:endParaRPr lang="en-US" sz="2600">
              <a:latin typeface="Arial" charset="0"/>
            </a:endParaRPr>
          </a:p>
          <a:p>
            <a:pPr>
              <a:lnSpc>
                <a:spcPct val="120000"/>
              </a:lnSpc>
              <a:spcBef>
                <a:spcPts val="600"/>
              </a:spcBef>
            </a:pPr>
            <a:endParaRPr lang="en-US" sz="2600">
              <a:latin typeface="Arial" charset="0"/>
            </a:endParaRPr>
          </a:p>
          <a:p>
            <a:pPr>
              <a:lnSpc>
                <a:spcPct val="120000"/>
              </a:lnSpc>
              <a:spcBef>
                <a:spcPts val="600"/>
              </a:spcBef>
            </a:pPr>
            <a:r>
              <a:rPr lang="en-US" sz="2600">
                <a:latin typeface="Arial" charset="0"/>
              </a:rPr>
              <a:t>To ease the transition between the different modulation rates of PHR1 and PHR2 we can include a fixed short gap between them. </a:t>
            </a:r>
          </a:p>
          <a:p>
            <a:pPr lvl="1">
              <a:lnSpc>
                <a:spcPct val="120000"/>
              </a:lnSpc>
              <a:spcBef>
                <a:spcPts val="600"/>
              </a:spcBef>
            </a:pPr>
            <a:r>
              <a:rPr lang="en-US" sz="2100">
                <a:latin typeface="Arial" charset="0"/>
              </a:rPr>
              <a:t>We leave this as a TBD (expect to be ≤ ~1 µs), if the group agrees a gap is needed </a:t>
            </a:r>
          </a:p>
        </p:txBody>
      </p:sp>
      <p:pic>
        <p:nvPicPr>
          <p:cNvPr id="5" name="Picture 4">
            <a:extLst>
              <a:ext uri="{FF2B5EF4-FFF2-40B4-BE49-F238E27FC236}">
                <a16:creationId xmlns:a16="http://schemas.microsoft.com/office/drawing/2014/main" id="{C1BEB519-8BC2-4822-A035-137EE16AF57F}"/>
              </a:ext>
            </a:extLst>
          </p:cNvPr>
          <p:cNvPicPr>
            <a:picLocks noChangeAspect="1"/>
          </p:cNvPicPr>
          <p:nvPr/>
        </p:nvPicPr>
        <p:blipFill>
          <a:blip r:embed="rId3"/>
          <a:stretch>
            <a:fillRect/>
          </a:stretch>
        </p:blipFill>
        <p:spPr>
          <a:xfrm>
            <a:off x="2971006" y="3886994"/>
            <a:ext cx="4899660" cy="579120"/>
          </a:xfrm>
          <a:prstGeom prst="rect">
            <a:avLst/>
          </a:prstGeom>
        </p:spPr>
      </p:pic>
    </p:spTree>
    <p:extLst>
      <p:ext uri="{BB962C8B-B14F-4D97-AF65-F5344CB8AC3E}">
        <p14:creationId xmlns:p14="http://schemas.microsoft.com/office/powerpoint/2010/main" val="355807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a:t>PHR1: short, </a:t>
            </a:r>
            <a:r>
              <a:rPr lang="en-US" sz="4000"/>
              <a:t>efficient &amp; robust selection of rate/code</a:t>
            </a:r>
            <a:endParaRPr lang="en-US" sz="350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dirty="0">
                <a:latin typeface="Arial" charset="0"/>
              </a:rPr>
              <a:t>PHR1 consists of 3 bits to select data rate and 1 bit to select BCC vs LDPC code for the PSDU</a:t>
            </a:r>
          </a:p>
          <a:p>
            <a:pPr>
              <a:lnSpc>
                <a:spcPct val="120000"/>
              </a:lnSpc>
              <a:spcBef>
                <a:spcPts val="600"/>
              </a:spcBef>
            </a:pPr>
            <a:r>
              <a:rPr lang="en-US" sz="2000" dirty="0">
                <a:latin typeface="Arial" charset="0"/>
              </a:rPr>
              <a:t>Encoding this PHR1 with BCC </a:t>
            </a:r>
            <a:r>
              <a:rPr lang="en-US" sz="1800" dirty="0">
                <a:latin typeface="Arial" charset="0"/>
              </a:rPr>
              <a:t>½ rate </a:t>
            </a:r>
            <a:r>
              <a:rPr lang="en-US" sz="2000" dirty="0">
                <a:latin typeface="Arial" charset="0"/>
              </a:rPr>
              <a:t>K=7 code with 6 tail symbols, makes it 10 symbols long…</a:t>
            </a:r>
          </a:p>
          <a:p>
            <a:pPr>
              <a:lnSpc>
                <a:spcPct val="120000"/>
              </a:lnSpc>
              <a:spcBef>
                <a:spcPts val="600"/>
              </a:spcBef>
            </a:pPr>
            <a:endParaRPr lang="pl-PL" sz="2000" dirty="0">
              <a:latin typeface="Arial" charset="0"/>
            </a:endParaRPr>
          </a:p>
          <a:p>
            <a:pPr>
              <a:lnSpc>
                <a:spcPct val="120000"/>
              </a:lnSpc>
              <a:spcBef>
                <a:spcPts val="600"/>
              </a:spcBef>
            </a:pPr>
            <a:r>
              <a:rPr lang="pl-PL" sz="2000" dirty="0">
                <a:latin typeface="Arial" charset="0"/>
              </a:rPr>
              <a:t>Let’s look more closely at PHR1 and mapping it as </a:t>
            </a:r>
            <a:r>
              <a:rPr lang="en-US" sz="2000" dirty="0">
                <a:latin typeface="Arial" charset="0"/>
              </a:rPr>
              <a:t>uncoded bits</a:t>
            </a:r>
            <a:r>
              <a:rPr lang="pl-PL" sz="2000" dirty="0">
                <a:latin typeface="Arial" charset="0"/>
              </a:rPr>
              <a:t>. We can</a:t>
            </a:r>
            <a:r>
              <a:rPr lang="en-US" sz="2000" dirty="0">
                <a:latin typeface="Arial" charset="0"/>
              </a:rPr>
              <a:t> map the combinations of data rate + LDPC across these in a way that makes the hamming distance sufficiently strengthen the combinations that need the most robustness</a:t>
            </a:r>
          </a:p>
          <a:p>
            <a:pPr lvl="1">
              <a:lnSpc>
                <a:spcPct val="120000"/>
              </a:lnSpc>
              <a:spcBef>
                <a:spcPts val="600"/>
              </a:spcBef>
            </a:pPr>
            <a:endParaRPr lang="en-US" sz="2000" dirty="0">
              <a:latin typeface="Arial" charset="0"/>
              <a:ea typeface="ＭＳ Ｐゴシック" pitchFamily="-65" charset="-128"/>
            </a:endParaRPr>
          </a:p>
          <a:p>
            <a:pPr>
              <a:lnSpc>
                <a:spcPct val="120000"/>
              </a:lnSpc>
              <a:spcBef>
                <a:spcPts val="600"/>
              </a:spcBef>
            </a:pPr>
            <a:endParaRPr lang="en-US" sz="2000" dirty="0">
              <a:latin typeface="Arial" charset="0"/>
            </a:endParaRPr>
          </a:p>
        </p:txBody>
      </p:sp>
    </p:spTree>
    <p:extLst>
      <p:ext uri="{BB962C8B-B14F-4D97-AF65-F5344CB8AC3E}">
        <p14:creationId xmlns:p14="http://schemas.microsoft.com/office/powerpoint/2010/main" val="224927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a:t>
            </a:r>
            <a:endParaRPr lang="en-US" sz="3500" dirty="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dirty="0">
                <a:latin typeface="Arial" charset="0"/>
              </a:rPr>
              <a:t>PHR1 </a:t>
            </a:r>
            <a:r>
              <a:rPr lang="pl-PL" sz="2000" dirty="0">
                <a:latin typeface="Arial" charset="0"/>
              </a:rPr>
              <a:t>will indicate data-rate and coding used in PHR2 and the data mode/coding</a:t>
            </a:r>
          </a:p>
          <a:p>
            <a:pPr>
              <a:lnSpc>
                <a:spcPct val="120000"/>
              </a:lnSpc>
              <a:spcBef>
                <a:spcPts val="600"/>
              </a:spcBef>
            </a:pPr>
            <a:r>
              <a:rPr lang="pl-PL" sz="2000" dirty="0">
                <a:latin typeface="Arial" charset="0"/>
              </a:rPr>
              <a:t>This PHR1 needs to be at least as strong as the weaker of the two. </a:t>
            </a:r>
            <a:endParaRPr lang="en-US" sz="2000" dirty="0">
              <a:latin typeface="Arial" charset="0"/>
            </a:endParaRPr>
          </a:p>
          <a:p>
            <a:pPr>
              <a:lnSpc>
                <a:spcPct val="120000"/>
              </a:lnSpc>
              <a:spcBef>
                <a:spcPts val="600"/>
              </a:spcBef>
            </a:pPr>
            <a:r>
              <a:rPr lang="pl-PL" sz="2000" dirty="0">
                <a:latin typeface="Arial" charset="0"/>
              </a:rPr>
              <a:t>With 23-bit PHR2, the Es/No requirement for 1% PER is approx. +1.9dB (at the decoder input), however using 2 repetitions can improve the performance by 3dB. If CCK7 was used for PHR1, without any repetition, Es/No is -0.3dB, which is too weak to match PHR2 with 2x repetition.</a:t>
            </a:r>
            <a:endParaRPr lang="en-US" sz="2000" dirty="0">
              <a:latin typeface="Arial" charset="0"/>
            </a:endParaRPr>
          </a:p>
          <a:p>
            <a:pPr>
              <a:lnSpc>
                <a:spcPct val="120000"/>
              </a:lnSpc>
              <a:spcBef>
                <a:spcPts val="600"/>
              </a:spcBef>
            </a:pPr>
            <a:r>
              <a:rPr lang="en-US" sz="2000" dirty="0">
                <a:latin typeface="Arial" charset="0"/>
              </a:rPr>
              <a:t>Choices:</a:t>
            </a:r>
          </a:p>
          <a:p>
            <a:pPr lvl="1">
              <a:lnSpc>
                <a:spcPct val="120000"/>
              </a:lnSpc>
              <a:spcBef>
                <a:spcPts val="600"/>
              </a:spcBef>
            </a:pPr>
            <a:r>
              <a:rPr lang="en-US" sz="1600" dirty="0">
                <a:latin typeface="Arial" charset="0"/>
              </a:rPr>
              <a:t>(a) </a:t>
            </a:r>
            <a:r>
              <a:rPr lang="pl-PL" sz="1600" dirty="0">
                <a:latin typeface="Arial" charset="0"/>
              </a:rPr>
              <a:t>send PHR1 using CCK7 and with 2x repetition which would increase duration from 5 </a:t>
            </a:r>
            <a:r>
              <a:rPr lang="en-US" sz="1600" dirty="0">
                <a:latin typeface="Arial" charset="0"/>
              </a:rPr>
              <a:t>µs</a:t>
            </a:r>
            <a:r>
              <a:rPr lang="pl-PL" sz="1600" dirty="0">
                <a:latin typeface="Arial" charset="0"/>
              </a:rPr>
              <a:t> to 10 </a:t>
            </a:r>
            <a:r>
              <a:rPr lang="en-US" sz="1600" dirty="0">
                <a:latin typeface="Arial" charset="0"/>
              </a:rPr>
              <a:t>µs</a:t>
            </a:r>
            <a:r>
              <a:rPr lang="pl-PL" sz="1600" dirty="0">
                <a:latin typeface="Arial" charset="0"/>
              </a:rPr>
              <a:t> </a:t>
            </a:r>
            <a:endParaRPr lang="en-US" sz="1600" dirty="0">
              <a:latin typeface="Arial" charset="0"/>
            </a:endParaRPr>
          </a:p>
          <a:p>
            <a:pPr lvl="1">
              <a:lnSpc>
                <a:spcPct val="120000"/>
              </a:lnSpc>
              <a:spcBef>
                <a:spcPts val="600"/>
              </a:spcBef>
            </a:pPr>
            <a:r>
              <a:rPr lang="en-US" sz="1600" dirty="0">
                <a:latin typeface="Arial" charset="0"/>
              </a:rPr>
              <a:t>(b) </a:t>
            </a:r>
            <a:r>
              <a:rPr lang="pl-PL" sz="1600" dirty="0">
                <a:latin typeface="Arial" charset="0"/>
              </a:rPr>
              <a:t>Use alternative coding in PHR1 to strengten PHR1 options which require high performance (like 1.95Mbps with LDPC). The mapping would make </a:t>
            </a:r>
            <a:r>
              <a:rPr lang="en-US" sz="1600" dirty="0">
                <a:latin typeface="Arial" charset="0"/>
              </a:rPr>
              <a:t>the </a:t>
            </a:r>
            <a:r>
              <a:rPr lang="pl-PL" sz="1600" dirty="0">
                <a:latin typeface="Arial" charset="0"/>
              </a:rPr>
              <a:t>Hamming </a:t>
            </a:r>
            <a:r>
              <a:rPr lang="en-US" sz="1600" dirty="0">
                <a:latin typeface="Arial" charset="0"/>
              </a:rPr>
              <a:t>distance </a:t>
            </a:r>
            <a:r>
              <a:rPr lang="pl-PL" sz="1600" dirty="0">
                <a:latin typeface="Arial" charset="0"/>
              </a:rPr>
              <a:t>higher for </a:t>
            </a:r>
            <a:r>
              <a:rPr lang="en-US" sz="1600" dirty="0">
                <a:latin typeface="Arial" charset="0"/>
              </a:rPr>
              <a:t>the combinations that need the most robustness</a:t>
            </a:r>
            <a:r>
              <a:rPr lang="pl-PL" sz="1600" dirty="0">
                <a:latin typeface="Arial" charset="0"/>
              </a:rPr>
              <a:t> and lower the Hamming distances for combinations which require higher Es/No to operate (like 31.2Mbps or faster modes)</a:t>
            </a:r>
            <a:r>
              <a:rPr lang="en-US" sz="1600" dirty="0">
                <a:latin typeface="Arial" charset="0"/>
              </a:rPr>
              <a:t>.  </a:t>
            </a:r>
            <a:r>
              <a:rPr lang="pl-PL" sz="1600" dirty="0">
                <a:latin typeface="Arial" charset="0"/>
              </a:rPr>
              <a:t>Sufficient performance can be obtained with PHR1 shorter than 5 </a:t>
            </a:r>
            <a:r>
              <a:rPr lang="en-US" sz="1600" dirty="0">
                <a:latin typeface="Arial" charset="0"/>
              </a:rPr>
              <a:t>µs</a:t>
            </a:r>
            <a:r>
              <a:rPr lang="pl-PL" sz="1600" dirty="0">
                <a:latin typeface="Arial" charset="0"/>
              </a:rPr>
              <a:t>.</a:t>
            </a:r>
            <a:endParaRPr lang="en-US" sz="1600" dirty="0">
              <a:latin typeface="Arial" charset="0"/>
            </a:endParaRPr>
          </a:p>
          <a:p>
            <a:pPr lvl="1">
              <a:lnSpc>
                <a:spcPct val="120000"/>
              </a:lnSpc>
              <a:spcBef>
                <a:spcPts val="600"/>
              </a:spcBef>
            </a:pPr>
            <a:endParaRPr lang="en-US" sz="1600" dirty="0">
              <a:latin typeface="Arial" charset="0"/>
            </a:endParaRPr>
          </a:p>
          <a:p>
            <a:pPr>
              <a:lnSpc>
                <a:spcPct val="120000"/>
              </a:lnSpc>
              <a:spcBef>
                <a:spcPts val="600"/>
              </a:spcBef>
            </a:pPr>
            <a:endParaRPr lang="en-US" sz="2000" dirty="0">
              <a:latin typeface="Arial" charset="0"/>
            </a:endParaRPr>
          </a:p>
        </p:txBody>
      </p:sp>
    </p:spTree>
    <p:extLst>
      <p:ext uri="{BB962C8B-B14F-4D97-AF65-F5344CB8AC3E}">
        <p14:creationId xmlns:p14="http://schemas.microsoft.com/office/powerpoint/2010/main" val="2746764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a:t>
            </a:r>
            <a:r>
              <a:rPr lang="en-US" sz="4000" dirty="0"/>
              <a:t>o</a:t>
            </a:r>
            <a:r>
              <a:rPr lang="pl-PL" sz="4000" dirty="0"/>
              <a:t>ption-1</a:t>
            </a:r>
            <a:endParaRPr lang="en-US" sz="3500" dirty="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a:bodyPr>
          <a:lstStyle/>
          <a:p>
            <a:pPr>
              <a:lnSpc>
                <a:spcPct val="120000"/>
              </a:lnSpc>
              <a:spcBef>
                <a:spcPts val="600"/>
              </a:spcBef>
            </a:pPr>
            <a:r>
              <a:rPr lang="pl-PL" sz="1600" dirty="0">
                <a:latin typeface="Arial" charset="0"/>
              </a:rPr>
              <a:t>Example </a:t>
            </a:r>
            <a:r>
              <a:rPr lang="en-US" sz="1600" dirty="0">
                <a:latin typeface="Arial" charset="0"/>
              </a:rPr>
              <a:t>PHR1</a:t>
            </a:r>
            <a:r>
              <a:rPr lang="pl-PL" sz="1600" dirty="0">
                <a:latin typeface="Arial" charset="0"/>
              </a:rPr>
              <a:t> encoded bit-sequences (20-bits long)</a:t>
            </a:r>
            <a:br>
              <a:rPr lang="pl-PL" sz="1600" dirty="0">
                <a:latin typeface="Arial" charset="0"/>
              </a:rPr>
            </a:br>
            <a:r>
              <a:rPr lang="pl-PL" sz="1600" dirty="0">
                <a:latin typeface="Arial" charset="0"/>
              </a:rPr>
              <a:t>are shown here (option-1)</a:t>
            </a:r>
          </a:p>
          <a:p>
            <a:pPr>
              <a:lnSpc>
                <a:spcPct val="120000"/>
              </a:lnSpc>
              <a:spcBef>
                <a:spcPts val="600"/>
              </a:spcBef>
            </a:pPr>
            <a:r>
              <a:rPr lang="pl-PL" sz="1600" dirty="0">
                <a:latin typeface="Arial" charset="0"/>
              </a:rPr>
              <a:t>Bit-sequence encoding PHR1 index 1, which we assign to LDPC-coded 1.95Mbps, has an increased </a:t>
            </a:r>
            <a:br>
              <a:rPr lang="pl-PL" sz="1600" dirty="0">
                <a:latin typeface="Arial" charset="0"/>
              </a:rPr>
            </a:br>
            <a:r>
              <a:rPr lang="pl-PL" sz="1600" dirty="0">
                <a:latin typeface="Arial" charset="0"/>
              </a:rPr>
              <a:t>Hamming distance to all the other indexes. </a:t>
            </a:r>
          </a:p>
          <a:p>
            <a:pPr>
              <a:lnSpc>
                <a:spcPct val="120000"/>
              </a:lnSpc>
              <a:spcBef>
                <a:spcPts val="600"/>
              </a:spcBef>
            </a:pPr>
            <a:r>
              <a:rPr lang="pl-PL" sz="1600" dirty="0">
                <a:latin typeface="Arial" charset="0"/>
              </a:rPr>
              <a:t>Es/No performance of such enhanced PHR1 coding is </a:t>
            </a:r>
            <a:br>
              <a:rPr lang="pl-PL" sz="1600" dirty="0">
                <a:latin typeface="Arial" charset="0"/>
              </a:rPr>
            </a:br>
            <a:r>
              <a:rPr lang="pl-PL" sz="1600" dirty="0">
                <a:latin typeface="Arial" charset="0"/>
              </a:rPr>
              <a:t>improved from -0.3dB (CCK7 coding) to -1.8dB, which </a:t>
            </a:r>
            <a:br>
              <a:rPr lang="pl-PL" sz="1600" dirty="0">
                <a:latin typeface="Arial" charset="0"/>
              </a:rPr>
            </a:br>
            <a:r>
              <a:rPr lang="pl-PL" sz="1600" dirty="0">
                <a:latin typeface="Arial" charset="0"/>
              </a:rPr>
              <a:t>is better than PHR2 with 2x repetition.</a:t>
            </a:r>
          </a:p>
          <a:p>
            <a:pPr>
              <a:lnSpc>
                <a:spcPct val="120000"/>
              </a:lnSpc>
              <a:spcBef>
                <a:spcPts val="600"/>
              </a:spcBef>
            </a:pPr>
            <a:r>
              <a:rPr lang="pl-PL" sz="1600" dirty="0">
                <a:latin typeface="Arial" charset="0"/>
              </a:rPr>
              <a:t>The price to pay is the reduced Hamming distance between the remaining options, which translates to Es/No performance of +2.2dB. However, this is still sufficient for the remaining data-mode options.</a:t>
            </a:r>
          </a:p>
          <a:p>
            <a:pPr>
              <a:lnSpc>
                <a:spcPct val="120000"/>
              </a:lnSpc>
              <a:spcBef>
                <a:spcPts val="600"/>
              </a:spcBef>
            </a:pPr>
            <a:r>
              <a:rPr lang="pl-PL" sz="1600" dirty="0">
                <a:latin typeface="Arial" charset="0"/>
              </a:rPr>
              <a:t>Shorter sequences than 20-bits could be sufficient</a:t>
            </a:r>
            <a:endParaRPr lang="en-US" sz="2000" dirty="0">
              <a:latin typeface="Arial" charset="0"/>
            </a:endParaRPr>
          </a:p>
        </p:txBody>
      </p:sp>
      <p:pic>
        <p:nvPicPr>
          <p:cNvPr id="3" name="Picture 2">
            <a:extLst>
              <a:ext uri="{FF2B5EF4-FFF2-40B4-BE49-F238E27FC236}">
                <a16:creationId xmlns:a16="http://schemas.microsoft.com/office/drawing/2014/main" id="{2B509160-F25B-4234-9E47-07A0822A2EF2}"/>
              </a:ext>
            </a:extLst>
          </p:cNvPr>
          <p:cNvPicPr>
            <a:picLocks noChangeAspect="1"/>
          </p:cNvPicPr>
          <p:nvPr/>
        </p:nvPicPr>
        <p:blipFill>
          <a:blip r:embed="rId3"/>
          <a:stretch>
            <a:fillRect/>
          </a:stretch>
        </p:blipFill>
        <p:spPr>
          <a:xfrm>
            <a:off x="6628606" y="1297751"/>
            <a:ext cx="4926209" cy="4875877"/>
          </a:xfrm>
          <a:prstGeom prst="rect">
            <a:avLst/>
          </a:prstGeom>
        </p:spPr>
      </p:pic>
      <p:sp>
        <p:nvSpPr>
          <p:cNvPr id="2" name="Rectangle 1">
            <a:extLst>
              <a:ext uri="{FF2B5EF4-FFF2-40B4-BE49-F238E27FC236}">
                <a16:creationId xmlns:a16="http://schemas.microsoft.com/office/drawing/2014/main" id="{FEEF5332-FC00-4426-9FDB-E428DCD72A32}"/>
              </a:ext>
            </a:extLst>
          </p:cNvPr>
          <p:cNvSpPr/>
          <p:nvPr/>
        </p:nvSpPr>
        <p:spPr>
          <a:xfrm rot="20327006">
            <a:off x="4499725" y="2921963"/>
            <a:ext cx="3817071" cy="1015663"/>
          </a:xfrm>
          <a:prstGeom prst="rect">
            <a:avLst/>
          </a:prstGeom>
          <a:noFill/>
        </p:spPr>
        <p:txBody>
          <a:bodyPr wrap="none" lIns="91440" tIns="45720" rIns="91440" bIns="45720">
            <a:spAutoFit/>
          </a:bodyPr>
          <a:lstStyle/>
          <a:p>
            <a:pPr algn="ctr"/>
            <a:r>
              <a:rPr lang="pl-PL" sz="6000" b="1" cap="none" spc="0" dirty="0">
                <a:ln w="12700">
                  <a:noFill/>
                  <a:prstDash val="solid"/>
                </a:ln>
                <a:solidFill>
                  <a:srgbClr val="92D050">
                    <a:alpha val="47000"/>
                  </a:srgbClr>
                </a:solidFill>
                <a:effectLst>
                  <a:outerShdw dist="38100" dir="2640000" algn="bl" rotWithShape="0">
                    <a:schemeClr val="accent1"/>
                  </a:outerShdw>
                </a:effectLst>
              </a:rPr>
              <a:t>Depricated</a:t>
            </a:r>
            <a:endParaRPr lang="en-US" sz="6000" b="1" cap="none" spc="0" dirty="0">
              <a:ln w="12700">
                <a:noFill/>
                <a:prstDash val="solid"/>
              </a:ln>
              <a:solidFill>
                <a:srgbClr val="92D050">
                  <a:alpha val="47000"/>
                </a:srgbClr>
              </a:solidFill>
              <a:effectLst>
                <a:outerShdw dist="38100" dir="2640000" algn="bl" rotWithShape="0">
                  <a:schemeClr val="accent1"/>
                </a:outerShdw>
              </a:effectLst>
            </a:endParaRPr>
          </a:p>
        </p:txBody>
      </p:sp>
    </p:spTree>
    <p:extLst>
      <p:ext uri="{BB962C8B-B14F-4D97-AF65-F5344CB8AC3E}">
        <p14:creationId xmlns:p14="http://schemas.microsoft.com/office/powerpoint/2010/main" val="729019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option-2</a:t>
            </a:r>
            <a:endParaRPr lang="en-US" sz="3500" dirty="0">
              <a:latin typeface="Arial" charset="0"/>
            </a:endParaRPr>
          </a:p>
        </p:txBody>
      </p:sp>
      <p:sp>
        <p:nvSpPr>
          <p:cNvPr id="10243" name="Rectangle 1027"/>
          <p:cNvSpPr>
            <a:spLocks noGrp="1" noChangeArrowheads="1"/>
          </p:cNvSpPr>
          <p:nvPr>
            <p:ph type="body" idx="1"/>
          </p:nvPr>
        </p:nvSpPr>
        <p:spPr>
          <a:xfrm>
            <a:off x="524444" y="1334640"/>
            <a:ext cx="6435156" cy="2804741"/>
          </a:xfrm>
        </p:spPr>
        <p:txBody>
          <a:bodyPr>
            <a:normAutofit lnSpcReduction="10000"/>
          </a:bodyPr>
          <a:lstStyle/>
          <a:p>
            <a:pPr>
              <a:lnSpc>
                <a:spcPct val="120000"/>
              </a:lnSpc>
              <a:spcBef>
                <a:spcPts val="600"/>
              </a:spcBef>
            </a:pPr>
            <a:r>
              <a:rPr lang="pl-PL" sz="1600" dirty="0">
                <a:latin typeface="Arial" charset="0"/>
              </a:rPr>
              <a:t>Alternative mappings can be used, for example prioritizing</a:t>
            </a:r>
            <a:br>
              <a:rPr lang="pl-PL" sz="1600" dirty="0">
                <a:latin typeface="Arial" charset="0"/>
              </a:rPr>
            </a:br>
            <a:r>
              <a:rPr lang="en-IE" sz="1600" dirty="0">
                <a:latin typeface="Arial" charset="0"/>
              </a:rPr>
              <a:t>two</a:t>
            </a:r>
            <a:r>
              <a:rPr lang="pl-PL" sz="1600" dirty="0">
                <a:latin typeface="Arial" charset="0"/>
              </a:rPr>
              <a:t> or more indexes with variable strengths, depending on the requirements</a:t>
            </a:r>
          </a:p>
          <a:p>
            <a:pPr>
              <a:lnSpc>
                <a:spcPct val="120000"/>
              </a:lnSpc>
              <a:spcBef>
                <a:spcPts val="600"/>
              </a:spcBef>
            </a:pPr>
            <a:r>
              <a:rPr lang="pl-PL" sz="1600" dirty="0">
                <a:latin typeface="Arial" charset="0"/>
              </a:rPr>
              <a:t>The option-2 proposal presented here, prioritizes more PHR1 indexes:</a:t>
            </a:r>
            <a:endParaRPr lang="en-IE" sz="1600" dirty="0">
              <a:latin typeface="Arial" charset="0"/>
            </a:endParaRPr>
          </a:p>
          <a:p>
            <a:pPr>
              <a:lnSpc>
                <a:spcPct val="120000"/>
              </a:lnSpc>
              <a:spcBef>
                <a:spcPts val="600"/>
              </a:spcBef>
            </a:pPr>
            <a:r>
              <a:rPr lang="en-IE" sz="1600" b="1" dirty="0">
                <a:latin typeface="Arial" charset="0"/>
              </a:rPr>
              <a:t>Index #1</a:t>
            </a:r>
            <a:r>
              <a:rPr lang="pl-PL" sz="1600" dirty="0">
                <a:latin typeface="Arial" charset="0"/>
              </a:rPr>
              <a:t> is designed to satisfy the requirements of PHR2 (with 2 repetitions) and 1.95Mbps LDPC-coded data</a:t>
            </a:r>
            <a:endParaRPr lang="en-IE" sz="1600" dirty="0">
              <a:latin typeface="Arial" charset="0"/>
            </a:endParaRPr>
          </a:p>
          <a:p>
            <a:pPr>
              <a:lnSpc>
                <a:spcPct val="120000"/>
              </a:lnSpc>
              <a:spcBef>
                <a:spcPts val="600"/>
              </a:spcBef>
            </a:pPr>
            <a:r>
              <a:rPr lang="en-IE" sz="1600" b="1" dirty="0">
                <a:latin typeface="Arial" charset="0"/>
              </a:rPr>
              <a:t>Index #2</a:t>
            </a:r>
            <a:r>
              <a:rPr lang="pl-PL" sz="1600" dirty="0">
                <a:latin typeface="Arial" charset="0"/>
              </a:rPr>
              <a:t> is designed to satisfy the requirements of 1.95Mbps CCK7</a:t>
            </a:r>
            <a:r>
              <a:rPr lang="en-IE" sz="1600" dirty="0">
                <a:latin typeface="Arial" charset="0"/>
              </a:rPr>
              <a:t> </a:t>
            </a:r>
            <a:r>
              <a:rPr lang="pl-PL" sz="1600" dirty="0">
                <a:latin typeface="Arial" charset="0"/>
              </a:rPr>
              <a:t>coded data with a small 5-byte payload.</a:t>
            </a:r>
          </a:p>
        </p:txBody>
      </p:sp>
      <p:pic>
        <p:nvPicPr>
          <p:cNvPr id="3" name="Picture 2">
            <a:extLst>
              <a:ext uri="{FF2B5EF4-FFF2-40B4-BE49-F238E27FC236}">
                <a16:creationId xmlns:a16="http://schemas.microsoft.com/office/drawing/2014/main" id="{D7345731-5B51-48CD-931D-5498589DCB68}"/>
              </a:ext>
            </a:extLst>
          </p:cNvPr>
          <p:cNvPicPr>
            <a:picLocks noChangeAspect="1"/>
          </p:cNvPicPr>
          <p:nvPr/>
        </p:nvPicPr>
        <p:blipFill>
          <a:blip r:embed="rId3"/>
          <a:stretch>
            <a:fillRect/>
          </a:stretch>
        </p:blipFill>
        <p:spPr>
          <a:xfrm>
            <a:off x="7407607" y="1371241"/>
            <a:ext cx="4570755" cy="2412343"/>
          </a:xfrm>
          <a:prstGeom prst="rect">
            <a:avLst/>
          </a:prstGeom>
        </p:spPr>
      </p:pic>
      <p:pic>
        <p:nvPicPr>
          <p:cNvPr id="6" name="Picture 5">
            <a:extLst>
              <a:ext uri="{FF2B5EF4-FFF2-40B4-BE49-F238E27FC236}">
                <a16:creationId xmlns:a16="http://schemas.microsoft.com/office/drawing/2014/main" id="{559C550A-3408-41B0-8752-CFDC8D23AA34}"/>
              </a:ext>
            </a:extLst>
          </p:cNvPr>
          <p:cNvPicPr>
            <a:picLocks noChangeAspect="1"/>
          </p:cNvPicPr>
          <p:nvPr/>
        </p:nvPicPr>
        <p:blipFill>
          <a:blip r:embed="rId4"/>
          <a:stretch>
            <a:fillRect/>
          </a:stretch>
        </p:blipFill>
        <p:spPr>
          <a:xfrm>
            <a:off x="7407607" y="4011561"/>
            <a:ext cx="4478899" cy="2251587"/>
          </a:xfrm>
          <a:prstGeom prst="rect">
            <a:avLst/>
          </a:prstGeom>
        </p:spPr>
      </p:pic>
      <p:sp>
        <p:nvSpPr>
          <p:cNvPr id="9" name="Rectangle 1027">
            <a:extLst>
              <a:ext uri="{FF2B5EF4-FFF2-40B4-BE49-F238E27FC236}">
                <a16:creationId xmlns:a16="http://schemas.microsoft.com/office/drawing/2014/main" id="{403E6AD3-9EEE-4312-B9D5-5DB7998D4D97}"/>
              </a:ext>
            </a:extLst>
          </p:cNvPr>
          <p:cNvSpPr txBox="1">
            <a:spLocks noChangeArrowheads="1"/>
          </p:cNvSpPr>
          <p:nvPr/>
        </p:nvSpPr>
        <p:spPr bwMode="auto">
          <a:xfrm>
            <a:off x="524444" y="4139381"/>
            <a:ext cx="6435156" cy="2123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normAutofit lnSpcReduction="10000"/>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pPr>
              <a:lnSpc>
                <a:spcPct val="120000"/>
              </a:lnSpc>
              <a:spcBef>
                <a:spcPts val="600"/>
              </a:spcBef>
            </a:pPr>
            <a:r>
              <a:rPr lang="en-IE" sz="1600" b="1" kern="0" dirty="0">
                <a:latin typeface="Arial" charset="0"/>
              </a:rPr>
              <a:t>Indexes #3-15</a:t>
            </a:r>
            <a:r>
              <a:rPr lang="pl-PL" sz="1600" kern="0" dirty="0">
                <a:latin typeface="Arial" charset="0"/>
              </a:rPr>
              <a:t> satisfy the requirements of 7.8Mbps or faster data with LDPC or CCK7 coding. Indexes 3 and 4 are a bit stronger than the rest. </a:t>
            </a:r>
          </a:p>
          <a:p>
            <a:pPr>
              <a:lnSpc>
                <a:spcPct val="120000"/>
              </a:lnSpc>
              <a:spcBef>
                <a:spcPts val="600"/>
              </a:spcBef>
            </a:pPr>
            <a:r>
              <a:rPr lang="pl-PL" sz="1600" kern="0" dirty="0">
                <a:latin typeface="Arial" charset="0"/>
              </a:rPr>
              <a:t>Since PER curves drop at a slower rate for very short sequences (compared to longer ones), </a:t>
            </a:r>
            <a:r>
              <a:rPr lang="en-IE" sz="1600" kern="0" dirty="0">
                <a:latin typeface="Arial" charset="0"/>
              </a:rPr>
              <a:t>this </a:t>
            </a:r>
            <a:r>
              <a:rPr lang="pl-PL" sz="1600" kern="0" dirty="0">
                <a:latin typeface="Arial" charset="0"/>
              </a:rPr>
              <a:t>additional margin is welcome in order get good performance at both PER=0.01 and at PER=0.001 </a:t>
            </a:r>
          </a:p>
        </p:txBody>
      </p:sp>
    </p:spTree>
    <p:extLst>
      <p:ext uri="{BB962C8B-B14F-4D97-AF65-F5344CB8AC3E}">
        <p14:creationId xmlns:p14="http://schemas.microsoft.com/office/powerpoint/2010/main" val="1440021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option-2</a:t>
            </a:r>
            <a:endParaRPr lang="en-US" sz="3500" dirty="0">
              <a:latin typeface="Arial" charset="0"/>
            </a:endParaRPr>
          </a:p>
        </p:txBody>
      </p:sp>
      <p:sp>
        <p:nvSpPr>
          <p:cNvPr id="10243" name="Rectangle 1027"/>
          <p:cNvSpPr>
            <a:spLocks noGrp="1" noChangeArrowheads="1"/>
          </p:cNvSpPr>
          <p:nvPr>
            <p:ph type="body" idx="1"/>
          </p:nvPr>
        </p:nvSpPr>
        <p:spPr>
          <a:xfrm>
            <a:off x="524444" y="1334640"/>
            <a:ext cx="6435156" cy="2804741"/>
          </a:xfrm>
        </p:spPr>
        <p:txBody>
          <a:bodyPr>
            <a:normAutofit lnSpcReduction="10000"/>
          </a:bodyPr>
          <a:lstStyle/>
          <a:p>
            <a:pPr>
              <a:lnSpc>
                <a:spcPct val="120000"/>
              </a:lnSpc>
              <a:spcBef>
                <a:spcPts val="600"/>
              </a:spcBef>
            </a:pPr>
            <a:r>
              <a:rPr lang="pl-PL" sz="1600" dirty="0">
                <a:latin typeface="Arial" charset="0"/>
              </a:rPr>
              <a:t>Alternative mappings can be used, for example prioritizing</a:t>
            </a:r>
            <a:br>
              <a:rPr lang="pl-PL" sz="1600" dirty="0">
                <a:latin typeface="Arial" charset="0"/>
              </a:rPr>
            </a:br>
            <a:r>
              <a:rPr lang="en-IE" sz="1600" dirty="0">
                <a:latin typeface="Arial" charset="0"/>
              </a:rPr>
              <a:t>two</a:t>
            </a:r>
            <a:r>
              <a:rPr lang="pl-PL" sz="1600" dirty="0">
                <a:latin typeface="Arial" charset="0"/>
              </a:rPr>
              <a:t> or more indexes with variable strengths, depending on the requirements</a:t>
            </a:r>
          </a:p>
          <a:p>
            <a:pPr>
              <a:lnSpc>
                <a:spcPct val="120000"/>
              </a:lnSpc>
              <a:spcBef>
                <a:spcPts val="600"/>
              </a:spcBef>
            </a:pPr>
            <a:r>
              <a:rPr lang="pl-PL" sz="1600" dirty="0">
                <a:latin typeface="Arial" charset="0"/>
              </a:rPr>
              <a:t>The option-2 proposal presented here, prioritizes more PHR1 indexes:</a:t>
            </a:r>
            <a:endParaRPr lang="en-IE" sz="1600" dirty="0">
              <a:latin typeface="Arial" charset="0"/>
            </a:endParaRPr>
          </a:p>
          <a:p>
            <a:pPr>
              <a:lnSpc>
                <a:spcPct val="120000"/>
              </a:lnSpc>
              <a:spcBef>
                <a:spcPts val="600"/>
              </a:spcBef>
            </a:pPr>
            <a:r>
              <a:rPr lang="en-IE" sz="1600" b="1" dirty="0">
                <a:latin typeface="Arial" charset="0"/>
              </a:rPr>
              <a:t>Index #1</a:t>
            </a:r>
            <a:r>
              <a:rPr lang="pl-PL" sz="1600" dirty="0">
                <a:latin typeface="Arial" charset="0"/>
              </a:rPr>
              <a:t> is designed to satisfy the requirements of PHR2 (with 2 repetitions) and 1.95Mbps LDPC-coded data</a:t>
            </a:r>
            <a:endParaRPr lang="en-IE" sz="1600" dirty="0">
              <a:latin typeface="Arial" charset="0"/>
            </a:endParaRPr>
          </a:p>
          <a:p>
            <a:pPr>
              <a:lnSpc>
                <a:spcPct val="120000"/>
              </a:lnSpc>
              <a:spcBef>
                <a:spcPts val="600"/>
              </a:spcBef>
            </a:pPr>
            <a:r>
              <a:rPr lang="en-IE" sz="1600" b="1" dirty="0">
                <a:latin typeface="Arial" charset="0"/>
              </a:rPr>
              <a:t>Index #2</a:t>
            </a:r>
            <a:r>
              <a:rPr lang="pl-PL" sz="1600" dirty="0">
                <a:latin typeface="Arial" charset="0"/>
              </a:rPr>
              <a:t> is designed to satisfy the requirements of 1.95Mbps CCK7</a:t>
            </a:r>
            <a:r>
              <a:rPr lang="en-IE" sz="1600" dirty="0">
                <a:latin typeface="Arial" charset="0"/>
              </a:rPr>
              <a:t> </a:t>
            </a:r>
            <a:r>
              <a:rPr lang="pl-PL" sz="1600" dirty="0">
                <a:latin typeface="Arial" charset="0"/>
              </a:rPr>
              <a:t>coded data with a small 5-byte payload.</a:t>
            </a:r>
          </a:p>
        </p:txBody>
      </p:sp>
      <p:sp>
        <p:nvSpPr>
          <p:cNvPr id="9" name="Rectangle 1027">
            <a:extLst>
              <a:ext uri="{FF2B5EF4-FFF2-40B4-BE49-F238E27FC236}">
                <a16:creationId xmlns:a16="http://schemas.microsoft.com/office/drawing/2014/main" id="{403E6AD3-9EEE-4312-B9D5-5DB7998D4D97}"/>
              </a:ext>
            </a:extLst>
          </p:cNvPr>
          <p:cNvSpPr txBox="1">
            <a:spLocks noChangeArrowheads="1"/>
          </p:cNvSpPr>
          <p:nvPr/>
        </p:nvSpPr>
        <p:spPr bwMode="auto">
          <a:xfrm>
            <a:off x="524444" y="4139381"/>
            <a:ext cx="6435156" cy="2123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normAutofit lnSpcReduction="10000"/>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pPr>
              <a:lnSpc>
                <a:spcPct val="120000"/>
              </a:lnSpc>
              <a:spcBef>
                <a:spcPts val="600"/>
              </a:spcBef>
            </a:pPr>
            <a:r>
              <a:rPr lang="en-IE" sz="1600" b="1" kern="0" dirty="0">
                <a:latin typeface="Arial" charset="0"/>
              </a:rPr>
              <a:t>Indexes #3-15</a:t>
            </a:r>
            <a:r>
              <a:rPr lang="pl-PL" sz="1600" kern="0" dirty="0">
                <a:latin typeface="Arial" charset="0"/>
              </a:rPr>
              <a:t> satisfy the requirements of 7.8Mbps or faster data with LDPC or CCK7 coding. Indexes 3 and 4 are a bit stronger than the rest. </a:t>
            </a:r>
          </a:p>
          <a:p>
            <a:pPr>
              <a:lnSpc>
                <a:spcPct val="120000"/>
              </a:lnSpc>
              <a:spcBef>
                <a:spcPts val="600"/>
              </a:spcBef>
            </a:pPr>
            <a:r>
              <a:rPr lang="pl-PL" sz="1600" kern="0" dirty="0">
                <a:latin typeface="Arial" charset="0"/>
              </a:rPr>
              <a:t>Since PER curves drop at a slower rate for very short sequences (compared to longer ones), </a:t>
            </a:r>
            <a:r>
              <a:rPr lang="en-IE" sz="1600" kern="0" dirty="0">
                <a:latin typeface="Arial" charset="0"/>
              </a:rPr>
              <a:t>this </a:t>
            </a:r>
            <a:r>
              <a:rPr lang="pl-PL" sz="1600" kern="0" dirty="0">
                <a:latin typeface="Arial" charset="0"/>
              </a:rPr>
              <a:t>additional margin is welcome in order get good performance at both PER=0.01 and at PER=0.001 </a:t>
            </a:r>
          </a:p>
        </p:txBody>
      </p:sp>
      <p:pic>
        <p:nvPicPr>
          <p:cNvPr id="11" name="Picture 10">
            <a:extLst>
              <a:ext uri="{FF2B5EF4-FFF2-40B4-BE49-F238E27FC236}">
                <a16:creationId xmlns:a16="http://schemas.microsoft.com/office/drawing/2014/main" id="{CA2A74F8-E2FE-4076-A42B-BBFD99FE46AF}"/>
              </a:ext>
            </a:extLst>
          </p:cNvPr>
          <p:cNvPicPr>
            <a:picLocks noChangeAspect="1"/>
          </p:cNvPicPr>
          <p:nvPr/>
        </p:nvPicPr>
        <p:blipFill>
          <a:blip r:embed="rId3"/>
          <a:stretch>
            <a:fillRect/>
          </a:stretch>
        </p:blipFill>
        <p:spPr>
          <a:xfrm>
            <a:off x="7747819" y="1470841"/>
            <a:ext cx="3269963" cy="4421358"/>
          </a:xfrm>
          <a:prstGeom prst="rect">
            <a:avLst/>
          </a:prstGeom>
        </p:spPr>
      </p:pic>
    </p:spTree>
    <p:extLst>
      <p:ext uri="{BB962C8B-B14F-4D97-AF65-F5344CB8AC3E}">
        <p14:creationId xmlns:p14="http://schemas.microsoft.com/office/powerpoint/2010/main" val="86112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option-2</a:t>
            </a:r>
            <a:endParaRPr lang="en-US" sz="3500" dirty="0">
              <a:latin typeface="Arial" charset="0"/>
            </a:endParaRPr>
          </a:p>
        </p:txBody>
      </p:sp>
      <p:sp>
        <p:nvSpPr>
          <p:cNvPr id="10243" name="Rectangle 1027"/>
          <p:cNvSpPr>
            <a:spLocks noGrp="1" noChangeArrowheads="1"/>
          </p:cNvSpPr>
          <p:nvPr>
            <p:ph type="body" idx="1"/>
          </p:nvPr>
        </p:nvSpPr>
        <p:spPr>
          <a:xfrm>
            <a:off x="312776" y="1334640"/>
            <a:ext cx="10990224" cy="5029201"/>
          </a:xfrm>
        </p:spPr>
        <p:txBody>
          <a:bodyPr>
            <a:normAutofit/>
          </a:bodyPr>
          <a:lstStyle/>
          <a:p>
            <a:pPr>
              <a:lnSpc>
                <a:spcPct val="120000"/>
              </a:lnSpc>
              <a:spcBef>
                <a:spcPts val="600"/>
              </a:spcBef>
            </a:pPr>
            <a:r>
              <a:rPr lang="pl-PL" sz="1600" dirty="0">
                <a:latin typeface="Arial" charset="0"/>
              </a:rPr>
              <a:t>The simulation results confirm that </a:t>
            </a:r>
            <a:r>
              <a:rPr lang="en-US" sz="1600" dirty="0">
                <a:latin typeface="Arial" charset="0"/>
              </a:rPr>
              <a:t>our</a:t>
            </a:r>
            <a:r>
              <a:rPr lang="pl-PL" sz="1600" dirty="0">
                <a:latin typeface="Arial" charset="0"/>
              </a:rPr>
              <a:t> option-2 PHR1 mapping satisfies the criteria with a wide margin. </a:t>
            </a:r>
          </a:p>
          <a:p>
            <a:pPr>
              <a:lnSpc>
                <a:spcPct val="120000"/>
              </a:lnSpc>
              <a:spcBef>
                <a:spcPts val="600"/>
              </a:spcBef>
            </a:pPr>
            <a:r>
              <a:rPr lang="pl-PL" sz="1600" dirty="0">
                <a:latin typeface="Arial" charset="0"/>
              </a:rPr>
              <a:t>1.9Mbps option with LDPC: BLUE lines</a:t>
            </a:r>
          </a:p>
          <a:p>
            <a:pPr lvl="1">
              <a:lnSpc>
                <a:spcPct val="120000"/>
              </a:lnSpc>
              <a:spcBef>
                <a:spcPts val="600"/>
              </a:spcBef>
            </a:pPr>
            <a:r>
              <a:rPr lang="en-US" sz="1100" dirty="0">
                <a:latin typeface="Arial" charset="0"/>
              </a:rPr>
              <a:t>solid </a:t>
            </a:r>
            <a:r>
              <a:rPr lang="pl-PL" sz="1100" dirty="0">
                <a:latin typeface="Arial" charset="0"/>
              </a:rPr>
              <a:t>line:</a:t>
            </a:r>
            <a:r>
              <a:rPr lang="en-US" sz="1100" dirty="0">
                <a:latin typeface="Arial" charset="0"/>
              </a:rPr>
              <a:t> PHR2 with 2 reps</a:t>
            </a:r>
            <a:r>
              <a:rPr lang="pl-PL" sz="1100" dirty="0">
                <a:latin typeface="Arial" charset="0"/>
              </a:rPr>
              <a:t>; </a:t>
            </a:r>
            <a:r>
              <a:rPr lang="en-US" sz="1100" dirty="0">
                <a:latin typeface="Arial" charset="0"/>
              </a:rPr>
              <a:t>benchmark </a:t>
            </a:r>
            <a:r>
              <a:rPr lang="pl-PL" sz="1100" dirty="0">
                <a:latin typeface="Arial" charset="0"/>
              </a:rPr>
              <a:t>for </a:t>
            </a:r>
            <a:r>
              <a:rPr lang="en-US" sz="1100" dirty="0">
                <a:latin typeface="Arial" charset="0"/>
              </a:rPr>
              <a:t>PHR1 index 1.</a:t>
            </a:r>
          </a:p>
          <a:p>
            <a:pPr lvl="1">
              <a:lnSpc>
                <a:spcPct val="120000"/>
              </a:lnSpc>
              <a:spcBef>
                <a:spcPts val="600"/>
              </a:spcBef>
            </a:pPr>
            <a:r>
              <a:rPr lang="en-US" sz="1100" dirty="0">
                <a:latin typeface="Arial" charset="0"/>
              </a:rPr>
              <a:t>dashed </a:t>
            </a:r>
            <a:r>
              <a:rPr lang="pl-PL" sz="1100" dirty="0">
                <a:latin typeface="Arial" charset="0"/>
              </a:rPr>
              <a:t>line:</a:t>
            </a:r>
            <a:r>
              <a:rPr lang="en-US" sz="1100" dirty="0">
                <a:latin typeface="Arial" charset="0"/>
              </a:rPr>
              <a:t> option-2 match</a:t>
            </a:r>
            <a:r>
              <a:rPr lang="pl-PL" sz="1100" dirty="0">
                <a:latin typeface="Arial" charset="0"/>
              </a:rPr>
              <a:t>es</a:t>
            </a:r>
            <a:r>
              <a:rPr lang="en-US" sz="1100" dirty="0">
                <a:latin typeface="Arial" charset="0"/>
              </a:rPr>
              <a:t> at PER=0.01 and at 0.001.</a:t>
            </a:r>
          </a:p>
          <a:p>
            <a:pPr lvl="1">
              <a:lnSpc>
                <a:spcPct val="120000"/>
              </a:lnSpc>
              <a:spcBef>
                <a:spcPts val="600"/>
              </a:spcBef>
            </a:pPr>
            <a:r>
              <a:rPr lang="en-US" sz="1100" dirty="0">
                <a:latin typeface="Arial" charset="0"/>
              </a:rPr>
              <a:t>dotted </a:t>
            </a:r>
            <a:r>
              <a:rPr lang="pl-PL" sz="1100" dirty="0">
                <a:latin typeface="Arial" charset="0"/>
              </a:rPr>
              <a:t>line:</a:t>
            </a:r>
            <a:r>
              <a:rPr lang="en-US" sz="1100" dirty="0">
                <a:latin typeface="Arial" charset="0"/>
              </a:rPr>
              <a:t> fixed distance coding only just matches it for PER=0.01</a:t>
            </a:r>
            <a:r>
              <a:rPr lang="pl-PL" sz="1100" dirty="0">
                <a:latin typeface="Arial" charset="0"/>
              </a:rPr>
              <a:t>, </a:t>
            </a:r>
            <a:br>
              <a:rPr lang="en-US" sz="1100" dirty="0">
                <a:latin typeface="Arial" charset="0"/>
              </a:rPr>
            </a:br>
            <a:r>
              <a:rPr lang="en-US" sz="1100" dirty="0">
                <a:latin typeface="Arial" charset="0"/>
              </a:rPr>
              <a:t>but for </a:t>
            </a:r>
            <a:r>
              <a:rPr lang="pl-PL" sz="1100" dirty="0">
                <a:latin typeface="Arial" charset="0"/>
              </a:rPr>
              <a:t>PER=</a:t>
            </a:r>
            <a:r>
              <a:rPr lang="en-US" sz="1100" dirty="0">
                <a:latin typeface="Arial" charset="0"/>
              </a:rPr>
              <a:t>0.001 its robustness is insufficient</a:t>
            </a:r>
            <a:r>
              <a:rPr lang="pl-PL" sz="1100" dirty="0">
                <a:latin typeface="Arial" charset="0"/>
              </a:rPr>
              <a:t>. </a:t>
            </a:r>
          </a:p>
          <a:p>
            <a:pPr>
              <a:lnSpc>
                <a:spcPct val="120000"/>
              </a:lnSpc>
              <a:spcBef>
                <a:spcPts val="600"/>
              </a:spcBef>
            </a:pPr>
            <a:r>
              <a:rPr lang="pl-PL" sz="1600" dirty="0">
                <a:latin typeface="Arial" charset="0"/>
              </a:rPr>
              <a:t>1.9Mbps option with CCK7: RED lines</a:t>
            </a:r>
          </a:p>
          <a:p>
            <a:pPr lvl="1">
              <a:lnSpc>
                <a:spcPct val="120000"/>
              </a:lnSpc>
              <a:spcBef>
                <a:spcPts val="600"/>
              </a:spcBef>
            </a:pPr>
            <a:r>
              <a:rPr lang="en-US" sz="1100" dirty="0">
                <a:latin typeface="Arial" charset="0"/>
              </a:rPr>
              <a:t>solid </a:t>
            </a:r>
            <a:r>
              <a:rPr lang="pl-PL" sz="1100" dirty="0">
                <a:latin typeface="Arial" charset="0"/>
              </a:rPr>
              <a:t>line: benchmark CCK7 data with 5-byte payload</a:t>
            </a:r>
            <a:endParaRPr lang="en-US" sz="1100" dirty="0">
              <a:latin typeface="Arial" charset="0"/>
            </a:endParaRPr>
          </a:p>
          <a:p>
            <a:pPr lvl="1">
              <a:lnSpc>
                <a:spcPct val="120000"/>
              </a:lnSpc>
              <a:spcBef>
                <a:spcPts val="600"/>
              </a:spcBef>
            </a:pPr>
            <a:r>
              <a:rPr lang="en-US" sz="1100" dirty="0">
                <a:latin typeface="Arial" charset="0"/>
              </a:rPr>
              <a:t>dashed </a:t>
            </a:r>
            <a:r>
              <a:rPr lang="pl-PL" sz="1100" dirty="0">
                <a:latin typeface="Arial" charset="0"/>
              </a:rPr>
              <a:t>line:</a:t>
            </a:r>
            <a:r>
              <a:rPr lang="en-US" sz="1100" dirty="0">
                <a:latin typeface="Arial" charset="0"/>
              </a:rPr>
              <a:t> option-2 match</a:t>
            </a:r>
            <a:r>
              <a:rPr lang="pl-PL" sz="1100" dirty="0">
                <a:latin typeface="Arial" charset="0"/>
              </a:rPr>
              <a:t>es</a:t>
            </a:r>
            <a:r>
              <a:rPr lang="en-US" sz="1100" dirty="0">
                <a:latin typeface="Arial" charset="0"/>
              </a:rPr>
              <a:t> at PER=0.01 and beyond.</a:t>
            </a:r>
            <a:endParaRPr lang="pl-PL" sz="1100" dirty="0">
              <a:latin typeface="Arial" charset="0"/>
            </a:endParaRPr>
          </a:p>
          <a:p>
            <a:pPr>
              <a:lnSpc>
                <a:spcPct val="120000"/>
              </a:lnSpc>
              <a:spcBef>
                <a:spcPts val="600"/>
              </a:spcBef>
            </a:pPr>
            <a:r>
              <a:rPr lang="pl-PL" sz="1600" dirty="0">
                <a:latin typeface="Arial" charset="0"/>
              </a:rPr>
              <a:t>7.8Mbps and </a:t>
            </a:r>
            <a:r>
              <a:rPr lang="en-US" sz="1600" dirty="0">
                <a:latin typeface="Arial" charset="0"/>
              </a:rPr>
              <a:t>higher </a:t>
            </a:r>
            <a:r>
              <a:rPr lang="pl-PL" sz="1600" dirty="0">
                <a:latin typeface="Arial" charset="0"/>
              </a:rPr>
              <a:t>data </a:t>
            </a:r>
            <a:r>
              <a:rPr lang="en-US" sz="1600" dirty="0">
                <a:latin typeface="Arial" charset="0"/>
              </a:rPr>
              <a:t>rates</a:t>
            </a:r>
            <a:endParaRPr lang="pl-PL" sz="1600" dirty="0">
              <a:latin typeface="Arial" charset="0"/>
            </a:endParaRPr>
          </a:p>
          <a:p>
            <a:pPr lvl="1">
              <a:lnSpc>
                <a:spcPct val="120000"/>
              </a:lnSpc>
              <a:spcBef>
                <a:spcPts val="600"/>
              </a:spcBef>
            </a:pPr>
            <a:r>
              <a:rPr lang="pl-PL" sz="1100" dirty="0">
                <a:latin typeface="Arial" charset="0"/>
              </a:rPr>
              <a:t>7.8Mbps requires</a:t>
            </a:r>
            <a:r>
              <a:rPr lang="en-US" sz="1100" dirty="0">
                <a:latin typeface="Arial" charset="0"/>
              </a:rPr>
              <a:t> an</a:t>
            </a:r>
            <a:r>
              <a:rPr lang="pl-PL" sz="1100" dirty="0">
                <a:latin typeface="Arial" charset="0"/>
              </a:rPr>
              <a:t> extra 6dB SNR compared to 1.9Mbps</a:t>
            </a:r>
          </a:p>
          <a:p>
            <a:pPr lvl="1">
              <a:lnSpc>
                <a:spcPct val="120000"/>
              </a:lnSpc>
              <a:spcBef>
                <a:spcPts val="600"/>
              </a:spcBef>
            </a:pPr>
            <a:r>
              <a:rPr lang="en-US" sz="1100" dirty="0">
                <a:latin typeface="Arial" charset="0"/>
              </a:rPr>
              <a:t>Option-2</a:t>
            </a:r>
            <a:r>
              <a:rPr lang="pl-PL" sz="1100" dirty="0">
                <a:latin typeface="Arial" charset="0"/>
              </a:rPr>
              <a:t> BLACK/MAGENTA lines representing PHR1 </a:t>
            </a:r>
            <a:r>
              <a:rPr lang="en-US" sz="1100" dirty="0">
                <a:latin typeface="Arial" charset="0"/>
              </a:rPr>
              <a:t>indices</a:t>
            </a:r>
            <a:r>
              <a:rPr lang="pl-PL" sz="1100" dirty="0">
                <a:latin typeface="Arial" charset="0"/>
              </a:rPr>
              <a:t> 3-15</a:t>
            </a:r>
            <a:br>
              <a:rPr lang="pl-PL" sz="1100" dirty="0">
                <a:latin typeface="Arial" charset="0"/>
              </a:rPr>
            </a:br>
            <a:r>
              <a:rPr lang="pl-PL" sz="1100" dirty="0">
                <a:latin typeface="Arial" charset="0"/>
              </a:rPr>
              <a:t>satisfy those requirments.</a:t>
            </a:r>
            <a:endParaRPr lang="en-US" sz="1100" dirty="0">
              <a:latin typeface="Arial" charset="0"/>
            </a:endParaRPr>
          </a:p>
          <a:p>
            <a:pPr>
              <a:lnSpc>
                <a:spcPct val="120000"/>
              </a:lnSpc>
              <a:spcBef>
                <a:spcPts val="600"/>
              </a:spcBef>
            </a:pPr>
            <a:endParaRPr lang="pl-PL" sz="1600" dirty="0">
              <a:latin typeface="Arial" charset="0"/>
            </a:endParaRPr>
          </a:p>
          <a:p>
            <a:pPr lvl="1">
              <a:lnSpc>
                <a:spcPct val="120000"/>
              </a:lnSpc>
              <a:spcBef>
                <a:spcPts val="600"/>
              </a:spcBef>
            </a:pPr>
            <a:endParaRPr lang="en-US" sz="1100" dirty="0">
              <a:latin typeface="Arial" charset="0"/>
            </a:endParaRPr>
          </a:p>
        </p:txBody>
      </p:sp>
      <p:pic>
        <p:nvPicPr>
          <p:cNvPr id="4" name="Picture 3" descr="Chart, line chart&#10;&#10;Description automatically generated">
            <a:extLst>
              <a:ext uri="{FF2B5EF4-FFF2-40B4-BE49-F238E27FC236}">
                <a16:creationId xmlns:a16="http://schemas.microsoft.com/office/drawing/2014/main" id="{A44B1C1C-9AA0-4267-A10B-9D57CDBBF946}"/>
              </a:ext>
            </a:extLst>
          </p:cNvPr>
          <p:cNvPicPr>
            <a:picLocks noChangeAspect="1"/>
          </p:cNvPicPr>
          <p:nvPr/>
        </p:nvPicPr>
        <p:blipFill>
          <a:blip r:embed="rId3"/>
          <a:stretch>
            <a:fillRect/>
          </a:stretch>
        </p:blipFill>
        <p:spPr>
          <a:xfrm>
            <a:off x="5348675" y="1805068"/>
            <a:ext cx="6629687" cy="4292520"/>
          </a:xfrm>
          <a:prstGeom prst="rect">
            <a:avLst/>
          </a:prstGeom>
        </p:spPr>
      </p:pic>
    </p:spTree>
    <p:extLst>
      <p:ext uri="{BB962C8B-B14F-4D97-AF65-F5344CB8AC3E}">
        <p14:creationId xmlns:p14="http://schemas.microsoft.com/office/powerpoint/2010/main" val="198140090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50DCE09B-D5E2-496C-B30C-E4F9076CD48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2300</Words>
  <Application>Microsoft Office PowerPoint</Application>
  <PresentationFormat>Custom</PresentationFormat>
  <Paragraphs>171</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Arial-BoldMT</vt:lpstr>
      <vt:lpstr>Arial</vt:lpstr>
      <vt:lpstr>Times New Roman</vt:lpstr>
      <vt:lpstr>Default Design</vt:lpstr>
      <vt:lpstr>PowerPoint Presentation</vt:lpstr>
      <vt:lpstr>Introduction</vt:lpstr>
      <vt:lpstr>A two-stage approach to PHR for dynamic data rates:</vt:lpstr>
      <vt:lpstr>PHR1: short, efficient &amp; robust selection of rate/code</vt:lpstr>
      <vt:lpstr>PHR1 variable distance mapping</vt:lpstr>
      <vt:lpstr>PHR1 variable distance mapping: option-1</vt:lpstr>
      <vt:lpstr>PHR1 variable distance mapping: option-2</vt:lpstr>
      <vt:lpstr>PHR1 variable distance mapping: option-2</vt:lpstr>
      <vt:lpstr>PHR1 variable distance mapping: option-2</vt:lpstr>
      <vt:lpstr>PHR1 variable distance mapping: conclusion</vt:lpstr>
      <vt:lpstr>PHR2 rate consistent with PSDU modulation</vt:lpstr>
      <vt:lpstr>PHR2 content</vt:lpstr>
      <vt:lpstr>How to incorporate into 802.15.4z</vt:lpstr>
      <vt:lpstr>A note on SYNC length</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cp:revision>
  <cp:lastPrinted>2015-07-14T16:02:16Z</cp:lastPrinted>
  <dcterms:created xsi:type="dcterms:W3CDTF">2009-07-12T16:25:16Z</dcterms:created>
  <dcterms:modified xsi:type="dcterms:W3CDTF">2023-01-17T19:59:56Z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68f307a0-40fb-45e2-91be-316a7593ecfe</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