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3"/>
  </p:sldMasterIdLst>
  <p:notesMasterIdLst>
    <p:notesMasterId r:id="rId14"/>
  </p:notesMasterIdLst>
  <p:handoutMasterIdLst>
    <p:handoutMasterId r:id="rId15"/>
  </p:handoutMasterIdLst>
  <p:sldIdLst>
    <p:sldId id="287" r:id="rId4"/>
    <p:sldId id="370" r:id="rId5"/>
    <p:sldId id="377" r:id="rId6"/>
    <p:sldId id="388" r:id="rId7"/>
    <p:sldId id="389" r:id="rId8"/>
    <p:sldId id="375" r:id="rId9"/>
    <p:sldId id="387" r:id="rId10"/>
    <p:sldId id="390" r:id="rId11"/>
    <p:sldId id="381" r:id="rId12"/>
    <p:sldId id="359" r:id="rId13"/>
  </p:sldIdLst>
  <p:sldSz cx="12190413" cy="6859588"/>
  <p:notesSz cx="6934200" cy="9280525"/>
  <p:defaultTextStyle>
    <a:defPPr>
      <a:defRPr lang="en-US"/>
    </a:defPPr>
    <a:lvl1pPr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1pPr>
    <a:lvl2pPr marL="4977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2pPr>
    <a:lvl3pPr marL="9955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3pPr>
    <a:lvl4pPr marL="1493398"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4pPr>
    <a:lvl5pPr marL="1991197"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5pPr>
    <a:lvl6pPr marL="2488997" algn="l" defTabSz="497799" rtl="0" eaLnBrk="1" latinLnBrk="0" hangingPunct="1">
      <a:defRPr sz="1300" kern="1200">
        <a:solidFill>
          <a:schemeClr val="tx1"/>
        </a:solidFill>
        <a:latin typeface="Times New Roman" charset="0"/>
        <a:ea typeface="ＭＳ Ｐゴシック" charset="0"/>
        <a:cs typeface="ＭＳ Ｐゴシック" charset="0"/>
      </a:defRPr>
    </a:lvl6pPr>
    <a:lvl7pPr marL="2986796" algn="l" defTabSz="497799" rtl="0" eaLnBrk="1" latinLnBrk="0" hangingPunct="1">
      <a:defRPr sz="1300" kern="1200">
        <a:solidFill>
          <a:schemeClr val="tx1"/>
        </a:solidFill>
        <a:latin typeface="Times New Roman" charset="0"/>
        <a:ea typeface="ＭＳ Ｐゴシック" charset="0"/>
        <a:cs typeface="ＭＳ Ｐゴシック" charset="0"/>
      </a:defRPr>
    </a:lvl7pPr>
    <a:lvl8pPr marL="3484596" algn="l" defTabSz="497799" rtl="0" eaLnBrk="1" latinLnBrk="0" hangingPunct="1">
      <a:defRPr sz="1300" kern="1200">
        <a:solidFill>
          <a:schemeClr val="tx1"/>
        </a:solidFill>
        <a:latin typeface="Times New Roman" charset="0"/>
        <a:ea typeface="ＭＳ Ｐゴシック" charset="0"/>
        <a:cs typeface="ＭＳ Ｐゴシック" charset="0"/>
      </a:defRPr>
    </a:lvl8pPr>
    <a:lvl9pPr marL="3982395" algn="l" defTabSz="497799" rtl="0" eaLnBrk="1" latinLnBrk="0" hangingPunct="1">
      <a:defRPr sz="13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370"/>
            <p14:sldId id="377"/>
            <p14:sldId id="388"/>
            <p14:sldId id="389"/>
            <p14:sldId id="375"/>
            <p14:sldId id="387"/>
            <p14:sldId id="390"/>
            <p14:sldId id="381"/>
            <p14:sldId id="35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2161">
          <p15:clr>
            <a:srgbClr val="A4A3A4"/>
          </p15:clr>
        </p15:guide>
        <p15:guide id="4" pos="384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lly Verso" initials="BV"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285" autoAdjust="0"/>
    <p:restoredTop sz="95226" autoAdjust="0"/>
  </p:normalViewPr>
  <p:slideViewPr>
    <p:cSldViewPr>
      <p:cViewPr>
        <p:scale>
          <a:sx n="90" d="100"/>
          <a:sy n="90" d="100"/>
        </p:scale>
        <p:origin x="571" y="-34"/>
      </p:cViewPr>
      <p:guideLst>
        <p:guide orient="horz" pos="2160"/>
        <p:guide pos="2880"/>
        <p:guide orient="horz" pos="2161"/>
        <p:guide pos="384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3870"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dirty="0"/>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dirty="0"/>
              <a:t>Page </a:t>
            </a:r>
            <a:fld id="{A02D7F57-CF25-5744-BB38-A746692E5220}" type="slidenum">
              <a:rPr lang="en-US"/>
              <a:pPr>
                <a:defRPr/>
              </a:pPr>
              <a:t>‹#›</a:t>
            </a:fld>
            <a:endParaRPr lang="en-US" dirty="0"/>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dirty="0"/>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14340" name="Rectangle 4"/>
          <p:cNvSpPr>
            <a:spLocks noGrp="1" noRot="1" noChangeAspect="1" noChangeArrowheads="1" noTextEdit="1"/>
          </p:cNvSpPr>
          <p:nvPr>
            <p:ph type="sldImg" idx="2"/>
          </p:nvPr>
        </p:nvSpPr>
        <p:spPr bwMode="auto">
          <a:xfrm>
            <a:off x="385763" y="701675"/>
            <a:ext cx="6162675"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dirty="0"/>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dirty="0"/>
              <a:t>Page </a:t>
            </a:r>
            <a:fld id="{44150747-EEFC-F243-90C1-8A0124CC47EF}" type="slidenum">
              <a:rPr lang="en-US"/>
              <a:pPr>
                <a:defRPr/>
              </a:pPr>
              <a:t>‹#›</a:t>
            </a:fld>
            <a:endParaRPr lang="en-US" dirty="0"/>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p:notesStyle>
    <a:lvl1pPr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65" charset="-128"/>
        <a:cs typeface="ＭＳ Ｐゴシック" pitchFamily="-65" charset="-128"/>
      </a:defRPr>
    </a:lvl1pPr>
    <a:lvl2pPr marL="1244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2pPr>
    <a:lvl3pPr marL="24890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3pPr>
    <a:lvl4pPr marL="3733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4pPr>
    <a:lvl5pPr marL="497799"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5pPr>
    <a:lvl6pPr marL="2488997" algn="l" defTabSz="497799" rtl="0" eaLnBrk="1" latinLnBrk="0" hangingPunct="1">
      <a:defRPr sz="1300" kern="1200">
        <a:solidFill>
          <a:schemeClr val="tx1"/>
        </a:solidFill>
        <a:latin typeface="+mn-lt"/>
        <a:ea typeface="+mn-ea"/>
        <a:cs typeface="+mn-cs"/>
      </a:defRPr>
    </a:lvl6pPr>
    <a:lvl7pPr marL="2986796" algn="l" defTabSz="497799" rtl="0" eaLnBrk="1" latinLnBrk="0" hangingPunct="1">
      <a:defRPr sz="1300" kern="1200">
        <a:solidFill>
          <a:schemeClr val="tx1"/>
        </a:solidFill>
        <a:latin typeface="+mn-lt"/>
        <a:ea typeface="+mn-ea"/>
        <a:cs typeface="+mn-cs"/>
      </a:defRPr>
    </a:lvl7pPr>
    <a:lvl8pPr marL="3484596" algn="l" defTabSz="497799" rtl="0" eaLnBrk="1" latinLnBrk="0" hangingPunct="1">
      <a:defRPr sz="1300" kern="1200">
        <a:solidFill>
          <a:schemeClr val="tx1"/>
        </a:solidFill>
        <a:latin typeface="+mn-lt"/>
        <a:ea typeface="+mn-ea"/>
        <a:cs typeface="+mn-cs"/>
      </a:defRPr>
    </a:lvl8pPr>
    <a:lvl9pPr marL="3982395" algn="l" defTabSz="497799"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385763" y="701675"/>
            <a:ext cx="61626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10</a:t>
            </a:fld>
            <a:endParaRPr lang="en-US" dirty="0"/>
          </a:p>
        </p:txBody>
      </p:sp>
    </p:spTree>
    <p:extLst>
      <p:ext uri="{BB962C8B-B14F-4D97-AF65-F5344CB8AC3E}">
        <p14:creationId xmlns:p14="http://schemas.microsoft.com/office/powerpoint/2010/main" val="3657281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2</a:t>
            </a:fld>
            <a:endParaRPr lang="en-US" dirty="0"/>
          </a:p>
        </p:txBody>
      </p:sp>
    </p:spTree>
    <p:extLst>
      <p:ext uri="{BB962C8B-B14F-4D97-AF65-F5344CB8AC3E}">
        <p14:creationId xmlns:p14="http://schemas.microsoft.com/office/powerpoint/2010/main" val="1152773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3</a:t>
            </a:fld>
            <a:endParaRPr lang="en-US" dirty="0"/>
          </a:p>
        </p:txBody>
      </p:sp>
    </p:spTree>
    <p:extLst>
      <p:ext uri="{BB962C8B-B14F-4D97-AF65-F5344CB8AC3E}">
        <p14:creationId xmlns:p14="http://schemas.microsoft.com/office/powerpoint/2010/main" val="30873226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4</a:t>
            </a:fld>
            <a:endParaRPr lang="en-US" dirty="0"/>
          </a:p>
        </p:txBody>
      </p:sp>
    </p:spTree>
    <p:extLst>
      <p:ext uri="{BB962C8B-B14F-4D97-AF65-F5344CB8AC3E}">
        <p14:creationId xmlns:p14="http://schemas.microsoft.com/office/powerpoint/2010/main" val="15042799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5</a:t>
            </a:fld>
            <a:endParaRPr lang="en-US" dirty="0"/>
          </a:p>
        </p:txBody>
      </p:sp>
    </p:spTree>
    <p:extLst>
      <p:ext uri="{BB962C8B-B14F-4D97-AF65-F5344CB8AC3E}">
        <p14:creationId xmlns:p14="http://schemas.microsoft.com/office/powerpoint/2010/main" val="20560086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6</a:t>
            </a:fld>
            <a:endParaRPr lang="en-US" dirty="0"/>
          </a:p>
        </p:txBody>
      </p:sp>
    </p:spTree>
    <p:extLst>
      <p:ext uri="{BB962C8B-B14F-4D97-AF65-F5344CB8AC3E}">
        <p14:creationId xmlns:p14="http://schemas.microsoft.com/office/powerpoint/2010/main" val="19736322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7</a:t>
            </a:fld>
            <a:endParaRPr lang="en-US" dirty="0"/>
          </a:p>
        </p:txBody>
      </p:sp>
    </p:spTree>
    <p:extLst>
      <p:ext uri="{BB962C8B-B14F-4D97-AF65-F5344CB8AC3E}">
        <p14:creationId xmlns:p14="http://schemas.microsoft.com/office/powerpoint/2010/main" val="34087998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8</a:t>
            </a:fld>
            <a:endParaRPr lang="en-US" dirty="0"/>
          </a:p>
        </p:txBody>
      </p:sp>
    </p:spTree>
    <p:extLst>
      <p:ext uri="{BB962C8B-B14F-4D97-AF65-F5344CB8AC3E}">
        <p14:creationId xmlns:p14="http://schemas.microsoft.com/office/powerpoint/2010/main" val="15963369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9</a:t>
            </a:fld>
            <a:endParaRPr lang="en-US" dirty="0"/>
          </a:p>
        </p:txBody>
      </p:sp>
    </p:spTree>
    <p:extLst>
      <p:ext uri="{BB962C8B-B14F-4D97-AF65-F5344CB8AC3E}">
        <p14:creationId xmlns:p14="http://schemas.microsoft.com/office/powerpoint/2010/main" val="14147607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282" y="685959"/>
            <a:ext cx="10361851" cy="1067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00251" tIns="50126" rIns="100251" bIns="50126"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282" y="1981659"/>
            <a:ext cx="10361851" cy="4115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00251" tIns="50126" rIns="100251" bIns="50126"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6399967" y="382085"/>
            <a:ext cx="528251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500" b="1" dirty="0"/>
              <a:t>doc.: &lt;15-22-0653-00-04ab&gt;</a:t>
            </a:r>
          </a:p>
        </p:txBody>
      </p:sp>
      <p:sp>
        <p:nvSpPr>
          <p:cNvPr id="1033" name="Rectangle 9"/>
          <p:cNvSpPr>
            <a:spLocks noChangeArrowheads="1"/>
          </p:cNvSpPr>
          <p:nvPr/>
        </p:nvSpPr>
        <p:spPr bwMode="auto">
          <a:xfrm>
            <a:off x="507933"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507934" y="6376877"/>
            <a:ext cx="1107295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1" name="Rectangle 9"/>
          <p:cNvSpPr>
            <a:spLocks noChangeArrowheads="1"/>
          </p:cNvSpPr>
          <p:nvPr userDrawn="1"/>
        </p:nvSpPr>
        <p:spPr bwMode="auto">
          <a:xfrm>
            <a:off x="507935" y="279465"/>
            <a:ext cx="203173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sz="1500" dirty="0"/>
              <a:t>November </a:t>
            </a:r>
            <a:r>
              <a:rPr lang="en-US" sz="1500" baseline="0" dirty="0"/>
              <a:t>2022</a:t>
            </a:r>
            <a:endParaRPr lang="en-US" sz="1500" dirty="0"/>
          </a:p>
        </p:txBody>
      </p:sp>
      <p:sp>
        <p:nvSpPr>
          <p:cNvPr id="15" name="Rectangle 7"/>
          <p:cNvSpPr>
            <a:spLocks noChangeArrowheads="1"/>
          </p:cNvSpPr>
          <p:nvPr userDrawn="1"/>
        </p:nvSpPr>
        <p:spPr bwMode="auto">
          <a:xfrm>
            <a:off x="6298381" y="6472367"/>
            <a:ext cx="5282512"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a:t>Verso, Niewczas &amp; Murray (Qorvo)</a:t>
            </a:r>
          </a:p>
        </p:txBody>
      </p:sp>
      <p:sp>
        <p:nvSpPr>
          <p:cNvPr id="16" name="Line 10"/>
          <p:cNvSpPr>
            <a:spLocks noChangeShapeType="1"/>
          </p:cNvSpPr>
          <p:nvPr userDrawn="1"/>
        </p:nvSpPr>
        <p:spPr bwMode="auto">
          <a:xfrm>
            <a:off x="507935" y="612917"/>
            <a:ext cx="1117454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7" name="Rectangle 9"/>
          <p:cNvSpPr>
            <a:spLocks noChangeArrowheads="1"/>
          </p:cNvSpPr>
          <p:nvPr userDrawn="1"/>
        </p:nvSpPr>
        <p:spPr bwMode="auto">
          <a:xfrm>
            <a:off x="5621135"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95599"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p:titleStyle>
    <p:body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p:bodyStyle>
    <p:otherStyle>
      <a:defPPr>
        <a:defRPr lang="en-US"/>
      </a:defPPr>
      <a:lvl1pPr marL="0" algn="l" defTabSz="497799" rtl="0" eaLnBrk="1" latinLnBrk="0" hangingPunct="1">
        <a:defRPr sz="2000" kern="1200">
          <a:solidFill>
            <a:schemeClr val="tx1"/>
          </a:solidFill>
          <a:latin typeface="+mn-lt"/>
          <a:ea typeface="+mn-ea"/>
          <a:cs typeface="+mn-cs"/>
        </a:defRPr>
      </a:lvl1pPr>
      <a:lvl2pPr marL="497799" algn="l" defTabSz="497799" rtl="0" eaLnBrk="1" latinLnBrk="0" hangingPunct="1">
        <a:defRPr sz="2000" kern="1200">
          <a:solidFill>
            <a:schemeClr val="tx1"/>
          </a:solidFill>
          <a:latin typeface="+mn-lt"/>
          <a:ea typeface="+mn-ea"/>
          <a:cs typeface="+mn-cs"/>
        </a:defRPr>
      </a:lvl2pPr>
      <a:lvl3pPr marL="995599" algn="l" defTabSz="497799" rtl="0" eaLnBrk="1" latinLnBrk="0" hangingPunct="1">
        <a:defRPr sz="2000" kern="1200">
          <a:solidFill>
            <a:schemeClr val="tx1"/>
          </a:solidFill>
          <a:latin typeface="+mn-lt"/>
          <a:ea typeface="+mn-ea"/>
          <a:cs typeface="+mn-cs"/>
        </a:defRPr>
      </a:lvl3pPr>
      <a:lvl4pPr marL="1493398" algn="l" defTabSz="497799" rtl="0" eaLnBrk="1" latinLnBrk="0" hangingPunct="1">
        <a:defRPr sz="2000" kern="1200">
          <a:solidFill>
            <a:schemeClr val="tx1"/>
          </a:solidFill>
          <a:latin typeface="+mn-lt"/>
          <a:ea typeface="+mn-ea"/>
          <a:cs typeface="+mn-cs"/>
        </a:defRPr>
      </a:lvl4pPr>
      <a:lvl5pPr marL="1991197" algn="l" defTabSz="497799" rtl="0" eaLnBrk="1" latinLnBrk="0" hangingPunct="1">
        <a:defRPr sz="2000" kern="1200">
          <a:solidFill>
            <a:schemeClr val="tx1"/>
          </a:solidFill>
          <a:latin typeface="+mn-lt"/>
          <a:ea typeface="+mn-ea"/>
          <a:cs typeface="+mn-cs"/>
        </a:defRPr>
      </a:lvl5pPr>
      <a:lvl6pPr marL="2488997" algn="l" defTabSz="497799" rtl="0" eaLnBrk="1" latinLnBrk="0" hangingPunct="1">
        <a:defRPr sz="2000" kern="1200">
          <a:solidFill>
            <a:schemeClr val="tx1"/>
          </a:solidFill>
          <a:latin typeface="+mn-lt"/>
          <a:ea typeface="+mn-ea"/>
          <a:cs typeface="+mn-cs"/>
        </a:defRPr>
      </a:lvl6pPr>
      <a:lvl7pPr marL="2986796" algn="l" defTabSz="497799" rtl="0" eaLnBrk="1" latinLnBrk="0" hangingPunct="1">
        <a:defRPr sz="2000" kern="1200">
          <a:solidFill>
            <a:schemeClr val="tx1"/>
          </a:solidFill>
          <a:latin typeface="+mn-lt"/>
          <a:ea typeface="+mn-ea"/>
          <a:cs typeface="+mn-cs"/>
        </a:defRPr>
      </a:lvl7pPr>
      <a:lvl8pPr marL="3484596" algn="l" defTabSz="497799" rtl="0" eaLnBrk="1" latinLnBrk="0" hangingPunct="1">
        <a:defRPr sz="2000" kern="1200">
          <a:solidFill>
            <a:schemeClr val="tx1"/>
          </a:solidFill>
          <a:latin typeface="+mn-lt"/>
          <a:ea typeface="+mn-ea"/>
          <a:cs typeface="+mn-cs"/>
        </a:defRPr>
      </a:lvl8pPr>
      <a:lvl9pPr marL="3982395" algn="l" defTabSz="497799"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03173" y="838994"/>
            <a:ext cx="11784066" cy="4871069"/>
          </a:xfrm>
          <a:prstGeom prst="rect">
            <a:avLst/>
          </a:prstGeom>
          <a:noFill/>
          <a:ln w="12700">
            <a:noFill/>
            <a:miter lim="800000"/>
            <a:headEnd type="none" w="sm" len="sm"/>
            <a:tailEnd type="none" w="sm" len="sm"/>
          </a:ln>
          <a:effectLst/>
        </p:spPr>
        <p:txBody>
          <a:bodyPr lIns="99560" tIns="49780" rIns="99560" bIns="49780">
            <a:spAutoFit/>
          </a:bodyPr>
          <a:lstStyle/>
          <a:p>
            <a:pPr algn="ctr" eaLnBrk="0" hangingPunct="0">
              <a:defRPr/>
            </a:pPr>
            <a:r>
              <a:rPr lang="en-US" sz="20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700" b="1" dirty="0">
              <a:solidFill>
                <a:schemeClr val="tx2"/>
              </a:solidFill>
              <a:latin typeface="Times New Roman" pitchFamily="18" charset="0"/>
              <a:ea typeface="ＭＳ Ｐゴシック" pitchFamily="-65" charset="-128"/>
              <a:cs typeface="+mn-cs"/>
            </a:endParaRPr>
          </a:p>
          <a:p>
            <a:pPr eaLnBrk="0" hangingPunct="0">
              <a:defRPr/>
            </a:pP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Submission Title:</a:t>
            </a:r>
            <a:r>
              <a:rPr lang="en-US" sz="1700" dirty="0">
                <a:solidFill>
                  <a:schemeClr val="tx2"/>
                </a:solidFill>
                <a:latin typeface="Times New Roman" pitchFamily="18" charset="0"/>
                <a:ea typeface="ＭＳ Ｐゴシック" pitchFamily="-65" charset="-128"/>
                <a:cs typeface="+mn-cs"/>
              </a:rPr>
              <a:t> [</a:t>
            </a:r>
            <a:r>
              <a:rPr lang="en-IE" sz="1700" dirty="0">
                <a:solidFill>
                  <a:srgbClr val="FF0000"/>
                </a:solidFill>
                <a:latin typeface="Times New Roman" pitchFamily="18" charset="0"/>
                <a:ea typeface="ＭＳ Ｐゴシック" pitchFamily="-65" charset="-128"/>
                <a:cs typeface="+mn-cs"/>
              </a:rPr>
              <a:t>An updated PHY Header Proposal</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Date Submitted: </a:t>
            </a:r>
            <a:r>
              <a:rPr lang="en-US" sz="1700" dirty="0">
                <a:solidFill>
                  <a:schemeClr val="tx2"/>
                </a:solidFill>
                <a:latin typeface="Times New Roman" pitchFamily="18" charset="0"/>
                <a:ea typeface="ＭＳ Ｐゴシック" pitchFamily="-65" charset="-128"/>
                <a:cs typeface="+mn-cs"/>
              </a:rPr>
              <a:t>[</a:t>
            </a:r>
            <a:r>
              <a:rPr lang="en-US" sz="1700" dirty="0">
                <a:solidFill>
                  <a:srgbClr val="FF0000"/>
                </a:solidFill>
                <a:latin typeface="Times New Roman" pitchFamily="18" charset="0"/>
                <a:ea typeface="ＭＳ Ｐゴシック" pitchFamily="-65" charset="-128"/>
                <a:cs typeface="+mn-cs"/>
              </a:rPr>
              <a:t>17</a:t>
            </a:r>
            <a:r>
              <a:rPr lang="en-US" sz="1700" baseline="30000" dirty="0">
                <a:solidFill>
                  <a:srgbClr val="FF0000"/>
                </a:solidFill>
                <a:latin typeface="Times New Roman" pitchFamily="18" charset="0"/>
                <a:ea typeface="ＭＳ Ｐゴシック" pitchFamily="-65" charset="-128"/>
                <a:cs typeface="+mn-cs"/>
              </a:rPr>
              <a:t>th</a:t>
            </a:r>
            <a:r>
              <a:rPr lang="en-US" sz="1700" dirty="0">
                <a:solidFill>
                  <a:srgbClr val="FF0000"/>
                </a:solidFill>
                <a:latin typeface="Times New Roman" pitchFamily="18" charset="0"/>
                <a:ea typeface="ＭＳ Ｐゴシック" pitchFamily="-65" charset="-128"/>
                <a:cs typeface="+mn-cs"/>
              </a:rPr>
              <a:t> November 2022</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Source:</a:t>
            </a:r>
            <a:r>
              <a:rPr lang="en-US" sz="1700" dirty="0">
                <a:solidFill>
                  <a:schemeClr val="tx2"/>
                </a:solidFill>
                <a:latin typeface="Times New Roman" pitchFamily="18" charset="0"/>
                <a:ea typeface="ＭＳ Ｐゴシック" pitchFamily="-65" charset="-128"/>
                <a:cs typeface="+mn-cs"/>
              </a:rPr>
              <a:t> [</a:t>
            </a:r>
            <a:r>
              <a:rPr lang="en-US" sz="1700" dirty="0">
                <a:solidFill>
                  <a:srgbClr val="FF0000"/>
                </a:solidFill>
                <a:latin typeface="Times New Roman" pitchFamily="18" charset="0"/>
                <a:ea typeface="ＭＳ Ｐゴシック" pitchFamily="-65" charset="-128"/>
                <a:cs typeface="+mn-cs"/>
              </a:rPr>
              <a:t>Billy Verso, Jarek Niewczas, Carl Murray (Qorvo)</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Address [</a:t>
            </a:r>
            <a:r>
              <a:rPr lang="en-US" sz="1700" dirty="0">
                <a:solidFill>
                  <a:srgbClr val="FF0000"/>
                </a:solidFill>
                <a:latin typeface="Times New Roman" pitchFamily="18" charset="0"/>
                <a:ea typeface="ＭＳ Ｐゴシック" pitchFamily="-65" charset="-128"/>
                <a:cs typeface="+mn-cs"/>
              </a:rPr>
              <a:t> </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E-Mail:[</a:t>
            </a:r>
            <a:r>
              <a:rPr lang="en-US" sz="1700" dirty="0" err="1">
                <a:solidFill>
                  <a:srgbClr val="FF0000"/>
                </a:solidFill>
                <a:latin typeface="Times New Roman" pitchFamily="18" charset="0"/>
                <a:ea typeface="ＭＳ Ｐゴシック" pitchFamily="-65" charset="-128"/>
                <a:cs typeface="+mn-cs"/>
              </a:rPr>
              <a:t>billy.verso</a:t>
            </a:r>
            <a:r>
              <a:rPr lang="en-US" sz="1700" dirty="0">
                <a:solidFill>
                  <a:srgbClr val="FF0000"/>
                </a:solidFill>
                <a:latin typeface="Times New Roman" pitchFamily="18" charset="0"/>
                <a:ea typeface="ＭＳ Ｐゴシック" pitchFamily="-65" charset="-128"/>
                <a:cs typeface="+mn-cs"/>
              </a:rPr>
              <a:t> (at) qorvo.com</a:t>
            </a:r>
            <a:r>
              <a:rPr lang="en-US" sz="1700" dirty="0">
                <a:solidFill>
                  <a:schemeClr val="tx2"/>
                </a:solidFill>
                <a:latin typeface="Times New Roman" pitchFamily="18" charset="0"/>
                <a:ea typeface="ＭＳ Ｐゴシック" pitchFamily="-65" charset="-128"/>
                <a:cs typeface="+mn-cs"/>
              </a:rPr>
              <a:t>]	</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Re:</a:t>
            </a:r>
            <a:r>
              <a:rPr lang="en-US" sz="1700" dirty="0">
                <a:solidFill>
                  <a:schemeClr val="tx2"/>
                </a:solidFill>
                <a:latin typeface="Times New Roman" pitchFamily="18" charset="0"/>
                <a:ea typeface="ＭＳ Ｐゴシック" pitchFamily="-65" charset="-128"/>
                <a:cs typeface="+mn-cs"/>
              </a:rPr>
              <a:t> [Proposals for TG4ab next generation UWB project]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Abstract:</a:t>
            </a:r>
            <a:r>
              <a:rPr lang="en-US" sz="1700" dirty="0">
                <a:solidFill>
                  <a:schemeClr val="tx2"/>
                </a:solidFill>
                <a:latin typeface="Times New Roman" pitchFamily="18" charset="0"/>
                <a:ea typeface="ＭＳ Ｐゴシック" pitchFamily="-65" charset="-128"/>
                <a:cs typeface="+mn-cs"/>
              </a:rPr>
              <a:t>	[A proposed PHR for the 4ab HRP UWB PHY enhanced data rates supporting dynamic data rate selection.]</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Purpose:</a:t>
            </a:r>
            <a:r>
              <a:rPr lang="en-US" sz="1700" dirty="0">
                <a:solidFill>
                  <a:schemeClr val="tx2"/>
                </a:solidFill>
                <a:latin typeface="Times New Roman" pitchFamily="18" charset="0"/>
                <a:ea typeface="ＭＳ Ｐゴシック" pitchFamily="-65" charset="-128"/>
                <a:cs typeface="+mn-cs"/>
              </a:rPr>
              <a:t>	[To promote further discussion and convergence on the content for the IEEE 802.15.4ab amendment.]</a:t>
            </a:r>
          </a:p>
          <a:p>
            <a:pPr eaLnBrk="0" hangingPunct="0">
              <a:defRPr/>
            </a:pPr>
            <a:r>
              <a:rPr lang="en-US" sz="1700" b="1" dirty="0">
                <a:solidFill>
                  <a:schemeClr val="tx2"/>
                </a:solidFill>
                <a:latin typeface="Times New Roman" pitchFamily="18" charset="0"/>
                <a:ea typeface="ＭＳ Ｐゴシック" pitchFamily="-65" charset="-128"/>
                <a:cs typeface="+mn-cs"/>
              </a:rPr>
              <a:t>Notice:</a:t>
            </a:r>
            <a:r>
              <a:rPr lang="en-US" sz="17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700" b="1"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Release:</a:t>
            </a:r>
            <a:r>
              <a:rPr lang="en-US" sz="17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2489"/>
            <a:ext cx="12190413" cy="500642"/>
          </a:xfrm>
          <a:prstGeom prst="rect">
            <a:avLst/>
          </a:prstGeom>
          <a:noFill/>
        </p:spPr>
        <p:txBody>
          <a:bodyPr wrap="square" lIns="99560" tIns="49780" rIns="99560" bIns="49780" rtlCol="0">
            <a:spAutoFit/>
          </a:bodyPr>
          <a:lstStyle/>
          <a:p>
            <a:pPr algn="ctr"/>
            <a:r>
              <a:rPr lang="en-IE" sz="2600" b="1" dirty="0"/>
              <a:t>THE END.</a:t>
            </a:r>
          </a:p>
        </p:txBody>
      </p:sp>
    </p:spTree>
    <p:extLst>
      <p:ext uri="{BB962C8B-B14F-4D97-AF65-F5344CB8AC3E}">
        <p14:creationId xmlns:p14="http://schemas.microsoft.com/office/powerpoint/2010/main" val="2145405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dirty="0"/>
              <a:t>Introduction</a:t>
            </a:r>
            <a:endParaRPr lang="en-US" sz="3500" dirty="0">
              <a:latin typeface="Arial" charset="0"/>
            </a:endParaRPr>
          </a:p>
        </p:txBody>
      </p:sp>
      <p:sp>
        <p:nvSpPr>
          <p:cNvPr id="10243" name="Rectangle 1027"/>
          <p:cNvSpPr>
            <a:spLocks noGrp="1" noChangeArrowheads="1"/>
          </p:cNvSpPr>
          <p:nvPr>
            <p:ph type="body" idx="1"/>
          </p:nvPr>
        </p:nvSpPr>
        <p:spPr>
          <a:xfrm>
            <a:off x="507935" y="1296193"/>
            <a:ext cx="11073671" cy="4877435"/>
          </a:xfrm>
        </p:spPr>
        <p:txBody>
          <a:bodyPr>
            <a:normAutofit fontScale="92500" lnSpcReduction="10000"/>
          </a:bodyPr>
          <a:lstStyle/>
          <a:p>
            <a:pPr>
              <a:lnSpc>
                <a:spcPct val="120000"/>
              </a:lnSpc>
              <a:spcBef>
                <a:spcPts val="600"/>
              </a:spcBef>
            </a:pPr>
            <a:r>
              <a:rPr lang="en-US" sz="2600" dirty="0">
                <a:latin typeface="Arial" charset="0"/>
              </a:rPr>
              <a:t>Document 15-22-0467 proposed an efficient way of supporting dynamic data rate by introducing an initial rate header (PHR1) sent at a low rate and a main header (PHR2) transmitted at the payload modulation rate (or slower depending on the required strength vs. the payload coding).</a:t>
            </a:r>
          </a:p>
          <a:p>
            <a:pPr>
              <a:lnSpc>
                <a:spcPct val="120000"/>
              </a:lnSpc>
              <a:spcBef>
                <a:spcPts val="600"/>
              </a:spcBef>
            </a:pPr>
            <a:r>
              <a:rPr lang="en-US" sz="2600" dirty="0">
                <a:latin typeface="Arial" charset="0"/>
              </a:rPr>
              <a:t>This submission is an evolution of that idea that incorporates a number of considerations from 15-22-0475-01 and focuses upon the modulation rates specified by the consensus document 15-22-0517 and the PHY header modulation rates that this implies.</a:t>
            </a:r>
          </a:p>
          <a:p>
            <a:pPr>
              <a:lnSpc>
                <a:spcPct val="120000"/>
              </a:lnSpc>
              <a:spcBef>
                <a:spcPts val="600"/>
              </a:spcBef>
            </a:pPr>
            <a:r>
              <a:rPr lang="en-US" sz="2600" dirty="0">
                <a:latin typeface="Arial" charset="0"/>
              </a:rPr>
              <a:t>Additionally, based on discussions with interested parties, we present some parameter choices that we would like TG4ab to consider and decide upon as part of a group consensus.</a:t>
            </a:r>
          </a:p>
          <a:p>
            <a:pPr>
              <a:lnSpc>
                <a:spcPct val="120000"/>
              </a:lnSpc>
              <a:spcBef>
                <a:spcPts val="600"/>
              </a:spcBef>
            </a:pPr>
            <a:endParaRPr lang="en-US" sz="2600" dirty="0">
              <a:latin typeface="Arial" charset="0"/>
            </a:endParaRPr>
          </a:p>
        </p:txBody>
      </p:sp>
    </p:spTree>
    <p:extLst>
      <p:ext uri="{BB962C8B-B14F-4D97-AF65-F5344CB8AC3E}">
        <p14:creationId xmlns:p14="http://schemas.microsoft.com/office/powerpoint/2010/main" val="969140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dirty="0"/>
              <a:t>A two-stage approach to PHR for dynamic data rates:</a:t>
            </a:r>
            <a:endParaRPr lang="en-US" sz="3500" dirty="0">
              <a:latin typeface="Arial" charset="0"/>
            </a:endParaRPr>
          </a:p>
        </p:txBody>
      </p:sp>
      <p:sp>
        <p:nvSpPr>
          <p:cNvPr id="10243" name="Rectangle 1027"/>
          <p:cNvSpPr>
            <a:spLocks noGrp="1" noChangeArrowheads="1"/>
          </p:cNvSpPr>
          <p:nvPr>
            <p:ph type="body" idx="1"/>
          </p:nvPr>
        </p:nvSpPr>
        <p:spPr>
          <a:xfrm>
            <a:off x="558370" y="1448594"/>
            <a:ext cx="11073671" cy="4953000"/>
          </a:xfrm>
        </p:spPr>
        <p:txBody>
          <a:bodyPr>
            <a:normAutofit/>
          </a:bodyPr>
          <a:lstStyle/>
          <a:p>
            <a:pPr>
              <a:lnSpc>
                <a:spcPct val="120000"/>
              </a:lnSpc>
              <a:spcBef>
                <a:spcPts val="600"/>
              </a:spcBef>
            </a:pPr>
            <a:r>
              <a:rPr lang="en-US" sz="2600" dirty="0">
                <a:latin typeface="Arial" charset="0"/>
              </a:rPr>
              <a:t>PHR is split into two parts</a:t>
            </a:r>
          </a:p>
          <a:p>
            <a:pPr lvl="1">
              <a:lnSpc>
                <a:spcPct val="120000"/>
              </a:lnSpc>
              <a:spcBef>
                <a:spcPts val="600"/>
              </a:spcBef>
            </a:pPr>
            <a:r>
              <a:rPr lang="en-US" sz="2100" dirty="0">
                <a:latin typeface="Arial" charset="0"/>
              </a:rPr>
              <a:t>First comes a “short” rate header, PHR1, sent at a low rate to robustly and efficiently select from the full set of supported modulation and coding combinations</a:t>
            </a:r>
          </a:p>
          <a:p>
            <a:pPr lvl="1">
              <a:lnSpc>
                <a:spcPct val="120000"/>
              </a:lnSpc>
              <a:spcBef>
                <a:spcPts val="600"/>
              </a:spcBef>
            </a:pPr>
            <a:r>
              <a:rPr lang="en-US" sz="2100" dirty="0">
                <a:latin typeface="Arial" charset="0"/>
              </a:rPr>
              <a:t>Then PHR2, sent at the highest rate consistent with the target modulation indicated by PHR1, includes everything else we need to indicate in the PHR</a:t>
            </a:r>
          </a:p>
          <a:p>
            <a:pPr>
              <a:lnSpc>
                <a:spcPct val="120000"/>
              </a:lnSpc>
              <a:spcBef>
                <a:spcPts val="600"/>
              </a:spcBef>
            </a:pPr>
            <a:endParaRPr lang="en-US" sz="2600" dirty="0">
              <a:latin typeface="Arial" charset="0"/>
            </a:endParaRPr>
          </a:p>
          <a:p>
            <a:pPr>
              <a:lnSpc>
                <a:spcPct val="120000"/>
              </a:lnSpc>
              <a:spcBef>
                <a:spcPts val="600"/>
              </a:spcBef>
            </a:pPr>
            <a:endParaRPr lang="en-US" sz="2600" dirty="0">
              <a:latin typeface="Arial" charset="0"/>
            </a:endParaRPr>
          </a:p>
          <a:p>
            <a:pPr>
              <a:lnSpc>
                <a:spcPct val="120000"/>
              </a:lnSpc>
              <a:spcBef>
                <a:spcPts val="600"/>
              </a:spcBef>
            </a:pPr>
            <a:r>
              <a:rPr lang="en-US" sz="2600" dirty="0">
                <a:latin typeface="Arial" charset="0"/>
              </a:rPr>
              <a:t>To ease the transition between the different modulation rates of PHR1 and PHR2 we can include a fixed short gap between them. </a:t>
            </a:r>
          </a:p>
          <a:p>
            <a:pPr lvl="1">
              <a:lnSpc>
                <a:spcPct val="120000"/>
              </a:lnSpc>
              <a:spcBef>
                <a:spcPts val="600"/>
              </a:spcBef>
            </a:pPr>
            <a:r>
              <a:rPr lang="en-US" sz="2100" dirty="0">
                <a:latin typeface="Arial" charset="0"/>
              </a:rPr>
              <a:t>We leave this as a TBD (expect to be ≤ ~1 µs), if the group agrees a gap is needed </a:t>
            </a:r>
          </a:p>
        </p:txBody>
      </p:sp>
      <p:pic>
        <p:nvPicPr>
          <p:cNvPr id="5" name="Picture 4">
            <a:extLst>
              <a:ext uri="{FF2B5EF4-FFF2-40B4-BE49-F238E27FC236}">
                <a16:creationId xmlns:a16="http://schemas.microsoft.com/office/drawing/2014/main" id="{C1BEB519-8BC2-4822-A035-137EE16AF57F}"/>
              </a:ext>
            </a:extLst>
          </p:cNvPr>
          <p:cNvPicPr>
            <a:picLocks noChangeAspect="1"/>
          </p:cNvPicPr>
          <p:nvPr/>
        </p:nvPicPr>
        <p:blipFill>
          <a:blip r:embed="rId3"/>
          <a:stretch>
            <a:fillRect/>
          </a:stretch>
        </p:blipFill>
        <p:spPr>
          <a:xfrm>
            <a:off x="2971006" y="3886994"/>
            <a:ext cx="4899660" cy="579120"/>
          </a:xfrm>
          <a:prstGeom prst="rect">
            <a:avLst/>
          </a:prstGeom>
        </p:spPr>
      </p:pic>
    </p:spTree>
    <p:extLst>
      <p:ext uri="{BB962C8B-B14F-4D97-AF65-F5344CB8AC3E}">
        <p14:creationId xmlns:p14="http://schemas.microsoft.com/office/powerpoint/2010/main" val="3558076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97469" y="685959"/>
            <a:ext cx="11580893" cy="457306"/>
          </a:xfrm>
        </p:spPr>
        <p:txBody>
          <a:bodyPr/>
          <a:lstStyle/>
          <a:p>
            <a:r>
              <a:rPr lang="en-GB" sz="4000" dirty="0"/>
              <a:t>PHR1: short, </a:t>
            </a:r>
            <a:r>
              <a:rPr lang="en-US" sz="4000" dirty="0"/>
              <a:t>efficient &amp; robust selection of rate/code</a:t>
            </a:r>
            <a:endParaRPr lang="en-US" sz="3500" dirty="0">
              <a:latin typeface="Arial" charset="0"/>
            </a:endParaRPr>
          </a:p>
        </p:txBody>
      </p:sp>
      <p:sp>
        <p:nvSpPr>
          <p:cNvPr id="10243" name="Rectangle 1027"/>
          <p:cNvSpPr>
            <a:spLocks noGrp="1" noChangeArrowheads="1"/>
          </p:cNvSpPr>
          <p:nvPr>
            <p:ph type="body" idx="1"/>
          </p:nvPr>
        </p:nvSpPr>
        <p:spPr>
          <a:xfrm>
            <a:off x="507935" y="1448593"/>
            <a:ext cx="11302271" cy="4725035"/>
          </a:xfrm>
        </p:spPr>
        <p:txBody>
          <a:bodyPr>
            <a:normAutofit/>
          </a:bodyPr>
          <a:lstStyle/>
          <a:p>
            <a:pPr>
              <a:lnSpc>
                <a:spcPct val="120000"/>
              </a:lnSpc>
              <a:spcBef>
                <a:spcPts val="600"/>
              </a:spcBef>
            </a:pPr>
            <a:r>
              <a:rPr lang="en-US" sz="2000" dirty="0">
                <a:latin typeface="Arial" charset="0"/>
              </a:rPr>
              <a:t>PHR1 consists of 3 bits to select data rate and 1 bit to select BCC vs LDPC code for the PSDU</a:t>
            </a:r>
          </a:p>
          <a:p>
            <a:pPr>
              <a:lnSpc>
                <a:spcPct val="120000"/>
              </a:lnSpc>
              <a:spcBef>
                <a:spcPts val="600"/>
              </a:spcBef>
            </a:pPr>
            <a:r>
              <a:rPr lang="en-US" sz="2000" dirty="0">
                <a:latin typeface="Arial" charset="0"/>
              </a:rPr>
              <a:t>Encoding this PHR1 with BCC </a:t>
            </a:r>
            <a:r>
              <a:rPr lang="en-US" sz="1800" dirty="0">
                <a:latin typeface="Arial" charset="0"/>
              </a:rPr>
              <a:t>½ rate </a:t>
            </a:r>
            <a:r>
              <a:rPr lang="en-US" sz="2000" dirty="0">
                <a:latin typeface="Arial" charset="0"/>
              </a:rPr>
              <a:t>K=7 code with 6 tail symbols, makes it 10 symbols long…</a:t>
            </a:r>
          </a:p>
          <a:p>
            <a:pPr>
              <a:lnSpc>
                <a:spcPct val="120000"/>
              </a:lnSpc>
              <a:spcBef>
                <a:spcPts val="600"/>
              </a:spcBef>
            </a:pPr>
            <a:r>
              <a:rPr lang="en-US" sz="2000" dirty="0">
                <a:latin typeface="Arial" charset="0"/>
              </a:rPr>
              <a:t>Choices:</a:t>
            </a:r>
          </a:p>
          <a:p>
            <a:pPr lvl="1">
              <a:lnSpc>
                <a:spcPct val="120000"/>
              </a:lnSpc>
              <a:spcBef>
                <a:spcPts val="600"/>
              </a:spcBef>
            </a:pPr>
            <a:r>
              <a:rPr lang="en-US" sz="1600" dirty="0">
                <a:latin typeface="Arial" charset="0"/>
              </a:rPr>
              <a:t>(a) In 15-22-0467-01 we proposed a 3.9 Mbps symbol rate so that PHR1 was ~2.5 µs in duration</a:t>
            </a:r>
          </a:p>
          <a:p>
            <a:pPr lvl="1">
              <a:lnSpc>
                <a:spcPct val="120000"/>
              </a:lnSpc>
              <a:spcBef>
                <a:spcPts val="600"/>
              </a:spcBef>
            </a:pPr>
            <a:r>
              <a:rPr lang="en-US" sz="1600" dirty="0">
                <a:latin typeface="Arial" charset="0"/>
              </a:rPr>
              <a:t>(b) Deeming (a) not strong enough we have revised this to 1.95 Mbps making it ~5 µs</a:t>
            </a:r>
          </a:p>
          <a:p>
            <a:pPr lvl="1">
              <a:lnSpc>
                <a:spcPct val="120000"/>
              </a:lnSpc>
              <a:spcBef>
                <a:spcPts val="600"/>
              </a:spcBef>
            </a:pPr>
            <a:r>
              <a:rPr lang="en-US" sz="1600" dirty="0">
                <a:latin typeface="Arial" charset="0"/>
              </a:rPr>
              <a:t>(c) If the group agrees that this needs to be stronger then let’s make it 0.975 Mbps which would be ~10 µs long</a:t>
            </a:r>
          </a:p>
          <a:p>
            <a:pPr>
              <a:lnSpc>
                <a:spcPct val="120000"/>
              </a:lnSpc>
              <a:spcBef>
                <a:spcPts val="600"/>
              </a:spcBef>
            </a:pPr>
            <a:r>
              <a:rPr lang="en-US" sz="2000" dirty="0">
                <a:latin typeface="Arial" charset="0"/>
              </a:rPr>
              <a:t>One more possibility: </a:t>
            </a:r>
          </a:p>
          <a:p>
            <a:pPr lvl="1">
              <a:lnSpc>
                <a:spcPct val="120000"/>
              </a:lnSpc>
              <a:spcBef>
                <a:spcPts val="600"/>
              </a:spcBef>
            </a:pPr>
            <a:r>
              <a:rPr lang="en-US" sz="1600" dirty="0">
                <a:latin typeface="Arial" charset="0"/>
              </a:rPr>
              <a:t>(d) Treat (b) as 20 uncoded bits and map the combinations of data rate + LDPC across these in a way that makes the hamming distance sufficiently strengthen the combinations that need the most robustness.  We believe this can give strength of (c), for those rates that need it, at the ~5 µs cost of (b).</a:t>
            </a:r>
          </a:p>
          <a:p>
            <a:pPr lvl="1">
              <a:lnSpc>
                <a:spcPct val="120000"/>
              </a:lnSpc>
              <a:spcBef>
                <a:spcPts val="600"/>
              </a:spcBef>
            </a:pPr>
            <a:endParaRPr lang="en-US" sz="1600" dirty="0">
              <a:latin typeface="Arial" charset="0"/>
            </a:endParaRPr>
          </a:p>
          <a:p>
            <a:pPr>
              <a:lnSpc>
                <a:spcPct val="120000"/>
              </a:lnSpc>
              <a:spcBef>
                <a:spcPts val="600"/>
              </a:spcBef>
            </a:pPr>
            <a:endParaRPr lang="en-US" sz="2000" dirty="0">
              <a:latin typeface="Arial" charset="0"/>
            </a:endParaRPr>
          </a:p>
        </p:txBody>
      </p:sp>
    </p:spTree>
    <p:extLst>
      <p:ext uri="{BB962C8B-B14F-4D97-AF65-F5344CB8AC3E}">
        <p14:creationId xmlns:p14="http://schemas.microsoft.com/office/powerpoint/2010/main" val="2249271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006" y="685959"/>
            <a:ext cx="11580893" cy="457306"/>
          </a:xfrm>
        </p:spPr>
        <p:txBody>
          <a:bodyPr/>
          <a:lstStyle/>
          <a:p>
            <a:r>
              <a:rPr lang="en-GB" sz="4000" dirty="0"/>
              <a:t>PHR2 rate consistent with PSDU modulation</a:t>
            </a:r>
            <a:endParaRPr lang="en-US" sz="3500" dirty="0">
              <a:latin typeface="Arial" charset="0"/>
            </a:endParaRPr>
          </a:p>
        </p:txBody>
      </p:sp>
      <p:sp>
        <p:nvSpPr>
          <p:cNvPr id="10243" name="Rectangle 1027"/>
          <p:cNvSpPr>
            <a:spLocks noGrp="1" noChangeArrowheads="1"/>
          </p:cNvSpPr>
          <p:nvPr>
            <p:ph type="body" idx="1"/>
          </p:nvPr>
        </p:nvSpPr>
        <p:spPr>
          <a:xfrm>
            <a:off x="507935" y="1448593"/>
            <a:ext cx="11073671" cy="4725035"/>
          </a:xfrm>
        </p:spPr>
        <p:txBody>
          <a:bodyPr>
            <a:normAutofit/>
          </a:bodyPr>
          <a:lstStyle/>
          <a:p>
            <a:pPr>
              <a:lnSpc>
                <a:spcPct val="120000"/>
              </a:lnSpc>
              <a:spcBef>
                <a:spcPts val="600"/>
              </a:spcBef>
            </a:pPr>
            <a:r>
              <a:rPr lang="en-US" sz="2400" dirty="0"/>
              <a:t>PHR2 is sent using the K=7 code (with 6 tail bits) at the highest rate consistent with the target modulation indicated by PHR1 and chosen for the correct level of robustness. </a:t>
            </a:r>
          </a:p>
          <a:p>
            <a:pPr>
              <a:lnSpc>
                <a:spcPct val="120000"/>
              </a:lnSpc>
              <a:spcBef>
                <a:spcPts val="600"/>
              </a:spcBef>
            </a:pPr>
            <a:r>
              <a:rPr lang="en-US" sz="2400" dirty="0"/>
              <a:t>When using the BCC K=7 code for the PSDU, we send PHR2 at the same rate as the PSDU, i.e., with 1 symbol for each bit.</a:t>
            </a:r>
          </a:p>
          <a:p>
            <a:pPr>
              <a:lnSpc>
                <a:spcPct val="120000"/>
              </a:lnSpc>
              <a:spcBef>
                <a:spcPts val="600"/>
              </a:spcBef>
            </a:pPr>
            <a:r>
              <a:rPr lang="en-US" sz="2400" dirty="0"/>
              <a:t>When using the LPDC code we tailor the strength of PHR2 (mapping each bit across 2, 3 or 4 symbols), </a:t>
            </a:r>
            <a:r>
              <a:rPr lang="en-US" sz="2400" dirty="0">
                <a:cs typeface="Calibri" panose="020F0502020204030204" pitchFamily="34" charset="0"/>
              </a:rPr>
              <a:t>depending on the necessary robustness</a:t>
            </a:r>
          </a:p>
          <a:p>
            <a:pPr lvl="1">
              <a:lnSpc>
                <a:spcPct val="120000"/>
              </a:lnSpc>
              <a:spcBef>
                <a:spcPts val="600"/>
              </a:spcBef>
            </a:pPr>
            <a:r>
              <a:rPr lang="en-US" sz="1900" dirty="0">
                <a:cs typeface="Calibri" panose="020F0502020204030204" pitchFamily="34" charset="0"/>
              </a:rPr>
              <a:t>This is a TBD that the group should converge on based on simulation results.</a:t>
            </a:r>
          </a:p>
          <a:p>
            <a:pPr lvl="1">
              <a:lnSpc>
                <a:spcPct val="120000"/>
              </a:lnSpc>
              <a:spcBef>
                <a:spcPts val="600"/>
              </a:spcBef>
            </a:pPr>
            <a:r>
              <a:rPr lang="en-US" sz="1900" dirty="0"/>
              <a:t>Note that this mapping does not necessarily need to be the same for all rates.</a:t>
            </a:r>
            <a:endParaRPr lang="en-US" sz="1400" dirty="0"/>
          </a:p>
        </p:txBody>
      </p:sp>
    </p:spTree>
    <p:extLst>
      <p:ext uri="{BB962C8B-B14F-4D97-AF65-F5344CB8AC3E}">
        <p14:creationId xmlns:p14="http://schemas.microsoft.com/office/powerpoint/2010/main" val="14334164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dirty="0"/>
              <a:t>PHR2 content</a:t>
            </a:r>
            <a:endParaRPr lang="en-US" sz="3500" dirty="0">
              <a:latin typeface="Arial" charset="0"/>
            </a:endParaRPr>
          </a:p>
        </p:txBody>
      </p:sp>
      <p:sp>
        <p:nvSpPr>
          <p:cNvPr id="10243" name="Rectangle 1027"/>
          <p:cNvSpPr>
            <a:spLocks noGrp="1" noChangeArrowheads="1"/>
          </p:cNvSpPr>
          <p:nvPr>
            <p:ph type="body" idx="1"/>
          </p:nvPr>
        </p:nvSpPr>
        <p:spPr>
          <a:xfrm>
            <a:off x="507935" y="1372394"/>
            <a:ext cx="11149871" cy="4876800"/>
          </a:xfrm>
        </p:spPr>
        <p:txBody>
          <a:bodyPr>
            <a:normAutofit/>
          </a:bodyPr>
          <a:lstStyle/>
          <a:p>
            <a:pPr>
              <a:lnSpc>
                <a:spcPct val="130000"/>
              </a:lnSpc>
            </a:pPr>
            <a:r>
              <a:rPr lang="en-US" sz="2400" dirty="0">
                <a:latin typeface="Arial" charset="0"/>
              </a:rPr>
              <a:t>With PHR2 being sent at the highest rate consistent with the data modulation, it is not very expensive to include additional content.</a:t>
            </a:r>
          </a:p>
          <a:p>
            <a:pPr lvl="1">
              <a:lnSpc>
                <a:spcPct val="130000"/>
              </a:lnSpc>
            </a:pPr>
            <a:r>
              <a:rPr lang="en-US" sz="1900" dirty="0">
                <a:latin typeface="Arial" charset="0"/>
              </a:rPr>
              <a:t>So, for example, could include version bits inexpensively</a:t>
            </a:r>
          </a:p>
          <a:p>
            <a:pPr>
              <a:lnSpc>
                <a:spcPct val="130000"/>
              </a:lnSpc>
            </a:pPr>
            <a:endParaRPr lang="en-US" sz="2400" dirty="0">
              <a:latin typeface="Arial" charset="0"/>
            </a:endParaRPr>
          </a:p>
          <a:p>
            <a:pPr>
              <a:lnSpc>
                <a:spcPct val="130000"/>
              </a:lnSpc>
            </a:pPr>
            <a:r>
              <a:rPr lang="en-US" sz="2400" dirty="0">
                <a:latin typeface="Arial" charset="0"/>
              </a:rPr>
              <a:t>This submission is not proposing specific PHR2 content. </a:t>
            </a:r>
          </a:p>
          <a:p>
            <a:pPr lvl="1">
              <a:lnSpc>
                <a:spcPct val="130000"/>
              </a:lnSpc>
            </a:pPr>
            <a:r>
              <a:rPr lang="en-US" sz="1900" dirty="0">
                <a:latin typeface="Arial" charset="0"/>
              </a:rPr>
              <a:t>This can be agreed later.</a:t>
            </a:r>
          </a:p>
          <a:p>
            <a:pPr marL="0" indent="0">
              <a:lnSpc>
                <a:spcPct val="120000"/>
              </a:lnSpc>
              <a:spcBef>
                <a:spcPts val="600"/>
              </a:spcBef>
              <a:buNone/>
            </a:pPr>
            <a:endParaRPr lang="en-US" sz="2400" dirty="0">
              <a:solidFill>
                <a:srgbClr val="000000"/>
              </a:solidFill>
              <a:latin typeface="Arial" charset="0"/>
            </a:endParaRPr>
          </a:p>
          <a:p>
            <a:pPr>
              <a:lnSpc>
                <a:spcPct val="120000"/>
              </a:lnSpc>
              <a:spcBef>
                <a:spcPts val="600"/>
              </a:spcBef>
            </a:pPr>
            <a:endParaRPr lang="en-US" sz="2400" dirty="0">
              <a:solidFill>
                <a:srgbClr val="000000"/>
              </a:solidFill>
              <a:effectLst/>
              <a:latin typeface="Arial" charset="0"/>
            </a:endParaRPr>
          </a:p>
        </p:txBody>
      </p:sp>
    </p:spTree>
    <p:extLst>
      <p:ext uri="{BB962C8B-B14F-4D97-AF65-F5344CB8AC3E}">
        <p14:creationId xmlns:p14="http://schemas.microsoft.com/office/powerpoint/2010/main" val="303217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dirty="0">
                <a:latin typeface="Arial" charset="0"/>
              </a:rPr>
              <a:t>How to incorporate into 802.15.4z</a:t>
            </a:r>
            <a:endParaRPr lang="en-US" sz="3500" dirty="0">
              <a:latin typeface="Arial" charset="0"/>
            </a:endParaRPr>
          </a:p>
        </p:txBody>
      </p:sp>
      <p:sp>
        <p:nvSpPr>
          <p:cNvPr id="10243" name="Rectangle 1027"/>
          <p:cNvSpPr>
            <a:spLocks noGrp="1" noChangeArrowheads="1"/>
          </p:cNvSpPr>
          <p:nvPr>
            <p:ph type="body" idx="1"/>
          </p:nvPr>
        </p:nvSpPr>
        <p:spPr>
          <a:xfrm>
            <a:off x="507936" y="1448594"/>
            <a:ext cx="5511070" cy="4800600"/>
          </a:xfrm>
        </p:spPr>
        <p:txBody>
          <a:bodyPr>
            <a:noAutofit/>
          </a:bodyPr>
          <a:lstStyle/>
          <a:p>
            <a:pPr>
              <a:lnSpc>
                <a:spcPct val="120000"/>
              </a:lnSpc>
              <a:spcBef>
                <a:spcPts val="600"/>
              </a:spcBef>
            </a:pPr>
            <a:r>
              <a:rPr lang="en-US" sz="1800" dirty="0">
                <a:latin typeface="Arial" charset="0"/>
              </a:rPr>
              <a:t>Dynamic data rate selection is already partially covered by the 802.15.4 text (from 4a days)</a:t>
            </a:r>
          </a:p>
          <a:p>
            <a:pPr>
              <a:lnSpc>
                <a:spcPct val="120000"/>
              </a:lnSpc>
              <a:spcBef>
                <a:spcPts val="600"/>
              </a:spcBef>
            </a:pPr>
            <a:r>
              <a:rPr lang="en-US" sz="1800" dirty="0">
                <a:latin typeface="Arial" charset="0"/>
              </a:rPr>
              <a:t>Once it is agreed it is relatively easy to add text to define the 4ab dynamic PHR format. </a:t>
            </a:r>
          </a:p>
          <a:p>
            <a:pPr>
              <a:lnSpc>
                <a:spcPct val="120000"/>
              </a:lnSpc>
              <a:spcBef>
                <a:spcPts val="600"/>
              </a:spcBef>
            </a:pPr>
            <a:r>
              <a:rPr lang="en-US" sz="1800" dirty="0">
                <a:latin typeface="Arial" charset="0"/>
              </a:rPr>
              <a:t>Can then have configurations to support 4z type PHR at the data rate for the new 4ab data rates and a configuration to enable the dynamic PHR format, i.e., update table 15-10b to add the dynamic mode and expand to five static rates as follows:</a:t>
            </a:r>
          </a:p>
          <a:p>
            <a:pPr lvl="1">
              <a:lnSpc>
                <a:spcPct val="120000"/>
              </a:lnSpc>
              <a:spcBef>
                <a:spcPts val="600"/>
              </a:spcBef>
            </a:pPr>
            <a:r>
              <a:rPr lang="en-US" sz="1300" dirty="0">
                <a:latin typeface="Arial" charset="0"/>
              </a:rPr>
              <a:t>Replace the two rates DRHM_LR, DRHM_HR with five easier to understand rate definitions: </a:t>
            </a:r>
          </a:p>
          <a:p>
            <a:pPr lvl="2">
              <a:lnSpc>
                <a:spcPct val="120000"/>
              </a:lnSpc>
              <a:spcBef>
                <a:spcPts val="600"/>
              </a:spcBef>
            </a:pPr>
            <a:r>
              <a:rPr lang="en-US" sz="900" dirty="0">
                <a:latin typeface="Arial" charset="0"/>
              </a:rPr>
              <a:t>DRHM_1p95, DRHM_7p8, DRHM_31p2, DRHM_62p4 and DRHM_124p8</a:t>
            </a:r>
          </a:p>
          <a:p>
            <a:pPr lvl="1">
              <a:lnSpc>
                <a:spcPct val="120000"/>
              </a:lnSpc>
              <a:spcBef>
                <a:spcPts val="600"/>
              </a:spcBef>
            </a:pPr>
            <a:r>
              <a:rPr lang="en-US" sz="1300" dirty="0">
                <a:latin typeface="Arial" charset="0"/>
              </a:rPr>
              <a:t>Add (pre-existing) DRMDR into the table to enable the 4ab dynamic PHR operating mode.</a:t>
            </a:r>
          </a:p>
        </p:txBody>
      </p:sp>
      <p:pic>
        <p:nvPicPr>
          <p:cNvPr id="7" name="Picture 6">
            <a:extLst>
              <a:ext uri="{FF2B5EF4-FFF2-40B4-BE49-F238E27FC236}">
                <a16:creationId xmlns:a16="http://schemas.microsoft.com/office/drawing/2014/main" id="{515892A9-0FA8-4551-B8BA-14C0BD0707BE}"/>
              </a:ext>
            </a:extLst>
          </p:cNvPr>
          <p:cNvPicPr>
            <a:picLocks noChangeAspect="1"/>
          </p:cNvPicPr>
          <p:nvPr/>
        </p:nvPicPr>
        <p:blipFill>
          <a:blip r:embed="rId3"/>
          <a:stretch>
            <a:fillRect/>
          </a:stretch>
        </p:blipFill>
        <p:spPr>
          <a:xfrm>
            <a:off x="6602424" y="1600994"/>
            <a:ext cx="5197260" cy="913499"/>
          </a:xfrm>
          <a:prstGeom prst="rect">
            <a:avLst/>
          </a:prstGeom>
        </p:spPr>
      </p:pic>
      <p:sp>
        <p:nvSpPr>
          <p:cNvPr id="11" name="TextBox 10">
            <a:extLst>
              <a:ext uri="{FF2B5EF4-FFF2-40B4-BE49-F238E27FC236}">
                <a16:creationId xmlns:a16="http://schemas.microsoft.com/office/drawing/2014/main" id="{4502D226-CD7B-471B-872E-3D224B2E8B93}"/>
              </a:ext>
            </a:extLst>
          </p:cNvPr>
          <p:cNvSpPr txBox="1"/>
          <p:nvPr/>
        </p:nvSpPr>
        <p:spPr>
          <a:xfrm>
            <a:off x="7761084" y="1337381"/>
            <a:ext cx="2680371" cy="253916"/>
          </a:xfrm>
          <a:prstGeom prst="rect">
            <a:avLst/>
          </a:prstGeom>
          <a:noFill/>
        </p:spPr>
        <p:txBody>
          <a:bodyPr wrap="square">
            <a:spAutoFit/>
          </a:bodyPr>
          <a:lstStyle/>
          <a:p>
            <a:r>
              <a:rPr lang="en-IE" sz="1050" b="1" i="0" u="none" strike="noStrike" baseline="0" dirty="0">
                <a:latin typeface="Arial-BoldMT"/>
              </a:rPr>
              <a:t>Table 11-2—PHY PIB attributes</a:t>
            </a:r>
            <a:endParaRPr lang="en-IE" sz="1050" dirty="0"/>
          </a:p>
        </p:txBody>
      </p:sp>
      <p:sp>
        <p:nvSpPr>
          <p:cNvPr id="9" name="Oval 8">
            <a:extLst>
              <a:ext uri="{FF2B5EF4-FFF2-40B4-BE49-F238E27FC236}">
                <a16:creationId xmlns:a16="http://schemas.microsoft.com/office/drawing/2014/main" id="{71E9F9BD-1898-4BA9-9E82-DA1AF1BCEE43}"/>
              </a:ext>
            </a:extLst>
          </p:cNvPr>
          <p:cNvSpPr/>
          <p:nvPr/>
        </p:nvSpPr>
        <p:spPr bwMode="auto">
          <a:xfrm>
            <a:off x="8651899" y="1600994"/>
            <a:ext cx="898740" cy="304800"/>
          </a:xfrm>
          <a:prstGeom prst="ellipse">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IE" sz="1200" b="0" i="0" u="none" strike="noStrike" cap="none" normalizeH="0" baseline="0">
              <a:ln>
                <a:noFill/>
              </a:ln>
              <a:solidFill>
                <a:schemeClr val="tx1"/>
              </a:solidFill>
              <a:effectLst/>
              <a:latin typeface="Times New Roman" pitchFamily="-109" charset="0"/>
            </a:endParaRPr>
          </a:p>
        </p:txBody>
      </p:sp>
      <p:pic>
        <p:nvPicPr>
          <p:cNvPr id="5" name="Picture 4">
            <a:extLst>
              <a:ext uri="{FF2B5EF4-FFF2-40B4-BE49-F238E27FC236}">
                <a16:creationId xmlns:a16="http://schemas.microsoft.com/office/drawing/2014/main" id="{2A908BA6-E3A5-4559-93E3-7482C9A459FF}"/>
              </a:ext>
            </a:extLst>
          </p:cNvPr>
          <p:cNvPicPr>
            <a:picLocks noChangeAspect="1"/>
          </p:cNvPicPr>
          <p:nvPr/>
        </p:nvPicPr>
        <p:blipFill>
          <a:blip r:embed="rId4"/>
          <a:stretch>
            <a:fillRect/>
          </a:stretch>
        </p:blipFill>
        <p:spPr>
          <a:xfrm>
            <a:off x="6485217" y="2878588"/>
            <a:ext cx="5197260" cy="3282480"/>
          </a:xfrm>
          <a:prstGeom prst="rect">
            <a:avLst/>
          </a:prstGeom>
        </p:spPr>
      </p:pic>
    </p:spTree>
    <p:extLst>
      <p:ext uri="{BB962C8B-B14F-4D97-AF65-F5344CB8AC3E}">
        <p14:creationId xmlns:p14="http://schemas.microsoft.com/office/powerpoint/2010/main" val="33019451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dirty="0"/>
              <a:t>A note on SYNC length</a:t>
            </a:r>
            <a:endParaRPr lang="en-US" sz="3500" dirty="0">
              <a:latin typeface="Arial" charset="0"/>
            </a:endParaRPr>
          </a:p>
        </p:txBody>
      </p:sp>
      <p:sp>
        <p:nvSpPr>
          <p:cNvPr id="10243" name="Rectangle 1027"/>
          <p:cNvSpPr>
            <a:spLocks noGrp="1" noChangeArrowheads="1"/>
          </p:cNvSpPr>
          <p:nvPr>
            <p:ph type="body" idx="1"/>
          </p:nvPr>
        </p:nvSpPr>
        <p:spPr>
          <a:xfrm>
            <a:off x="507935" y="1372394"/>
            <a:ext cx="11149871" cy="4876800"/>
          </a:xfrm>
        </p:spPr>
        <p:txBody>
          <a:bodyPr>
            <a:normAutofit/>
          </a:bodyPr>
          <a:lstStyle/>
          <a:p>
            <a:pPr>
              <a:lnSpc>
                <a:spcPct val="130000"/>
              </a:lnSpc>
            </a:pPr>
            <a:r>
              <a:rPr lang="en-US" sz="2400" dirty="0">
                <a:latin typeface="Arial" charset="0"/>
              </a:rPr>
              <a:t>The SYNC length to be used when employing the dynamic data rate needs to be fixed in the transmitter depending on the needs of the remote receiver. </a:t>
            </a:r>
          </a:p>
          <a:p>
            <a:pPr>
              <a:lnSpc>
                <a:spcPct val="130000"/>
              </a:lnSpc>
            </a:pPr>
            <a:r>
              <a:rPr lang="en-US" sz="2400" dirty="0">
                <a:latin typeface="Arial" charset="0"/>
              </a:rPr>
              <a:t>The transmitter also needs to know what data rates the remote receiver supports.</a:t>
            </a:r>
          </a:p>
          <a:p>
            <a:pPr>
              <a:lnSpc>
                <a:spcPct val="130000"/>
              </a:lnSpc>
            </a:pPr>
            <a:r>
              <a:rPr lang="en-US" sz="2400" dirty="0">
                <a:latin typeface="Arial" charset="0"/>
              </a:rPr>
              <a:t>We envisage this information is communicated either via OOB means or via an in-band IE exchange at an initial low rate, perhaps with a default setting so that this exchange is not needed for some agreed common use case.</a:t>
            </a:r>
          </a:p>
          <a:p>
            <a:pPr marL="497799" lvl="1" indent="0">
              <a:lnSpc>
                <a:spcPct val="130000"/>
              </a:lnSpc>
              <a:buNone/>
            </a:pPr>
            <a:r>
              <a:rPr lang="en-US" sz="1900" dirty="0">
                <a:latin typeface="Arial" charset="0"/>
              </a:rPr>
              <a:t>      </a:t>
            </a:r>
          </a:p>
          <a:p>
            <a:pPr marL="0" indent="0">
              <a:lnSpc>
                <a:spcPct val="120000"/>
              </a:lnSpc>
              <a:spcBef>
                <a:spcPts val="600"/>
              </a:spcBef>
              <a:buNone/>
            </a:pPr>
            <a:endParaRPr lang="en-US" sz="2400" dirty="0">
              <a:solidFill>
                <a:srgbClr val="000000"/>
              </a:solidFill>
              <a:latin typeface="Arial" charset="0"/>
            </a:endParaRPr>
          </a:p>
          <a:p>
            <a:pPr>
              <a:lnSpc>
                <a:spcPct val="120000"/>
              </a:lnSpc>
              <a:spcBef>
                <a:spcPts val="600"/>
              </a:spcBef>
            </a:pPr>
            <a:endParaRPr lang="en-US" sz="2400" dirty="0">
              <a:solidFill>
                <a:srgbClr val="000000"/>
              </a:solidFill>
              <a:effectLst/>
              <a:latin typeface="Arial" charset="0"/>
            </a:endParaRPr>
          </a:p>
        </p:txBody>
      </p:sp>
    </p:spTree>
    <p:extLst>
      <p:ext uri="{BB962C8B-B14F-4D97-AF65-F5344CB8AC3E}">
        <p14:creationId xmlns:p14="http://schemas.microsoft.com/office/powerpoint/2010/main" val="2802449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dirty="0"/>
              <a:t>Conclusion</a:t>
            </a:r>
            <a:endParaRPr lang="en-US" sz="3500" dirty="0">
              <a:latin typeface="Arial" charset="0"/>
            </a:endParaRPr>
          </a:p>
        </p:txBody>
      </p:sp>
      <p:sp>
        <p:nvSpPr>
          <p:cNvPr id="10243" name="Rectangle 1027"/>
          <p:cNvSpPr>
            <a:spLocks noGrp="1" noChangeArrowheads="1"/>
          </p:cNvSpPr>
          <p:nvPr>
            <p:ph type="body" idx="1"/>
          </p:nvPr>
        </p:nvSpPr>
        <p:spPr>
          <a:xfrm>
            <a:off x="507935" y="1448594"/>
            <a:ext cx="11149871" cy="4800600"/>
          </a:xfrm>
        </p:spPr>
        <p:txBody>
          <a:bodyPr>
            <a:noAutofit/>
          </a:bodyPr>
          <a:lstStyle/>
          <a:p>
            <a:pPr>
              <a:lnSpc>
                <a:spcPct val="120000"/>
              </a:lnSpc>
              <a:spcBef>
                <a:spcPts val="600"/>
              </a:spcBef>
            </a:pPr>
            <a:r>
              <a:rPr lang="en-US" sz="2400" dirty="0">
                <a:latin typeface="Arial" charset="0"/>
              </a:rPr>
              <a:t>This submission builds upon 15-22-0467, 15-22-0475 and 15-22-0517 to propose and efficient way of dynamically supporting all the new HPRF mode data rates proposed for 4ab. </a:t>
            </a:r>
          </a:p>
          <a:p>
            <a:pPr>
              <a:lnSpc>
                <a:spcPct val="120000"/>
              </a:lnSpc>
              <a:spcBef>
                <a:spcPts val="600"/>
              </a:spcBef>
            </a:pPr>
            <a:r>
              <a:rPr lang="en-US" sz="2400" dirty="0">
                <a:latin typeface="Arial" charset="0"/>
              </a:rPr>
              <a:t>The data rate can be dynamically selected across the whole proposed range of 1.95 Mb</a:t>
            </a:r>
            <a:r>
              <a:rPr lang="pl-PL" sz="2400" dirty="0">
                <a:latin typeface="Arial" charset="0"/>
              </a:rPr>
              <a:t>/</a:t>
            </a:r>
            <a:r>
              <a:rPr lang="en-US" sz="2400" dirty="0">
                <a:latin typeface="Arial" charset="0"/>
              </a:rPr>
              <a:t>s to 124.8 Mb</a:t>
            </a:r>
            <a:r>
              <a:rPr lang="pl-PL" sz="2400" dirty="0">
                <a:latin typeface="Arial" charset="0"/>
              </a:rPr>
              <a:t>/</a:t>
            </a:r>
            <a:r>
              <a:rPr lang="en-US" sz="2400" dirty="0">
                <a:latin typeface="Arial" charset="0"/>
              </a:rPr>
              <a:t>s via an initial rate header (PHR1) which determines both the main (PHR2) header modulation rate and the coding and modulation rate for the PHY Payload.</a:t>
            </a:r>
            <a:endParaRPr lang="pl-PL" sz="2400" dirty="0">
              <a:latin typeface="Arial" charset="0"/>
            </a:endParaRPr>
          </a:p>
        </p:txBody>
      </p:sp>
    </p:spTree>
    <p:extLst>
      <p:ext uri="{BB962C8B-B14F-4D97-AF65-F5344CB8AC3E}">
        <p14:creationId xmlns:p14="http://schemas.microsoft.com/office/powerpoint/2010/main" val="3066338543"/>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idjA4MDI0NzwvVXNlck5hbWU+PERhdGVUaW1lPjA4LzAxLzIwMjEgMTI6NTk6MDI8L0RhdGVUaW1lPjxMYWJlbFN0cmluZz5VTlJFU1RSSUNURUQ8L0xhYmVsU3RyaW5nPjwvaXRlbT48L2xhYmVsSGlzdG9yeT4=</Value>
</WrappedLabelHistory>
</file>

<file path=customXml/item2.xml><?xml version="1.0" encoding="utf-8"?>
<sisl xmlns:xsd="http://www.w3.org/2001/XMLSchema" xmlns:xsi="http://www.w3.org/2001/XMLSchema-instance" xmlns="http://www.boldonjames.com/2008/01/sie/internal/label" sislVersion="0" policy="82049413-2d3e-4083-a592-ac23f9157539" origin="userSelected">
  <element uid="ee71e43c-6952-4aa0-ba93-1c3981439a05" value=""/>
</sisl>
</file>

<file path=customXml/itemProps1.xml><?xml version="1.0" encoding="utf-8"?>
<ds:datastoreItem xmlns:ds="http://schemas.openxmlformats.org/officeDocument/2006/customXml" ds:itemID="{D356AA49-1F13-4EB0-AA8E-57FAD09BD349}">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8CEEF82E-D2A4-4084-9739-8BF583704519}">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
  <TotalTime>0</TotalTime>
  <Words>1380</Words>
  <Application>Microsoft Office PowerPoint</Application>
  <PresentationFormat>Custom</PresentationFormat>
  <Paragraphs>102</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Arial-BoldMT</vt:lpstr>
      <vt:lpstr>Arial</vt:lpstr>
      <vt:lpstr>Times New Roman</vt:lpstr>
      <vt:lpstr>Default Design</vt:lpstr>
      <vt:lpstr>PowerPoint Presentation</vt:lpstr>
      <vt:lpstr>Introduction</vt:lpstr>
      <vt:lpstr>A two-stage approach to PHR for dynamic data rates:</vt:lpstr>
      <vt:lpstr>PHR1: short, efficient &amp; robust selection of rate/code</vt:lpstr>
      <vt:lpstr>PHR2 rate consistent with PSDU modulation</vt:lpstr>
      <vt:lpstr>PHR2 content</vt:lpstr>
      <vt:lpstr>How to incorporate into 802.15.4z</vt:lpstr>
      <vt:lpstr>A note on SYNC length</vt:lpstr>
      <vt:lpstr>Conclusion</vt:lpstr>
      <vt:lpstr>PowerPoint Presentation</vt:lpstr>
    </vt:vector>
  </TitlesOfParts>
  <Company>Decawave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Billy Verso</cp:lastModifiedBy>
  <cp:revision>1242</cp:revision>
  <cp:lastPrinted>2015-07-14T16:02:16Z</cp:lastPrinted>
  <dcterms:created xsi:type="dcterms:W3CDTF">2009-07-12T16:25:16Z</dcterms:created>
  <dcterms:modified xsi:type="dcterms:W3CDTF">2022-11-17T03:33:14Z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68f307a0-40fb-45e2-91be-316a7593ecfe</vt:lpwstr>
  </property>
  <property fmtid="{D5CDD505-2E9C-101B-9397-08002B2CF9AE}" pid="3" name="bjClsUserRVM">
    <vt:lpwstr>[]</vt:lpwstr>
  </property>
  <property fmtid="{D5CDD505-2E9C-101B-9397-08002B2CF9AE}" pid="4" name="bjSaver">
    <vt:lpwstr>iwBQqIGM6YJfvP+wd87oT95wYEBiIJN0</vt:lpwstr>
  </property>
  <property fmtid="{D5CDD505-2E9C-101B-9397-08002B2CF9AE}" pid="5" name="bjDocumentLabelXML">
    <vt:lpwstr>&lt;?xml version="1.0" encoding="us-ascii"?&gt;&lt;sisl xmlns:xsd="http://www.w3.org/2001/XMLSchema" xmlns:xsi="http://www.w3.org/2001/XMLSchema-instance" sislVersion="0" policy="82049413-2d3e-4083-a592-ac23f9157539" origin="userSelected" xmlns="http://www.boldonj</vt:lpwstr>
  </property>
  <property fmtid="{D5CDD505-2E9C-101B-9397-08002B2CF9AE}" pid="6" name="bjDocumentLabelXML-0">
    <vt:lpwstr>ames.com/2008/01/sie/internal/label"&gt;&lt;element uid="ee71e43c-6952-4aa0-ba93-1c3981439a05" value="" /&gt;&lt;/sisl&gt;</vt:lpwstr>
  </property>
  <property fmtid="{D5CDD505-2E9C-101B-9397-08002B2CF9AE}" pid="7" name="bjDocumentSecurityLabel">
    <vt:lpwstr>UNRESTRICTED</vt:lpwstr>
  </property>
  <property fmtid="{D5CDD505-2E9C-101B-9397-08002B2CF9AE}" pid="8" name="bjLabelHistoryID">
    <vt:lpwstr>{D356AA49-1F13-4EB0-AA8E-57FAD09BD349}</vt:lpwstr>
  </property>
</Properties>
</file>