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67" r:id="rId4"/>
    <p:sldId id="265" r:id="rId5"/>
    <p:sldId id="266" r:id="rId6"/>
    <p:sldId id="283" r:id="rId7"/>
    <p:sldId id="284" r:id="rId8"/>
    <p:sldId id="285" r:id="rId9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01" autoAdjust="0"/>
    <p:restoredTop sz="96291"/>
  </p:normalViewPr>
  <p:slideViewPr>
    <p:cSldViewPr>
      <p:cViewPr varScale="1">
        <p:scale>
          <a:sx n="83" d="100"/>
          <a:sy n="83" d="100"/>
        </p:scale>
        <p:origin x="629" y="8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11/17/2022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‹Nr.›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464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75090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4175" y="701675"/>
            <a:ext cx="616585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4066388" y="95706"/>
            <a:ext cx="2215350" cy="215444"/>
          </a:xfrm>
        </p:spPr>
        <p:txBody>
          <a:bodyPr/>
          <a:lstStyle/>
          <a:p>
            <a:r>
              <a:rPr lang="en-CA" dirty="0"/>
              <a:t>doc.: IEEE 802.15-21-0181r0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October 2020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769832" y="8985250"/>
            <a:ext cx="2511906" cy="184666"/>
          </a:xfrm>
        </p:spPr>
        <p:txBody>
          <a:bodyPr/>
          <a:lstStyle/>
          <a:p>
            <a:pPr lvl="4"/>
            <a:r>
              <a:rPr lang="en-CA" dirty="0"/>
              <a:t>Pat Kinney (Kinney Consulting))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/>
              <a:t>Page </a:t>
            </a:r>
            <a:fld id="{90457F90-05FA-43B5-BE98-57963B7D9E4D}" type="slidenum">
              <a:rPr lang="en-CA" smtClean="0"/>
              <a:pPr/>
              <a:t>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782070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4175" y="701675"/>
            <a:ext cx="616585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4066388" y="95706"/>
            <a:ext cx="2215350" cy="215444"/>
          </a:xfrm>
        </p:spPr>
        <p:txBody>
          <a:bodyPr/>
          <a:lstStyle/>
          <a:p>
            <a:pPr>
              <a:defRPr/>
            </a:pPr>
            <a:r>
              <a:rPr lang="en-US" dirty="0"/>
              <a:t>doc.: IEEE 802.15-21-0181r0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821128" y="8985250"/>
            <a:ext cx="2460610" cy="184666"/>
          </a:xfrm>
        </p:spPr>
        <p:txBody>
          <a:bodyPr/>
          <a:lstStyle/>
          <a:p>
            <a:pPr lvl="4">
              <a:defRPr/>
            </a:pPr>
            <a:r>
              <a:rPr lang="en-US" dirty="0"/>
              <a:t>Pat Kinney (Kinney Consulting)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D36C3B56-22C2-4F66-8AB0-B76AF03CA8D4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45814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4175" y="701675"/>
            <a:ext cx="616585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4066388" y="95706"/>
            <a:ext cx="2215350" cy="215444"/>
          </a:xfrm>
        </p:spPr>
        <p:txBody>
          <a:bodyPr/>
          <a:lstStyle/>
          <a:p>
            <a:pPr>
              <a:defRPr/>
            </a:pPr>
            <a:r>
              <a:rPr lang="en-US" dirty="0"/>
              <a:t>doc.: IEEE 802.15-21-0181r0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821128" y="8985250"/>
            <a:ext cx="2460610" cy="184666"/>
          </a:xfrm>
        </p:spPr>
        <p:txBody>
          <a:bodyPr/>
          <a:lstStyle/>
          <a:p>
            <a:pPr lvl="4">
              <a:defRPr/>
            </a:pPr>
            <a:r>
              <a:rPr lang="en-US" dirty="0"/>
              <a:t>Pat Kinney (Kinney Consulting)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D36C3B56-22C2-4F66-8AB0-B76AF03CA8D4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52421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2020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‹Nr.›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2020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2020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2020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2020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2020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2020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2020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‹Nr.›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7143758" y="266838"/>
            <a:ext cx="4131728" cy="29051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802.15-22-0648-01-0013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2" name="Date Placeholder 3"/>
          <p:cNvSpPr txBox="1">
            <a:spLocks/>
          </p:cNvSpPr>
          <p:nvPr userDrawn="1"/>
        </p:nvSpPr>
        <p:spPr bwMode="auto">
          <a:xfrm>
            <a:off x="912285" y="303215"/>
            <a:ext cx="3708052" cy="23177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November 2022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5" name="Rectangle 7"/>
          <p:cNvSpPr>
            <a:spLocks noChangeArrowheads="1"/>
          </p:cNvSpPr>
          <p:nvPr userDrawn="1"/>
        </p:nvSpPr>
        <p:spPr bwMode="auto">
          <a:xfrm>
            <a:off x="9408368" y="6525344"/>
            <a:ext cx="2199934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Lennert Bober (Fraunhofer HHI)</a:t>
            </a:r>
            <a:endParaRPr lang="en-GB" sz="1200" dirty="0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5/dcn/22/15-22-0641-00-0013-p802-15-13-collected-sa-ballot-comments.xlsx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5/dcn/20/15-20-0379-00-0013-tg13-mec-review.pdf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/>
              <a:t>P802.15.13 </a:t>
            </a:r>
            <a:r>
              <a:rPr lang="en-US" dirty="0"/>
              <a:t>Report to </a:t>
            </a:r>
            <a:r>
              <a:rPr lang="en-US" dirty="0" smtClean="0"/>
              <a:t>LMSC </a:t>
            </a:r>
            <a:r>
              <a:rPr lang="en-US" dirty="0"/>
              <a:t>on </a:t>
            </a:r>
            <a:r>
              <a:rPr lang="en-US" dirty="0" smtClean="0">
                <a:solidFill>
                  <a:schemeClr val="tx1"/>
                </a:solidFill>
              </a:rPr>
              <a:t>Conditional</a:t>
            </a:r>
            <a:r>
              <a:rPr lang="en-US" dirty="0" smtClean="0"/>
              <a:t> </a:t>
            </a:r>
            <a:r>
              <a:rPr lang="en-US" dirty="0"/>
              <a:t>Approval to go to </a:t>
            </a:r>
            <a:r>
              <a:rPr lang="en-US" dirty="0" err="1" smtClean="0"/>
              <a:t>RevCom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78542" y="1872630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>
                <a:solidFill>
                  <a:schemeClr val="tx1"/>
                </a:solidFill>
              </a:rPr>
              <a:t>Date:</a:t>
            </a:r>
            <a:r>
              <a:rPr lang="en-GB" sz="2000" b="0" dirty="0">
                <a:solidFill>
                  <a:schemeClr val="tx1"/>
                </a:solidFill>
              </a:rPr>
              <a:t> </a:t>
            </a:r>
            <a:r>
              <a:rPr lang="en-GB" sz="2000" b="0" dirty="0" smtClean="0">
                <a:solidFill>
                  <a:schemeClr val="tx1"/>
                </a:solidFill>
              </a:rPr>
              <a:t>2022-11-17</a:t>
            </a:r>
            <a:endParaRPr lang="en-GB" sz="2000" b="0" dirty="0">
              <a:solidFill>
                <a:schemeClr val="tx1"/>
              </a:solidFill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225591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Author(s):</a:t>
            </a:r>
          </a:p>
        </p:txBody>
      </p:sp>
      <p:graphicFrame>
        <p:nvGraphicFramePr>
          <p:cNvPr id="9" name="Table 7"/>
          <p:cNvGraphicFramePr/>
          <p:nvPr>
            <p:extLst>
              <p:ext uri="{D42A27DB-BD31-4B8C-83A1-F6EECF244321}">
                <p14:modId xmlns:p14="http://schemas.microsoft.com/office/powerpoint/2010/main" val="1321330198"/>
              </p:ext>
            </p:extLst>
          </p:nvPr>
        </p:nvGraphicFramePr>
        <p:xfrm>
          <a:off x="1154520" y="2815200"/>
          <a:ext cx="10185120" cy="2937600"/>
        </p:xfrm>
        <a:graphic>
          <a:graphicData uri="http://schemas.openxmlformats.org/drawingml/2006/table">
            <a:tbl>
              <a:tblPr/>
              <a:tblGrid>
                <a:gridCol w="178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11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680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41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9243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34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1" strike="noStrike" spc="-1">
                          <a:latin typeface="Arial"/>
                        </a:rPr>
                        <a:t>Name</a:t>
                      </a:r>
                      <a:endParaRPr lang="en-US" sz="1800" b="0" strike="noStrike" spc="-1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1" strike="noStrike" spc="-1" dirty="0">
                          <a:latin typeface="Arial"/>
                        </a:rPr>
                        <a:t>Affiliations</a:t>
                      </a:r>
                      <a:endParaRPr lang="en-US" sz="1800" b="0" strike="noStrike" spc="-1" dirty="0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1" strike="noStrike" spc="-1">
                          <a:latin typeface="Arial"/>
                        </a:rPr>
                        <a:t>Address</a:t>
                      </a:r>
                      <a:endParaRPr lang="en-US" sz="1800" b="0" strike="noStrike" spc="-1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1" strike="noStrike" spc="-1">
                          <a:latin typeface="Arial"/>
                        </a:rPr>
                        <a:t>Phone</a:t>
                      </a:r>
                      <a:endParaRPr lang="en-US" sz="1800" b="0" strike="noStrike" spc="-1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1" strike="noStrike" spc="-1">
                          <a:latin typeface="Arial"/>
                        </a:rPr>
                        <a:t>Email</a:t>
                      </a:r>
                      <a:endParaRPr lang="en-US" sz="1800" b="0" strike="noStrike" spc="-1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4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 dirty="0" smtClean="0">
                          <a:solidFill>
                            <a:schemeClr val="tx1"/>
                          </a:solidFill>
                          <a:latin typeface="Arial"/>
                        </a:rPr>
                        <a:t>Lennert Bober</a:t>
                      </a:r>
                      <a:endParaRPr lang="en-US" sz="18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 dirty="0" smtClean="0">
                          <a:solidFill>
                            <a:schemeClr val="tx1"/>
                          </a:solidFill>
                          <a:latin typeface="Arial"/>
                        </a:rPr>
                        <a:t>Fraunhofer HHI</a:t>
                      </a:r>
                      <a:endParaRPr lang="en-US" sz="18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rgbClr val="FF0000"/>
                        </a:solidFill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rgbClr val="FF0000"/>
                        </a:solidFill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800" b="0" strike="noStrike" spc="-1" dirty="0">
                        <a:solidFill>
                          <a:srgbClr val="FF0000"/>
                        </a:solid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4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800" b="0" strike="noStrike" spc="-1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800" b="0" strike="noStrike" spc="-1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800" b="0" strike="noStrike" spc="-1" dirty="0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354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Introduction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0" y="1981201"/>
            <a:ext cx="10475383" cy="411321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 smtClean="0">
                <a:ea typeface="ＭＳ Ｐゴシック" pitchFamily="34" charset="-128"/>
              </a:rPr>
              <a:t>This </a:t>
            </a:r>
            <a:r>
              <a:rPr lang="en-GB" dirty="0">
                <a:ea typeface="ＭＳ Ｐゴシック" pitchFamily="34" charset="-128"/>
              </a:rPr>
              <a:t>document contains the report to the IEEE 802 </a:t>
            </a:r>
            <a:r>
              <a:rPr lang="en-GB" dirty="0" smtClean="0">
                <a:ea typeface="ＭＳ Ｐゴシック" pitchFamily="34" charset="-128"/>
              </a:rPr>
              <a:t>LMSC </a:t>
            </a:r>
            <a:r>
              <a:rPr lang="en-GB" dirty="0">
                <a:ea typeface="ＭＳ Ｐゴシック" pitchFamily="34" charset="-128"/>
              </a:rPr>
              <a:t>in support of a request for approval to send IEEE </a:t>
            </a:r>
            <a:r>
              <a:rPr lang="en-GB" dirty="0" smtClean="0">
                <a:ea typeface="ＭＳ Ｐゴシック" pitchFamily="34" charset="-128"/>
              </a:rPr>
              <a:t>P802.15.13/D10 to </a:t>
            </a:r>
            <a:r>
              <a:rPr lang="en-GB" dirty="0" err="1">
                <a:ea typeface="ＭＳ Ｐゴシック" pitchFamily="34" charset="-128"/>
              </a:rPr>
              <a:t>RevCom</a:t>
            </a:r>
            <a:r>
              <a:rPr lang="en-GB" dirty="0" smtClean="0">
                <a:ea typeface="ＭＳ Ｐゴシック" pitchFamily="34" charset="-128"/>
              </a:rPr>
              <a:t>.</a:t>
            </a:r>
          </a:p>
          <a:p>
            <a:pPr marL="343080" indent="-342000">
              <a:spcBef>
                <a:spcPts val="601"/>
              </a:spcBef>
              <a:buFont typeface="Arial"/>
              <a:buChar char="•"/>
            </a:pPr>
            <a:r>
              <a:rPr lang="en-US" spc="-1" dirty="0">
                <a:ea typeface="ＭＳ Ｐゴシック"/>
              </a:rPr>
              <a:t>The WG motion to request</a:t>
            </a:r>
            <a:r>
              <a:rPr lang="en-US" spc="-1" dirty="0">
                <a:solidFill>
                  <a:srgbClr val="FF0000"/>
                </a:solidFill>
                <a:ea typeface="ＭＳ Ｐゴシック"/>
              </a:rPr>
              <a:t> </a:t>
            </a:r>
            <a:r>
              <a:rPr lang="en-US" spc="-1" dirty="0" smtClean="0">
                <a:solidFill>
                  <a:schemeClr val="tx1"/>
                </a:solidFill>
                <a:ea typeface="ＭＳ Ｐゴシック"/>
              </a:rPr>
              <a:t>conditional</a:t>
            </a:r>
            <a:r>
              <a:rPr lang="en-US" spc="-1" dirty="0" smtClean="0">
                <a:ea typeface="ＭＳ Ｐゴシック"/>
              </a:rPr>
              <a:t> </a:t>
            </a:r>
            <a:r>
              <a:rPr lang="en-US" spc="-1" dirty="0">
                <a:ea typeface="ＭＳ Ｐゴシック"/>
              </a:rPr>
              <a:t>approval was approved during the </a:t>
            </a:r>
            <a:r>
              <a:rPr lang="en-US" spc="-1" dirty="0">
                <a:solidFill>
                  <a:schemeClr val="tx1"/>
                </a:solidFill>
                <a:ea typeface="ＭＳ Ｐゴシック"/>
              </a:rPr>
              <a:t>November</a:t>
            </a:r>
            <a:r>
              <a:rPr lang="en-US" spc="-1" dirty="0">
                <a:ea typeface="ＭＳ Ｐゴシック"/>
              </a:rPr>
              <a:t> session of the 802.15 working group on </a:t>
            </a:r>
            <a:r>
              <a:rPr lang="en-US" spc="-1" dirty="0" smtClean="0">
                <a:solidFill>
                  <a:schemeClr val="tx1"/>
                </a:solidFill>
                <a:ea typeface="ＭＳ Ｐゴシック"/>
              </a:rPr>
              <a:t>17 </a:t>
            </a:r>
            <a:r>
              <a:rPr lang="en-US" spc="-1" dirty="0">
                <a:solidFill>
                  <a:schemeClr val="tx1"/>
                </a:solidFill>
                <a:ea typeface="ＭＳ Ｐゴシック"/>
              </a:rPr>
              <a:t>November </a:t>
            </a:r>
            <a:r>
              <a:rPr lang="en-US" spc="-1" dirty="0" smtClean="0">
                <a:solidFill>
                  <a:schemeClr val="tx1"/>
                </a:solidFill>
                <a:ea typeface="ＭＳ Ｐゴシック"/>
              </a:rPr>
              <a:t>2022</a:t>
            </a:r>
            <a:r>
              <a:rPr lang="en-US" spc="-1" dirty="0" smtClean="0">
                <a:ea typeface="ＭＳ Ｐゴシック"/>
              </a:rPr>
              <a:t>.</a:t>
            </a:r>
            <a:endParaRPr lang="en-US" b="0" spc="-1" dirty="0">
              <a:latin typeface="Arial"/>
            </a:endParaRPr>
          </a:p>
          <a:p>
            <a:pPr marL="800280" lvl="1" indent="-342000">
              <a:spcBef>
                <a:spcPts val="499"/>
              </a:spcBef>
              <a:buFont typeface="Arial"/>
              <a:buChar char="•"/>
            </a:pPr>
            <a:r>
              <a:rPr lang="en-US" spc="-1" dirty="0">
                <a:ea typeface="ＭＳ Ｐゴシック"/>
              </a:rPr>
              <a:t>Passed in the Working Group  </a:t>
            </a:r>
            <a:r>
              <a:rPr lang="en-US" spc="-1" dirty="0" smtClean="0">
                <a:solidFill>
                  <a:srgbClr val="FF0000"/>
                </a:solidFill>
                <a:ea typeface="ＭＳ Ｐゴシック"/>
              </a:rPr>
              <a:t>X</a:t>
            </a:r>
            <a:r>
              <a:rPr lang="en-US" spc="-1" dirty="0" smtClean="0">
                <a:ea typeface="ＭＳ Ｐゴシック"/>
              </a:rPr>
              <a:t> </a:t>
            </a:r>
            <a:r>
              <a:rPr lang="en-US" spc="-1" dirty="0">
                <a:ea typeface="ＭＳ Ｐゴシック"/>
              </a:rPr>
              <a:t>yes, </a:t>
            </a:r>
            <a:r>
              <a:rPr lang="en-US" spc="-1" dirty="0" smtClean="0">
                <a:solidFill>
                  <a:srgbClr val="FF0000"/>
                </a:solidFill>
                <a:ea typeface="ＭＳ Ｐゴシック"/>
              </a:rPr>
              <a:t>X</a:t>
            </a:r>
            <a:r>
              <a:rPr lang="en-US" spc="-1" dirty="0" smtClean="0">
                <a:ea typeface="ＭＳ Ｐゴシック"/>
              </a:rPr>
              <a:t> </a:t>
            </a:r>
            <a:r>
              <a:rPr lang="en-US" spc="-1" dirty="0">
                <a:ea typeface="ＭＳ Ｐゴシック"/>
              </a:rPr>
              <a:t>no, </a:t>
            </a:r>
            <a:r>
              <a:rPr lang="en-US" spc="-1" dirty="0" smtClean="0">
                <a:solidFill>
                  <a:srgbClr val="FF0000"/>
                </a:solidFill>
                <a:ea typeface="ＭＳ Ｐゴシック"/>
              </a:rPr>
              <a:t>X</a:t>
            </a:r>
            <a:r>
              <a:rPr lang="en-US" spc="-1" dirty="0" smtClean="0">
                <a:ea typeface="ＭＳ Ｐゴシック"/>
              </a:rPr>
              <a:t> abstain</a:t>
            </a:r>
            <a:endParaRPr lang="en-GB" dirty="0" smtClean="0">
              <a:ea typeface="ＭＳ Ｐゴシック" pitchFamily="34" charset="-128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BE0662-342D-0047-B893-C7F52E87D0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Status 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10BB9F-DF7D-7B4D-B27C-54DBD5030D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</a:t>
            </a:r>
            <a:r>
              <a:rPr lang="en-US" dirty="0" smtClean="0"/>
              <a:t>P802.15.13 </a:t>
            </a:r>
            <a:r>
              <a:rPr lang="en-US" dirty="0"/>
              <a:t>Draft went through </a:t>
            </a:r>
            <a:r>
              <a:rPr lang="en-US" dirty="0" smtClean="0"/>
              <a:t>six (re)circulations in SA Ballot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Draft P802.15.13/D4 </a:t>
            </a:r>
            <a:r>
              <a:rPr lang="en-US" dirty="0"/>
              <a:t>achieved &gt; 75% needed for an approved draft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The WG has </a:t>
            </a:r>
            <a:r>
              <a:rPr lang="en-US" dirty="0"/>
              <a:t>resolved </a:t>
            </a:r>
            <a:r>
              <a:rPr lang="de-DE" dirty="0"/>
              <a:t>897</a:t>
            </a:r>
            <a:r>
              <a:rPr lang="en-US" dirty="0" smtClean="0"/>
              <a:t> </a:t>
            </a:r>
            <a:r>
              <a:rPr lang="en-US" dirty="0"/>
              <a:t>comments received on drafts </a:t>
            </a:r>
            <a:r>
              <a:rPr lang="en-US" dirty="0" smtClean="0"/>
              <a:t>P802.15.13/D4, D5, D6, D7, D8, </a:t>
            </a:r>
            <a:r>
              <a:rPr lang="en-US" dirty="0"/>
              <a:t>and </a:t>
            </a:r>
            <a:r>
              <a:rPr lang="en-US" dirty="0" smtClean="0"/>
              <a:t>D9.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List of all resolved comments:</a:t>
            </a:r>
          </a:p>
          <a:p>
            <a:pPr marL="457200" lvl="1" indent="0"/>
            <a:r>
              <a:rPr lang="en-US" dirty="0">
                <a:solidFill>
                  <a:srgbClr val="FF0000"/>
                </a:solidFill>
                <a:hlinkClick r:id="rId2"/>
              </a:rPr>
              <a:t>https://</a:t>
            </a:r>
            <a:r>
              <a:rPr lang="en-US" dirty="0" smtClean="0">
                <a:solidFill>
                  <a:srgbClr val="FF0000"/>
                </a:solidFill>
                <a:hlinkClick r:id="rId2"/>
              </a:rPr>
              <a:t>mentor.ieee.org/802.15/dcn/22/15-22-0641-00-0013-p802-15-13-collected-sa-ballot-comments.xlsx</a:t>
            </a:r>
            <a:endParaRPr lang="en-US" dirty="0" smtClean="0">
              <a:solidFill>
                <a:srgbClr val="FF0000"/>
              </a:solidFill>
            </a:endParaRPr>
          </a:p>
          <a:p>
            <a:pPr marL="457200" lvl="1" indent="0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29993B-0BD8-FE40-998A-4BA4FD54811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757521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1ECFE0-2F48-DE41-A09C-D98670D2851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773DD9D-4101-AC4C-9CBD-F55B37A9B279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685801"/>
            <a:ext cx="12192000" cy="582960"/>
          </a:xfrm>
        </p:spPr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P802.15.13 SA Ballot Results</a:t>
            </a:r>
            <a:endParaRPr lang="en-US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A8D5A3CE-0519-484A-AF51-C2E8DAC5EC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4903284"/>
              </p:ext>
            </p:extLst>
          </p:nvPr>
        </p:nvGraphicFramePr>
        <p:xfrm>
          <a:off x="335360" y="1412776"/>
          <a:ext cx="11449271" cy="4950276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6480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123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263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1828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1828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3871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3484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3871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28497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28497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628497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96619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(Re) circulation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Document / draft number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Type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Group Members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Return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%Return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Abstain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%Abstain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Approve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Disapprove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%Approve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1294"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Initial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13 Jan 2021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P802.15.13/D4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Initial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91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75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82%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69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95%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1294"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R1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25 Sep 2021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P802.15.13/D5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Recirculation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91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76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83%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72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98%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1294"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R2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22 Jan 2022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P802.15.13/D6</a:t>
                      </a:r>
                      <a:endParaRPr lang="en-US" sz="14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Recirculation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91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77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84%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71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97%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6610831"/>
                  </a:ext>
                </a:extLst>
              </a:tr>
              <a:tr h="491294"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R3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20 Aug 2022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P802.15.13/D7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Recirculation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91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78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85%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71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97%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129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R4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21 Oct 2022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P802.15.13/D8</a:t>
                      </a:r>
                      <a:endParaRPr lang="en-US" sz="14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Recirculation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91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78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85%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72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98%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8981045"/>
                  </a:ext>
                </a:extLst>
              </a:tr>
              <a:tr h="491294"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R5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14 Nov 2022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P802.15.13/D9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Recirculation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91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78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85%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72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98%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0583624"/>
                  </a:ext>
                </a:extLst>
              </a:tr>
              <a:tr h="491294"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R6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?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P802.15.13/D10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Recirculation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?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?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?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?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?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?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?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?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0103765"/>
                  </a:ext>
                </a:extLst>
              </a:tr>
              <a:tr h="491294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Aggregate </a:t>
                      </a: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Vote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91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78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85%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6%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72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98%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75984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32084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B03842A8-B690-E941-A8D1-30EF0D4765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685801"/>
            <a:ext cx="12192000" cy="726975"/>
          </a:xfrm>
        </p:spPr>
        <p:txBody>
          <a:bodyPr/>
          <a:lstStyle/>
          <a:p>
            <a:r>
              <a:rPr lang="en-GB" dirty="0" smtClean="0">
                <a:solidFill>
                  <a:schemeClr val="tx1"/>
                </a:solidFill>
                <a:ea typeface="ＭＳ Ｐゴシック" pitchFamily="34" charset="-128"/>
              </a:rPr>
              <a:t>P802.15.13 SA </a:t>
            </a:r>
            <a:r>
              <a:rPr lang="en-GB" dirty="0">
                <a:solidFill>
                  <a:schemeClr val="tx1"/>
                </a:solidFill>
                <a:ea typeface="ＭＳ Ｐゴシック" pitchFamily="34" charset="-128"/>
              </a:rPr>
              <a:t>Ballot </a:t>
            </a:r>
            <a:r>
              <a:rPr lang="en-GB" dirty="0" smtClean="0">
                <a:solidFill>
                  <a:schemeClr val="tx1"/>
                </a:solidFill>
                <a:ea typeface="ＭＳ Ｐゴシック" pitchFamily="34" charset="-128"/>
              </a:rPr>
              <a:t>Comments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5E95E4-ECC2-414A-9B7D-C93C188BF65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5</a:t>
            </a:fld>
            <a:endParaRPr lang="en-GB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B08D061-F5D4-4246-AA41-02F06B62EF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4001478"/>
              </p:ext>
            </p:extLst>
          </p:nvPr>
        </p:nvGraphicFramePr>
        <p:xfrm>
          <a:off x="2639616" y="1477043"/>
          <a:ext cx="6768752" cy="4802695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9021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822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800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0425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9013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(Re) circulation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Document / draft number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Total Comments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9070"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Initial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13 Jan 2021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P802.15.13/D4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323 (116 T, 196 E, 11 G)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9070"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R1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25 Sep 2021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P802.15.13/D5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158 (96 T, 61 E, 1 G)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9070"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R2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22 Jan 2022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P802.15.13/D6</a:t>
                      </a:r>
                      <a:endParaRPr lang="en-US" sz="14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109 (60 T, 49 E)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070"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R3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20 Aug 2022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P802.15.13/D7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155 (80 T, 74 E, 1 G)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907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R4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21 Oct 2022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P802.15.13/D8</a:t>
                      </a:r>
                      <a:endParaRPr lang="en-US" sz="14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135 (74 T, 61 E)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33332986"/>
                  </a:ext>
                </a:extLst>
              </a:tr>
              <a:tr h="489070"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R5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14 Nov 2022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P802.15.13/D9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17 (11 T, 6 E)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9070"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R6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?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?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?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29377309"/>
                  </a:ext>
                </a:extLst>
              </a:tr>
              <a:tr h="489070">
                <a:tc gridSpan="3">
                  <a:txBody>
                    <a:bodyPr/>
                    <a:lstStyle/>
                    <a:p>
                      <a:pPr algn="ctr"/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Total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897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008999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85978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47528" y="620687"/>
            <a:ext cx="8496944" cy="778713"/>
          </a:xfrm>
        </p:spPr>
        <p:txBody>
          <a:bodyPr/>
          <a:lstStyle/>
          <a:p>
            <a:r>
              <a:rPr lang="en-GB" dirty="0">
                <a:ea typeface="ＭＳ Ｐゴシック" pitchFamily="34" charset="-128"/>
              </a:rPr>
              <a:t>Unsatisfied MBS comments by commenter</a:t>
            </a:r>
            <a:endParaRPr lang="en-CA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955116"/>
              </p:ext>
            </p:extLst>
          </p:nvPr>
        </p:nvGraphicFramePr>
        <p:xfrm>
          <a:off x="1055440" y="1741839"/>
          <a:ext cx="9279798" cy="3230723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828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40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493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140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14087">
                  <a:extLst>
                    <a:ext uri="{9D8B030D-6E8A-4147-A177-3AD203B41FA5}">
                      <a16:colId xmlns:a16="http://schemas.microsoft.com/office/drawing/2014/main" val="1097919979"/>
                    </a:ext>
                  </a:extLst>
                </a:gridCol>
                <a:gridCol w="414087">
                  <a:extLst>
                    <a:ext uri="{9D8B030D-6E8A-4147-A177-3AD203B41FA5}">
                      <a16:colId xmlns:a16="http://schemas.microsoft.com/office/drawing/2014/main" val="640388990"/>
                    </a:ext>
                  </a:extLst>
                </a:gridCol>
                <a:gridCol w="414087">
                  <a:extLst>
                    <a:ext uri="{9D8B030D-6E8A-4147-A177-3AD203B41FA5}">
                      <a16:colId xmlns:a16="http://schemas.microsoft.com/office/drawing/2014/main" val="1571351352"/>
                    </a:ext>
                  </a:extLst>
                </a:gridCol>
                <a:gridCol w="414087">
                  <a:extLst>
                    <a:ext uri="{9D8B030D-6E8A-4147-A177-3AD203B41FA5}">
                      <a16:colId xmlns:a16="http://schemas.microsoft.com/office/drawing/2014/main" val="2756705223"/>
                    </a:ext>
                  </a:extLst>
                </a:gridCol>
                <a:gridCol w="52580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5413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838200"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Voter</a:t>
                      </a:r>
                      <a:endParaRPr kumimoji="0" lang="en-GB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T="45711" marB="45711" anchor="ctr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Initial </a:t>
                      </a:r>
                    </a:p>
                  </a:txBody>
                  <a:tcPr marT="45711" marB="45711" vert="vert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  <a:r>
                        <a:rPr kumimoji="0" lang="en-GB" altLang="ko-KR" sz="1200" b="1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st</a:t>
                      </a:r>
                      <a:r>
                        <a:rPr kumimoji="0" lang="en-GB" altLang="ko-K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Rec</a:t>
                      </a:r>
                    </a:p>
                  </a:txBody>
                  <a:tcPr marT="45711" marB="45711" vert="vert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  <a:r>
                        <a:rPr kumimoji="0" lang="en-GB" altLang="ko-KR" sz="1200" b="1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nd</a:t>
                      </a:r>
                      <a:r>
                        <a:rPr kumimoji="0" lang="en-GB" altLang="ko-K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Rec</a:t>
                      </a:r>
                    </a:p>
                  </a:txBody>
                  <a:tcPr marT="45711" marB="45711" vert="vert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</a:t>
                      </a:r>
                      <a:r>
                        <a:rPr kumimoji="0" lang="en-GB" altLang="ko-KR" sz="1200" b="1" i="0" u="none" strike="noStrike" kern="1200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rd</a:t>
                      </a:r>
                      <a:r>
                        <a:rPr kumimoji="0" lang="en-GB" altLang="ko-KR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Rec</a:t>
                      </a:r>
                    </a:p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ko-KR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T="45711" marB="45711" vert="vert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</a:t>
                      </a:r>
                      <a:r>
                        <a:rPr kumimoji="0" lang="en-GB" altLang="ko-KR" sz="1200" b="1" i="0" u="none" strike="noStrike" kern="1200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th</a:t>
                      </a:r>
                      <a:r>
                        <a:rPr kumimoji="0" lang="en-GB" altLang="ko-KR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Rec</a:t>
                      </a:r>
                    </a:p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ko-KR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T="45711" marB="45711" vert="vert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</a:t>
                      </a:r>
                      <a:r>
                        <a:rPr kumimoji="0" lang="en-GB" altLang="ko-KR" sz="1200" b="1" i="0" u="none" strike="noStrike" kern="1200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th</a:t>
                      </a:r>
                      <a:r>
                        <a:rPr kumimoji="0" lang="en-GB" altLang="ko-KR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Rec</a:t>
                      </a:r>
                    </a:p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ko-KR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T="45711" marB="45711" vert="vert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</a:t>
                      </a:r>
                      <a:r>
                        <a:rPr kumimoji="0" lang="en-GB" altLang="ko-KR" sz="1200" b="1" i="0" u="none" strike="noStrike" kern="1200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th</a:t>
                      </a:r>
                      <a:r>
                        <a:rPr kumimoji="0" lang="en-GB" altLang="ko-KR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Rec</a:t>
                      </a:r>
                    </a:p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ko-KR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T="45711" marB="45711" vert="vert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Comment</a:t>
                      </a:r>
                      <a:endParaRPr kumimoji="0" lang="en-GB" altLang="ko-KR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T="45711" marB="45711"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Total</a:t>
                      </a: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1" marB="45711" vert="vert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Chong Han</a:t>
                      </a:r>
                      <a:endParaRPr lang="ko-KR" altLang="en-US" sz="12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  <a:endParaRPr kumimoji="0" lang="en-GB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?</a:t>
                      </a: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Topic</a:t>
                      </a: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Insertion of a third PHY “LB-PHY”:</a:t>
                      </a:r>
                      <a:b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</a:b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Latest comment:</a:t>
                      </a: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/>
                      </a:r>
                      <a:b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</a:b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“insert the text in doc. 15-22/0429r2 to Clause 11.”</a:t>
                      </a: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29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>
                          <a:latin typeface="Calibri" panose="020F0502020204030204" pitchFamily="34" charset="0"/>
                        </a:rPr>
                        <a:t>CRG Response</a:t>
                      </a:r>
                      <a:endParaRPr lang="ko-KR" altLang="en-US" sz="1200" b="0" dirty="0"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Disposition </a:t>
                      </a: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Status: </a:t>
                      </a: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REJECTED</a:t>
                      </a:r>
                      <a:b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</a:b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Disposition </a:t>
                      </a: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Detail: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The comment does not identify an issue with the current draft D9. Moreover, the document https://mentor.ieee.org/802.15/dcn/22/15-22-0429-02-0013-lb-phy-to-be-reinserted.docx contains multiple technical issues, is not technically complete, and is not consistent with the draft.</a:t>
                      </a: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084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latin typeface="Calibri" panose="020F0502020204030204" pitchFamily="34" charset="0"/>
                        </a:rPr>
                        <a:t>Total</a:t>
                      </a:r>
                      <a:endParaRPr lang="ko-KR" altLang="en-US" sz="1200" b="1" dirty="0"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  <a:endParaRPr kumimoji="0" lang="en-GB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?</a:t>
                      </a: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1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868989" y="6475413"/>
            <a:ext cx="530225" cy="182562"/>
          </a:xfrm>
        </p:spPr>
        <p:txBody>
          <a:bodyPr/>
          <a:lstStyle/>
          <a:p>
            <a:r>
              <a:rPr lang="en-CA" dirty="0"/>
              <a:t>Slide </a:t>
            </a:r>
            <a:fld id="{04DB4A89-15C8-4E45-B125-5017FF6EA3AB}" type="slidenum">
              <a:rPr lang="en-CA" smtClean="0"/>
              <a:pPr/>
              <a:t>6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0650625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2198687" y="332601"/>
            <a:ext cx="7772400" cy="1066800"/>
          </a:xfrm>
        </p:spPr>
        <p:txBody>
          <a:bodyPr/>
          <a:lstStyle/>
          <a:p>
            <a:r>
              <a:rPr lang="en-GB" dirty="0"/>
              <a:t>Mandatory Coordination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220913" y="332602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/>
              <a:t>April 2021</a:t>
            </a:r>
            <a:endParaRPr lang="en-US" altLang="ko-K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DD3B9A4B-4D42-4642-8694-CB378EB0C873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graphicFrame>
        <p:nvGraphicFramePr>
          <p:cNvPr id="10" name="Group 4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67680263"/>
              </p:ext>
            </p:extLst>
          </p:nvPr>
        </p:nvGraphicFramePr>
        <p:xfrm>
          <a:off x="1774607" y="1444852"/>
          <a:ext cx="8543925" cy="4111850"/>
        </p:xfrm>
        <a:graphic>
          <a:graphicData uri="http://schemas.openxmlformats.org/drawingml/2006/table">
            <a:tbl>
              <a:tblPr/>
              <a:tblGrid>
                <a:gridCol w="29497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964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277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6993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6054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/>
                      </a:r>
                      <a:b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Coordination Entity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/>
                      </a:r>
                      <a:br>
                        <a:rPr kumimoji="0" lang="en-GB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Draft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/>
                      </a:r>
                      <a:b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Date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/>
                      </a:r>
                      <a:b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Status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6430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IEEE-SA Editorial </a:t>
                      </a:r>
                      <a:b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(MEC)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D03</a:t>
                      </a:r>
                      <a:endParaRPr kumimoji="0" lang="en-GB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9525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21 July 2020</a:t>
                      </a:r>
                      <a:endParaRPr kumimoji="0" lang="en-GB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All comments were resolved</a:t>
                      </a:r>
                      <a:endParaRPr kumimoji="0" lang="en-GB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6430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Registration Authority Committee (RAC</a:t>
                      </a: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)</a:t>
                      </a:r>
                      <a:endParaRPr kumimoji="0" lang="en-GB" sz="2000" b="0" i="0" u="none" strike="noStrike" cap="none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D04</a:t>
                      </a:r>
                      <a:endParaRPr kumimoji="0" lang="en-GB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9525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23 August 2021</a:t>
                      </a:r>
                      <a:endParaRPr kumimoji="0" lang="en-GB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All comments were resolved</a:t>
                      </a:r>
                      <a:endParaRPr kumimoji="0" lang="en-GB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12371757"/>
                  </a:ext>
                </a:extLst>
              </a:tr>
              <a:tr h="86054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Quantities, Units and Letter Symbols  (SCC14)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Not required</a:t>
                      </a:r>
                      <a:endParaRPr kumimoji="0" lang="en-GB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6213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Terms and Definitions (SCC10)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Not required</a:t>
                      </a:r>
                      <a:endParaRPr kumimoji="0" lang="en-GB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Rechteck 2"/>
          <p:cNvSpPr/>
          <p:nvPr/>
        </p:nvSpPr>
        <p:spPr>
          <a:xfrm>
            <a:off x="335360" y="5570766"/>
            <a:ext cx="1202533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/>
            <a:r>
              <a:rPr lang="en-US" dirty="0">
                <a:solidFill>
                  <a:schemeClr val="tx1"/>
                </a:solidFill>
              </a:rPr>
              <a:t>Final </a:t>
            </a:r>
            <a:r>
              <a:rPr lang="en-US" dirty="0" smtClean="0">
                <a:solidFill>
                  <a:schemeClr val="tx1"/>
                </a:solidFill>
              </a:rPr>
              <a:t>MEC report: </a:t>
            </a:r>
          </a:p>
          <a:p>
            <a:pPr marL="0" indent="0"/>
            <a:r>
              <a:rPr lang="en-US" dirty="0" smtClean="0">
                <a:solidFill>
                  <a:srgbClr val="FF0000"/>
                </a:solidFill>
                <a:hlinkClick r:id="rId3"/>
              </a:rPr>
              <a:t>https</a:t>
            </a:r>
            <a:r>
              <a:rPr lang="en-US" dirty="0">
                <a:solidFill>
                  <a:srgbClr val="FF0000"/>
                </a:solidFill>
                <a:hlinkClick r:id="rId3"/>
              </a:rPr>
              <a:t>://mentor.ieee.org/802.15/dcn/20/15-20-0379-00-0013-tg13-mec-review.pdf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16852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2247900" y="476671"/>
            <a:ext cx="7772400" cy="781697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IEEE P802.15.13 </a:t>
            </a:r>
            <a:r>
              <a:rPr lang="en-US" dirty="0" smtClean="0"/>
              <a:t>Timeline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220913" y="332602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/>
              <a:t>April 2021</a:t>
            </a:r>
            <a:endParaRPr lang="en-US" altLang="ko-K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DD3B9A4B-4D42-4642-8694-CB378EB0C873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graphicFrame>
        <p:nvGraphicFramePr>
          <p:cNvPr id="10" name="Group 4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5020544"/>
              </p:ext>
            </p:extLst>
          </p:nvPr>
        </p:nvGraphicFramePr>
        <p:xfrm>
          <a:off x="1924050" y="1150421"/>
          <a:ext cx="8420100" cy="5155475"/>
        </p:xfrm>
        <a:graphic>
          <a:graphicData uri="http://schemas.openxmlformats.org/drawingml/2006/table">
            <a:tbl>
              <a:tblPr/>
              <a:tblGrid>
                <a:gridCol w="63526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74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5058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Event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Date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183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Initial SA 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Ballot (30 day ballot)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09 Dec 2020 -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13 Jan 2021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47050163"/>
                  </a:ext>
                </a:extLst>
              </a:tr>
              <a:tr h="48098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CRG Comment Response </a:t>
                      </a: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Complete (P802.15.13-D9)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 November 2022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388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Final SA </a:t>
                      </a: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Ballot Recirculation on </a:t>
                      </a: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P802.15.13-D10 </a:t>
                      </a: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(10-day ballot)</a:t>
                      </a: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t.b.d</a:t>
                      </a: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95534623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CRG comment resolutions </a:t>
                      </a: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(P802.15.13-D10)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t.b.d</a:t>
                      </a: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69084032"/>
                  </a:ext>
                </a:extLst>
              </a:tr>
              <a:tr h="1168589">
                <a:tc>
                  <a:txBody>
                    <a:bodyPr/>
                    <a:lstStyle/>
                    <a:p>
                      <a:pPr marL="1030288" marR="0" lvl="0" indent="-1020763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110288" algn="l"/>
                        </a:tabLst>
                      </a:pP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WG 10-day ballot </a:t>
                      </a:r>
                      <a:r>
                        <a:rPr kumimoji="0" lang="en-US" sz="14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“that 802.15 WG has reviewed and affirms the CSD https://mentor.ieee.org/802-ec/dcn/21/ec-21-0199-00-ACSD-p802-15-13.pdf and requests conditional approval from the LMSC to submit P802.15.13-D10 (or current revision) to </a:t>
                      </a:r>
                      <a:r>
                        <a:rPr kumimoji="0" lang="en-US" sz="1400" b="0" i="1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RevCom</a:t>
                      </a:r>
                      <a:r>
                        <a:rPr kumimoji="0" lang="en-US" sz="14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.</a:t>
                      </a: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”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 November 2022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30029510"/>
                  </a:ext>
                </a:extLst>
              </a:tr>
              <a:tr h="415499">
                <a:tc>
                  <a:txBody>
                    <a:bodyPr/>
                    <a:lstStyle/>
                    <a:p>
                      <a:pPr marL="9525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Arial" charset="0"/>
                          <a:ea typeface="+mn-ea"/>
                          <a:cs typeface="+mn-cs"/>
                        </a:rPr>
                        <a:t>Request approval from </a:t>
                      </a: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Arial" charset="0"/>
                          <a:ea typeface="+mn-ea"/>
                          <a:cs typeface="+mn-cs"/>
                        </a:rPr>
                        <a:t>LMSC </a:t>
                      </a: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Arial" charset="0"/>
                          <a:ea typeface="+mn-ea"/>
                          <a:cs typeface="+mn-cs"/>
                        </a:rPr>
                        <a:t>to forward draft to RevCom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 November 2022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4061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Post to RevCom (submittal deadline)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 December 2022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4061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RevCom meeting (teleconference)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 January 2023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30798874"/>
                  </a:ext>
                </a:extLst>
              </a:tr>
              <a:tr h="414061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SASB meeting (teleconference)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28 - 30 March 2023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351490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89556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829</Words>
  <Application>Microsoft Office PowerPoint</Application>
  <PresentationFormat>Breitbild</PresentationFormat>
  <Paragraphs>274</Paragraphs>
  <Slides>8</Slides>
  <Notes>7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5" baseType="lpstr">
      <vt:lpstr>MS Gothic</vt:lpstr>
      <vt:lpstr>ＭＳ Ｐゴシック</vt:lpstr>
      <vt:lpstr>Arial</vt:lpstr>
      <vt:lpstr>Arial Unicode MS</vt:lpstr>
      <vt:lpstr>Calibri</vt:lpstr>
      <vt:lpstr>Times New Roman</vt:lpstr>
      <vt:lpstr>Office Theme</vt:lpstr>
      <vt:lpstr>P802.15.13 Report to LMSC on Conditional Approval to go to RevCom</vt:lpstr>
      <vt:lpstr>Introduction</vt:lpstr>
      <vt:lpstr>Status Summary</vt:lpstr>
      <vt:lpstr>P802.15.13 SA Ballot Results</vt:lpstr>
      <vt:lpstr>P802.15.13 SA Ballot Comments</vt:lpstr>
      <vt:lpstr>Unsatisfied MBS comments by commenter</vt:lpstr>
      <vt:lpstr>Mandatory Coordination</vt:lpstr>
      <vt:lpstr>IEEE P802.15.13 Timeline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P802.15.13</dc:title>
  <dc:subject/>
  <dc:creator>Pat Kinney</dc:creator>
  <cp:keywords/>
  <dc:description/>
  <cp:lastModifiedBy>Bober, Kai Lennert</cp:lastModifiedBy>
  <cp:revision>234</cp:revision>
  <cp:lastPrinted>1601-01-01T00:00:00Z</cp:lastPrinted>
  <dcterms:created xsi:type="dcterms:W3CDTF">2019-11-09T15:46:46Z</dcterms:created>
  <dcterms:modified xsi:type="dcterms:W3CDTF">2022-11-17T05:17:17Z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8cbb5918-7074-460f-8109-a37032fced48</vt:lpwstr>
  </property>
  <property fmtid="{D5CDD505-2E9C-101B-9397-08002B2CF9AE}" pid="3" name="CTP_TimeStamp">
    <vt:lpwstr>2020-02-02 19:26:57Z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