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3" r:id="rId2"/>
    <p:sldId id="264" r:id="rId3"/>
    <p:sldId id="262" r:id="rId4"/>
    <p:sldId id="278" r:id="rId5"/>
    <p:sldId id="285" r:id="rId6"/>
    <p:sldId id="286" r:id="rId7"/>
    <p:sldId id="287" r:id="rId8"/>
    <p:sldId id="288" r:id="rId9"/>
    <p:sldId id="289" r:id="rId10"/>
    <p:sldId id="290" r:id="rId11"/>
    <p:sldId id="294" r:id="rId12"/>
    <p:sldId id="295" r:id="rId13"/>
    <p:sldId id="291" r:id="rId14"/>
    <p:sldId id="271" r:id="rId15"/>
    <p:sldId id="292" r:id="rId16"/>
    <p:sldId id="293" r:id="rId17"/>
    <p:sldId id="28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74"/>
    <p:restoredTop sz="96043"/>
  </p:normalViewPr>
  <p:slideViewPr>
    <p:cSldViewPr>
      <p:cViewPr varScale="1">
        <p:scale>
          <a:sx n="111" d="100"/>
          <a:sy n="111" d="100"/>
        </p:scale>
        <p:origin x="1800"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B4CA1F4-8353-B16B-6CA3-F4730A01C70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B9D36EBB-7BBB-E878-2DAF-61A3512D7231}"/>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38FAC414-1446-4034-4BE3-8FE1D1B66EE3}"/>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9799861B-0221-6571-0B7F-CF1E43D523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17A9973-BEFE-0A4C-B088-1481616FE144}" type="slidenum">
              <a:rPr lang="en-US" altLang="en-US"/>
              <a:pPr/>
              <a:t>‹#›</a:t>
            </a:fld>
            <a:endParaRPr lang="en-US" altLang="en-US"/>
          </a:p>
        </p:txBody>
      </p:sp>
      <p:sp>
        <p:nvSpPr>
          <p:cNvPr id="3078" name="Line 6">
            <a:extLst>
              <a:ext uri="{FF2B5EF4-FFF2-40B4-BE49-F238E27FC236}">
                <a16:creationId xmlns:a16="http://schemas.microsoft.com/office/drawing/2014/main" id="{75B20A56-D08A-897F-3061-6226A8F0D1B1}"/>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8542F6E-F518-137C-506A-46857FD487FE}"/>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E390B4CD-CB87-E77B-58F7-540FC157BF60}"/>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DC235A-4E5D-4428-96B1-773D392EBE30}"/>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9ADB673-D5FB-00DF-594C-8DB17954E84B}"/>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59001C9-A75B-ED9F-CD0E-4D9BEA866771}"/>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78062426-2DBF-37C7-F38E-16F725355D2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F9E18554-E6D3-CC23-F3AE-45AC0DF0ECE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B0BC73FF-32A7-C474-89A7-06574B69B2E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E7F7D91-A7A9-D141-AC97-8218FBAB46F4}" type="slidenum">
              <a:rPr lang="en-US" altLang="en-US"/>
              <a:pPr/>
              <a:t>‹#›</a:t>
            </a:fld>
            <a:endParaRPr lang="en-US" altLang="en-US"/>
          </a:p>
        </p:txBody>
      </p:sp>
      <p:sp>
        <p:nvSpPr>
          <p:cNvPr id="2056" name="Rectangle 8">
            <a:extLst>
              <a:ext uri="{FF2B5EF4-FFF2-40B4-BE49-F238E27FC236}">
                <a16:creationId xmlns:a16="http://schemas.microsoft.com/office/drawing/2014/main" id="{432E0DF3-DCAC-BD88-9CCF-31C0AE922E6F}"/>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F73F2872-32CA-5135-AE5E-EE0E4CED6E5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BCECBE51-166A-E8EC-AED5-4BAFFD59B52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8352-FB5B-4C2D-0D2D-E289BBD587B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9A1A6-1B19-83A8-7395-06FB1565774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68F474-1A6B-CB46-7788-7FAFD89F79A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19BF8489-479D-0E5A-87EA-5A8F347E5345}"/>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DDB3794A-5610-4111-E1CB-62871A3110F6}"/>
              </a:ext>
            </a:extLst>
          </p:cNvPr>
          <p:cNvSpPr>
            <a:spLocks noGrp="1"/>
          </p:cNvSpPr>
          <p:nvPr>
            <p:ph type="sldNum" sz="quarter" idx="12"/>
          </p:nvPr>
        </p:nvSpPr>
        <p:spPr/>
        <p:txBody>
          <a:bodyPr/>
          <a:lstStyle>
            <a:lvl1pPr>
              <a:defRPr/>
            </a:lvl1pPr>
          </a:lstStyle>
          <a:p>
            <a:r>
              <a:rPr lang="en-US" altLang="en-US"/>
              <a:t>Slide </a:t>
            </a:r>
            <a:fld id="{A765459C-2E6E-444F-B801-0C6910E8BAFB}" type="slidenum">
              <a:rPr lang="en-US" altLang="en-US"/>
              <a:pPr/>
              <a:t>‹#›</a:t>
            </a:fld>
            <a:endParaRPr lang="en-US" altLang="en-US"/>
          </a:p>
        </p:txBody>
      </p:sp>
    </p:spTree>
    <p:extLst>
      <p:ext uri="{BB962C8B-B14F-4D97-AF65-F5344CB8AC3E}">
        <p14:creationId xmlns:p14="http://schemas.microsoft.com/office/powerpoint/2010/main" val="662983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0CAD-D0F5-40E2-13DF-2BAA37B818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3D3828-5863-E031-E05A-D8E32F76DA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3C5250-6124-A8F1-2A07-2391B2CC5FE9}"/>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0A4F8AD-857C-3719-0F37-7D032C0BBD9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22FB681-D306-C714-8F60-3A610E1E6551}"/>
              </a:ext>
            </a:extLst>
          </p:cNvPr>
          <p:cNvSpPr>
            <a:spLocks noGrp="1"/>
          </p:cNvSpPr>
          <p:nvPr>
            <p:ph type="sldNum" sz="quarter" idx="12"/>
          </p:nvPr>
        </p:nvSpPr>
        <p:spPr/>
        <p:txBody>
          <a:bodyPr/>
          <a:lstStyle>
            <a:lvl1pPr>
              <a:defRPr/>
            </a:lvl1pPr>
          </a:lstStyle>
          <a:p>
            <a:r>
              <a:rPr lang="en-US" altLang="en-US"/>
              <a:t>Slide </a:t>
            </a:r>
            <a:fld id="{3D054EBA-B53C-3743-A4E6-8DB1AF0F82B1}" type="slidenum">
              <a:rPr lang="en-US" altLang="en-US"/>
              <a:pPr/>
              <a:t>‹#›</a:t>
            </a:fld>
            <a:endParaRPr lang="en-US" altLang="en-US"/>
          </a:p>
        </p:txBody>
      </p:sp>
    </p:spTree>
    <p:extLst>
      <p:ext uri="{BB962C8B-B14F-4D97-AF65-F5344CB8AC3E}">
        <p14:creationId xmlns:p14="http://schemas.microsoft.com/office/powerpoint/2010/main" val="2806444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5F8634-F17C-F53A-3B63-F900138C038B}"/>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60315-FB6E-9625-8413-383D11BDA86A}"/>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8F8C41-E612-52C5-80EA-C2BB23E432A4}"/>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BC70317B-B402-82AF-79DE-2A718EB5DCC6}"/>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F21A157-80F5-46E7-1168-BF528F974122}"/>
              </a:ext>
            </a:extLst>
          </p:cNvPr>
          <p:cNvSpPr>
            <a:spLocks noGrp="1"/>
          </p:cNvSpPr>
          <p:nvPr>
            <p:ph type="sldNum" sz="quarter" idx="12"/>
          </p:nvPr>
        </p:nvSpPr>
        <p:spPr/>
        <p:txBody>
          <a:bodyPr/>
          <a:lstStyle>
            <a:lvl1pPr>
              <a:defRPr/>
            </a:lvl1pPr>
          </a:lstStyle>
          <a:p>
            <a:r>
              <a:rPr lang="en-US" altLang="en-US"/>
              <a:t>Slide </a:t>
            </a:r>
            <a:fld id="{E8BBE8DB-C050-684C-B6EC-FECE94DE1060}" type="slidenum">
              <a:rPr lang="en-US" altLang="en-US"/>
              <a:pPr/>
              <a:t>‹#›</a:t>
            </a:fld>
            <a:endParaRPr lang="en-US" altLang="en-US"/>
          </a:p>
        </p:txBody>
      </p:sp>
    </p:spTree>
    <p:extLst>
      <p:ext uri="{BB962C8B-B14F-4D97-AF65-F5344CB8AC3E}">
        <p14:creationId xmlns:p14="http://schemas.microsoft.com/office/powerpoint/2010/main" val="4134199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9_Text" userDrawn="1">
  <p:cSld name="19_Text">
    <p:spTree>
      <p:nvGrpSpPr>
        <p:cNvPr id="1" name="Shape 64"/>
        <p:cNvGrpSpPr/>
        <p:nvPr/>
      </p:nvGrpSpPr>
      <p:grpSpPr>
        <a:xfrm>
          <a:off x="0" y="0"/>
          <a:ext cx="0" cy="0"/>
          <a:chOff x="0" y="0"/>
          <a:chExt cx="0" cy="0"/>
        </a:xfrm>
      </p:grpSpPr>
      <p:sp>
        <p:nvSpPr>
          <p:cNvPr id="65" name="Google Shape;65;p8"/>
          <p:cNvSpPr txBox="1">
            <a:spLocks noGrp="1"/>
          </p:cNvSpPr>
          <p:nvPr>
            <p:ph type="title"/>
          </p:nvPr>
        </p:nvSpPr>
        <p:spPr>
          <a:xfrm>
            <a:off x="349751" y="475503"/>
            <a:ext cx="8412001" cy="567000"/>
          </a:xfrm>
          <a:prstGeom prst="rect">
            <a:avLst/>
          </a:prstGeom>
        </p:spPr>
        <p:txBody>
          <a:bodyPr spcFirstLastPara="1" wrap="square" lIns="0" tIns="0" rIns="0" bIns="0" anchor="b" anchorCtr="0">
            <a:noAutofit/>
          </a:bodyPr>
          <a:lstStyle>
            <a:lvl1pPr lvl="0" rtl="0">
              <a:spcBef>
                <a:spcPts val="0"/>
              </a:spcBef>
              <a:spcAft>
                <a:spcPts val="0"/>
              </a:spcAft>
              <a:buSzPts val="5600"/>
              <a:buNone/>
              <a:defRPr sz="3000">
                <a:latin typeface="+mj-lt"/>
              </a:defRPr>
            </a:lvl1pPr>
            <a:lvl2pPr lvl="1" rtl="0">
              <a:spcBef>
                <a:spcPts val="0"/>
              </a:spcBef>
              <a:spcAft>
                <a:spcPts val="0"/>
              </a:spcAft>
              <a:buSzPts val="5600"/>
              <a:buNone/>
              <a:defRPr/>
            </a:lvl2pPr>
            <a:lvl3pPr lvl="2" rtl="0">
              <a:spcBef>
                <a:spcPts val="0"/>
              </a:spcBef>
              <a:spcAft>
                <a:spcPts val="0"/>
              </a:spcAft>
              <a:buSzPts val="5600"/>
              <a:buNone/>
              <a:defRPr/>
            </a:lvl3pPr>
            <a:lvl4pPr lvl="3" rtl="0">
              <a:spcBef>
                <a:spcPts val="0"/>
              </a:spcBef>
              <a:spcAft>
                <a:spcPts val="0"/>
              </a:spcAft>
              <a:buSzPts val="5600"/>
              <a:buNone/>
              <a:defRPr/>
            </a:lvl4pPr>
            <a:lvl5pPr lvl="4" rtl="0">
              <a:spcBef>
                <a:spcPts val="0"/>
              </a:spcBef>
              <a:spcAft>
                <a:spcPts val="0"/>
              </a:spcAft>
              <a:buSzPts val="5600"/>
              <a:buNone/>
              <a:defRPr/>
            </a:lvl5pPr>
            <a:lvl6pPr lvl="5" rtl="0">
              <a:spcBef>
                <a:spcPts val="0"/>
              </a:spcBef>
              <a:spcAft>
                <a:spcPts val="0"/>
              </a:spcAft>
              <a:buSzPts val="5600"/>
              <a:buNone/>
              <a:defRPr/>
            </a:lvl6pPr>
            <a:lvl7pPr lvl="6" rtl="0">
              <a:spcBef>
                <a:spcPts val="0"/>
              </a:spcBef>
              <a:spcAft>
                <a:spcPts val="0"/>
              </a:spcAft>
              <a:buSzPts val="5600"/>
              <a:buNone/>
              <a:defRPr/>
            </a:lvl7pPr>
            <a:lvl8pPr lvl="7" rtl="0">
              <a:spcBef>
                <a:spcPts val="0"/>
              </a:spcBef>
              <a:spcAft>
                <a:spcPts val="0"/>
              </a:spcAft>
              <a:buSzPts val="5600"/>
              <a:buNone/>
              <a:defRPr/>
            </a:lvl8pPr>
            <a:lvl9pPr lvl="8" rtl="0">
              <a:spcBef>
                <a:spcPts val="0"/>
              </a:spcBef>
              <a:spcAft>
                <a:spcPts val="0"/>
              </a:spcAft>
              <a:buSzPts val="5600"/>
              <a:buNone/>
              <a:defRPr/>
            </a:lvl9pPr>
          </a:lstStyle>
          <a:p>
            <a:endParaRPr dirty="0"/>
          </a:p>
        </p:txBody>
      </p:sp>
      <p:sp>
        <p:nvSpPr>
          <p:cNvPr id="5" name="Google Shape;66;p8">
            <a:extLst>
              <a:ext uri="{FF2B5EF4-FFF2-40B4-BE49-F238E27FC236}">
                <a16:creationId xmlns:a16="http://schemas.microsoft.com/office/drawing/2014/main" id="{DDCF6680-5389-C341-AAA6-47F0B4E47965}"/>
              </a:ext>
            </a:extLst>
          </p:cNvPr>
          <p:cNvSpPr txBox="1">
            <a:spLocks noGrp="1"/>
          </p:cNvSpPr>
          <p:nvPr>
            <p:ph type="body" idx="10"/>
          </p:nvPr>
        </p:nvSpPr>
        <p:spPr>
          <a:xfrm>
            <a:off x="349751" y="6222045"/>
            <a:ext cx="8412001" cy="352955"/>
          </a:xfrm>
          <a:prstGeom prst="rect">
            <a:avLst/>
          </a:prstGeom>
        </p:spPr>
        <p:txBody>
          <a:bodyPr spcFirstLastPara="1" wrap="square" lIns="0" tIns="0" rIns="0" bIns="0" anchor="b" anchorCtr="0">
            <a:noAutofit/>
          </a:bodyPr>
          <a:lstStyle>
            <a:lvl1pPr marL="57150" lvl="0" indent="0" rtl="0">
              <a:spcBef>
                <a:spcPts val="0"/>
              </a:spcBef>
              <a:spcAft>
                <a:spcPts val="0"/>
              </a:spcAft>
              <a:buSzPct val="80000"/>
              <a:buNone/>
              <a:defRPr sz="900">
                <a:latin typeface="+mn-lt"/>
              </a:defRPr>
            </a:lvl1pPr>
            <a:lvl2pPr marL="457200" lvl="1" indent="-171450" rtl="0">
              <a:spcBef>
                <a:spcPts val="500"/>
              </a:spcBef>
              <a:spcAft>
                <a:spcPts val="0"/>
              </a:spcAft>
              <a:buSzPts val="1800"/>
              <a:buChar char="﹘"/>
              <a:defRPr/>
            </a:lvl2pPr>
            <a:lvl3pPr marL="685800" lvl="2" indent="-171450" rtl="0">
              <a:spcBef>
                <a:spcPts val="500"/>
              </a:spcBef>
              <a:spcAft>
                <a:spcPts val="0"/>
              </a:spcAft>
              <a:buSzPts val="1800"/>
              <a:buChar char="﹘"/>
              <a:defRPr/>
            </a:lvl3pPr>
            <a:lvl4pPr marL="914400" lvl="3" indent="-171450" rtl="0">
              <a:spcBef>
                <a:spcPts val="500"/>
              </a:spcBef>
              <a:spcAft>
                <a:spcPts val="0"/>
              </a:spcAft>
              <a:buSzPts val="1800"/>
              <a:buChar char="﹘"/>
              <a:defRPr/>
            </a:lvl4pPr>
            <a:lvl5pPr marL="1143000" lvl="4" indent="-171450" rtl="0">
              <a:spcBef>
                <a:spcPts val="500"/>
              </a:spcBef>
              <a:spcAft>
                <a:spcPts val="0"/>
              </a:spcAft>
              <a:buSzPts val="1800"/>
              <a:buChar char="﹘"/>
              <a:defRPr/>
            </a:lvl5pPr>
            <a:lvl6pPr marL="1371600" lvl="5" indent="-171450" rtl="0">
              <a:spcBef>
                <a:spcPts val="500"/>
              </a:spcBef>
              <a:spcAft>
                <a:spcPts val="0"/>
              </a:spcAft>
              <a:buSzPts val="1800"/>
              <a:buChar char="﹘"/>
              <a:defRPr/>
            </a:lvl6pPr>
            <a:lvl7pPr marL="1600200" lvl="6" indent="-171450" rtl="0">
              <a:spcBef>
                <a:spcPts val="500"/>
              </a:spcBef>
              <a:spcAft>
                <a:spcPts val="0"/>
              </a:spcAft>
              <a:buSzPts val="1800"/>
              <a:buChar char="﹘"/>
              <a:defRPr/>
            </a:lvl7pPr>
            <a:lvl8pPr marL="1828800" lvl="7" indent="-171450" rtl="0">
              <a:spcBef>
                <a:spcPts val="500"/>
              </a:spcBef>
              <a:spcAft>
                <a:spcPts val="0"/>
              </a:spcAft>
              <a:buSzPts val="1800"/>
              <a:buChar char="﹘"/>
              <a:defRPr/>
            </a:lvl8pPr>
            <a:lvl9pPr marL="2057400" lvl="8" indent="-171450" rtl="0">
              <a:spcBef>
                <a:spcPts val="500"/>
              </a:spcBef>
              <a:spcAft>
                <a:spcPts val="500"/>
              </a:spcAft>
              <a:buSzPts val="1800"/>
              <a:buChar char="﹘"/>
              <a:defRPr/>
            </a:lvl9pPr>
          </a:lstStyle>
          <a:p>
            <a:endParaRPr dirty="0"/>
          </a:p>
        </p:txBody>
      </p:sp>
      <p:sp>
        <p:nvSpPr>
          <p:cNvPr id="4" name="Content Placeholder 2">
            <a:extLst>
              <a:ext uri="{FF2B5EF4-FFF2-40B4-BE49-F238E27FC236}">
                <a16:creationId xmlns:a16="http://schemas.microsoft.com/office/drawing/2014/main" id="{B70D5478-109B-4BD1-5DC3-9207A76F013F}"/>
              </a:ext>
            </a:extLst>
          </p:cNvPr>
          <p:cNvSpPr>
            <a:spLocks noGrp="1"/>
          </p:cNvSpPr>
          <p:nvPr>
            <p:ph idx="1"/>
          </p:nvPr>
        </p:nvSpPr>
        <p:spPr>
          <a:xfrm>
            <a:off x="349750" y="1352390"/>
            <a:ext cx="8412000" cy="4824044"/>
          </a:xfrm>
        </p:spPr>
        <p:txBody>
          <a:bodyPr/>
          <a:lstStyle>
            <a:lvl1pPr marL="457200" indent="-342900">
              <a:lnSpc>
                <a:spcPct val="150000"/>
              </a:lnSpc>
              <a:buFont typeface="Wingdings" pitchFamily="2" charset="2"/>
              <a:buChar char="v"/>
              <a:defRPr>
                <a:latin typeface="+mn-lt"/>
              </a:defRPr>
            </a:lvl1pPr>
            <a:lvl2pPr marL="803275" indent="-344488">
              <a:lnSpc>
                <a:spcPct val="100000"/>
              </a:lnSpc>
              <a:spcBef>
                <a:spcPts val="400"/>
              </a:spcBef>
              <a:tabLst/>
              <a:defRPr>
                <a:latin typeface="+mn-lt"/>
              </a:defRPr>
            </a:lvl2pPr>
            <a:lvl3pPr marL="1146175" indent="-342900">
              <a:lnSpc>
                <a:spcPct val="100000"/>
              </a:lnSpc>
              <a:spcBef>
                <a:spcPts val="400"/>
              </a:spcBef>
              <a:tabLst/>
              <a:defRPr>
                <a:latin typeface="+mn-lt"/>
              </a:defRPr>
            </a:lvl3pPr>
            <a:lvl4pPr marL="1490663" indent="-344488">
              <a:lnSpc>
                <a:spcPct val="100000"/>
              </a:lnSpc>
              <a:spcBef>
                <a:spcPts val="400"/>
              </a:spcBef>
              <a:tabLst/>
              <a:defRPr>
                <a:latin typeface="+mn-lt"/>
              </a:defRPr>
            </a:lvl4pPr>
            <a:lvl5pPr marL="1835150" indent="-344488">
              <a:lnSpc>
                <a:spcPct val="100000"/>
              </a:lnSpc>
              <a:spcBef>
                <a:spcPts val="400"/>
              </a:spcBef>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2478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7EF11-FF27-A820-0B99-1AA6E55CB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D0A6C-1C4A-F0EC-B734-BF7B39C53A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1943CD-2845-2AE0-4432-5D81235BA827}"/>
              </a:ext>
            </a:extLst>
          </p:cNvPr>
          <p:cNvSpPr>
            <a:spLocks noGrp="1"/>
          </p:cNvSpPr>
          <p:nvPr>
            <p:ph type="dt" sz="half" idx="10"/>
          </p:nvPr>
        </p:nvSpPr>
        <p:spPr/>
        <p:txBody>
          <a:bodyPr/>
          <a:lstStyle>
            <a:lvl1pPr>
              <a:defRPr/>
            </a:lvl1pPr>
          </a:lstStyle>
          <a:p>
            <a:r>
              <a:rPr lang="en-US" altLang="en-US" dirty="0"/>
              <a:t>November 2022</a:t>
            </a:r>
          </a:p>
        </p:txBody>
      </p:sp>
      <p:sp>
        <p:nvSpPr>
          <p:cNvPr id="5" name="Footer Placeholder 4">
            <a:extLst>
              <a:ext uri="{FF2B5EF4-FFF2-40B4-BE49-F238E27FC236}">
                <a16:creationId xmlns:a16="http://schemas.microsoft.com/office/drawing/2014/main" id="{FC338DE0-3949-5A34-9044-97781953AABC}"/>
              </a:ext>
            </a:extLst>
          </p:cNvPr>
          <p:cNvSpPr>
            <a:spLocks noGrp="1"/>
          </p:cNvSpPr>
          <p:nvPr>
            <p:ph type="ftr" sz="quarter" idx="11"/>
          </p:nvPr>
        </p:nvSpPr>
        <p:spPr/>
        <p:txBody>
          <a:bodyPr/>
          <a:lstStyle>
            <a:lvl1pPr>
              <a:defRPr/>
            </a:lvl1pPr>
          </a:lstStyle>
          <a:p>
            <a:r>
              <a:rPr lang="en-US" altLang="en-US" dirty="0"/>
              <a:t>Kangjin Yoon, Meta</a:t>
            </a:r>
          </a:p>
        </p:txBody>
      </p:sp>
      <p:sp>
        <p:nvSpPr>
          <p:cNvPr id="6" name="Slide Number Placeholder 5">
            <a:extLst>
              <a:ext uri="{FF2B5EF4-FFF2-40B4-BE49-F238E27FC236}">
                <a16:creationId xmlns:a16="http://schemas.microsoft.com/office/drawing/2014/main" id="{825FE4B6-69A6-6A3C-5664-7946D0524CDF}"/>
              </a:ext>
            </a:extLst>
          </p:cNvPr>
          <p:cNvSpPr>
            <a:spLocks noGrp="1"/>
          </p:cNvSpPr>
          <p:nvPr>
            <p:ph type="sldNum" sz="quarter" idx="12"/>
          </p:nvPr>
        </p:nvSpPr>
        <p:spPr/>
        <p:txBody>
          <a:bodyPr/>
          <a:lstStyle>
            <a:lvl1pPr>
              <a:defRPr/>
            </a:lvl1pPr>
          </a:lstStyle>
          <a:p>
            <a:r>
              <a:rPr lang="en-US" altLang="en-US"/>
              <a:t>Slide </a:t>
            </a:r>
            <a:fld id="{A3DB1AD1-2AC7-8547-B6C6-5587F7693C21}" type="slidenum">
              <a:rPr lang="en-US" altLang="en-US"/>
              <a:pPr/>
              <a:t>‹#›</a:t>
            </a:fld>
            <a:endParaRPr lang="en-US" altLang="en-US"/>
          </a:p>
        </p:txBody>
      </p:sp>
    </p:spTree>
    <p:extLst>
      <p:ext uri="{BB962C8B-B14F-4D97-AF65-F5344CB8AC3E}">
        <p14:creationId xmlns:p14="http://schemas.microsoft.com/office/powerpoint/2010/main" val="2040762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AAF0-8052-09FC-6978-F01A728A94E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347E9-4564-F4ED-88CE-F2875399BE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9143880-B450-1DD4-2955-0C75E64FED3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90A7039E-C28E-178C-392B-838D4986462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1C1697DB-8EA8-73B5-25BC-F3F0D15ADA9D}"/>
              </a:ext>
            </a:extLst>
          </p:cNvPr>
          <p:cNvSpPr>
            <a:spLocks noGrp="1"/>
          </p:cNvSpPr>
          <p:nvPr>
            <p:ph type="sldNum" sz="quarter" idx="12"/>
          </p:nvPr>
        </p:nvSpPr>
        <p:spPr/>
        <p:txBody>
          <a:bodyPr/>
          <a:lstStyle>
            <a:lvl1pPr>
              <a:defRPr/>
            </a:lvl1pPr>
          </a:lstStyle>
          <a:p>
            <a:r>
              <a:rPr lang="en-US" altLang="en-US"/>
              <a:t>Slide </a:t>
            </a:r>
            <a:fld id="{AD75E486-2161-1F46-989D-F98A6C4D4EF8}" type="slidenum">
              <a:rPr lang="en-US" altLang="en-US"/>
              <a:pPr/>
              <a:t>‹#›</a:t>
            </a:fld>
            <a:endParaRPr lang="en-US" altLang="en-US"/>
          </a:p>
        </p:txBody>
      </p:sp>
    </p:spTree>
    <p:extLst>
      <p:ext uri="{BB962C8B-B14F-4D97-AF65-F5344CB8AC3E}">
        <p14:creationId xmlns:p14="http://schemas.microsoft.com/office/powerpoint/2010/main" val="849302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4C21A-D621-4052-A61A-BF41C6324B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0C8D0A-CC40-4D13-64E1-4DAC71CA7C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641DF6-058C-A1A9-3EBB-A0E0081D0A9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6EA52E-A251-5432-53BB-79495EB25729}"/>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E6AD6964-F70D-FA33-9332-F378D5EE75A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ED42459C-69B0-976A-6FBC-517E58BC4920}"/>
              </a:ext>
            </a:extLst>
          </p:cNvPr>
          <p:cNvSpPr>
            <a:spLocks noGrp="1"/>
          </p:cNvSpPr>
          <p:nvPr>
            <p:ph type="sldNum" sz="quarter" idx="12"/>
          </p:nvPr>
        </p:nvSpPr>
        <p:spPr/>
        <p:txBody>
          <a:bodyPr/>
          <a:lstStyle>
            <a:lvl1pPr>
              <a:defRPr/>
            </a:lvl1pPr>
          </a:lstStyle>
          <a:p>
            <a:r>
              <a:rPr lang="en-US" altLang="en-US"/>
              <a:t>Slide </a:t>
            </a:r>
            <a:fld id="{E33949D6-C780-6342-9E61-E095AA714AC6}" type="slidenum">
              <a:rPr lang="en-US" altLang="en-US"/>
              <a:pPr/>
              <a:t>‹#›</a:t>
            </a:fld>
            <a:endParaRPr lang="en-US" altLang="en-US"/>
          </a:p>
        </p:txBody>
      </p:sp>
    </p:spTree>
    <p:extLst>
      <p:ext uri="{BB962C8B-B14F-4D97-AF65-F5344CB8AC3E}">
        <p14:creationId xmlns:p14="http://schemas.microsoft.com/office/powerpoint/2010/main" val="228166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40B16-3E83-A535-4504-CE76A541352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2C9C3B-770F-FD16-21A0-B7DD122CAE0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74044-6DFA-143A-10E1-40D7E925975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4678E4-A318-CD3C-A7BF-82333BEF4CF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9A124-77BF-37F7-94E9-F62D529183D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2A1C11-97C6-299A-AA8C-083519F6F873}"/>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31B4F6DB-B1DA-B0D1-5D43-F6F7D258A2E6}"/>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88FD446A-D714-3203-08D8-9FB6C153EB3E}"/>
              </a:ext>
            </a:extLst>
          </p:cNvPr>
          <p:cNvSpPr>
            <a:spLocks noGrp="1"/>
          </p:cNvSpPr>
          <p:nvPr>
            <p:ph type="sldNum" sz="quarter" idx="12"/>
          </p:nvPr>
        </p:nvSpPr>
        <p:spPr/>
        <p:txBody>
          <a:bodyPr/>
          <a:lstStyle>
            <a:lvl1pPr>
              <a:defRPr/>
            </a:lvl1pPr>
          </a:lstStyle>
          <a:p>
            <a:r>
              <a:rPr lang="en-US" altLang="en-US"/>
              <a:t>Slide </a:t>
            </a:r>
            <a:fld id="{AA4EA807-95FE-504A-9419-7A9785D68E6C}" type="slidenum">
              <a:rPr lang="en-US" altLang="en-US"/>
              <a:pPr/>
              <a:t>‹#›</a:t>
            </a:fld>
            <a:endParaRPr lang="en-US" altLang="en-US"/>
          </a:p>
        </p:txBody>
      </p:sp>
    </p:spTree>
    <p:extLst>
      <p:ext uri="{BB962C8B-B14F-4D97-AF65-F5344CB8AC3E}">
        <p14:creationId xmlns:p14="http://schemas.microsoft.com/office/powerpoint/2010/main" val="105404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A5ED3-5D5F-8853-6513-3B78B4932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67924-0DBE-71C4-B138-B64FD414A3DF}"/>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7F9B48B6-D5D0-D9AC-CF71-22E53A32CCDA}"/>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418AFEFF-6862-2484-55DC-DA60EE704EF6}"/>
              </a:ext>
            </a:extLst>
          </p:cNvPr>
          <p:cNvSpPr>
            <a:spLocks noGrp="1"/>
          </p:cNvSpPr>
          <p:nvPr>
            <p:ph type="sldNum" sz="quarter" idx="12"/>
          </p:nvPr>
        </p:nvSpPr>
        <p:spPr/>
        <p:txBody>
          <a:bodyPr/>
          <a:lstStyle>
            <a:lvl1pPr>
              <a:defRPr/>
            </a:lvl1pPr>
          </a:lstStyle>
          <a:p>
            <a:r>
              <a:rPr lang="en-US" altLang="en-US"/>
              <a:t>Slide </a:t>
            </a:r>
            <a:fld id="{B4A35920-F051-6A4A-B02C-D0A13D7D7DAD}" type="slidenum">
              <a:rPr lang="en-US" altLang="en-US"/>
              <a:pPr/>
              <a:t>‹#›</a:t>
            </a:fld>
            <a:endParaRPr lang="en-US" altLang="en-US"/>
          </a:p>
        </p:txBody>
      </p:sp>
    </p:spTree>
    <p:extLst>
      <p:ext uri="{BB962C8B-B14F-4D97-AF65-F5344CB8AC3E}">
        <p14:creationId xmlns:p14="http://schemas.microsoft.com/office/powerpoint/2010/main" val="87070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2B8EF-6FE0-7EFF-7755-6538BA0C22B5}"/>
              </a:ext>
            </a:extLst>
          </p:cNvPr>
          <p:cNvSpPr>
            <a:spLocks noGrp="1"/>
          </p:cNvSpPr>
          <p:nvPr>
            <p:ph type="dt" sz="half" idx="10"/>
          </p:nvPr>
        </p:nvSpPr>
        <p:spPr/>
        <p:txBody>
          <a:bodyPr/>
          <a:lstStyle>
            <a:lvl1pPr>
              <a:defRPr/>
            </a:lvl1pPr>
          </a:lstStyle>
          <a:p>
            <a:r>
              <a:rPr lang="en-US" altLang="en-US" dirty="0"/>
              <a:t>November 2022</a:t>
            </a:r>
          </a:p>
        </p:txBody>
      </p:sp>
      <p:sp>
        <p:nvSpPr>
          <p:cNvPr id="3" name="Footer Placeholder 2">
            <a:extLst>
              <a:ext uri="{FF2B5EF4-FFF2-40B4-BE49-F238E27FC236}">
                <a16:creationId xmlns:a16="http://schemas.microsoft.com/office/drawing/2014/main" id="{6D409A42-72AF-B9FC-491D-3350852CCF3E}"/>
              </a:ext>
            </a:extLst>
          </p:cNvPr>
          <p:cNvSpPr>
            <a:spLocks noGrp="1"/>
          </p:cNvSpPr>
          <p:nvPr>
            <p:ph type="ftr" sz="quarter" idx="11"/>
          </p:nvPr>
        </p:nvSpPr>
        <p:spPr/>
        <p:txBody>
          <a:bodyPr/>
          <a:lstStyle>
            <a:lvl1pPr>
              <a:defRPr/>
            </a:lvl1pPr>
          </a:lstStyle>
          <a:p>
            <a:r>
              <a:rPr lang="en-US" altLang="en-US" dirty="0"/>
              <a:t>Kangjin Yoon, Meta</a:t>
            </a:r>
          </a:p>
        </p:txBody>
      </p:sp>
      <p:sp>
        <p:nvSpPr>
          <p:cNvPr id="4" name="Slide Number Placeholder 3">
            <a:extLst>
              <a:ext uri="{FF2B5EF4-FFF2-40B4-BE49-F238E27FC236}">
                <a16:creationId xmlns:a16="http://schemas.microsoft.com/office/drawing/2014/main" id="{BBA54B15-ED53-0135-30A5-DBF6765CCC45}"/>
              </a:ext>
            </a:extLst>
          </p:cNvPr>
          <p:cNvSpPr>
            <a:spLocks noGrp="1"/>
          </p:cNvSpPr>
          <p:nvPr>
            <p:ph type="sldNum" sz="quarter" idx="12"/>
          </p:nvPr>
        </p:nvSpPr>
        <p:spPr/>
        <p:txBody>
          <a:bodyPr/>
          <a:lstStyle>
            <a:lvl1pPr>
              <a:defRPr/>
            </a:lvl1pPr>
          </a:lstStyle>
          <a:p>
            <a:r>
              <a:rPr lang="en-US" altLang="en-US"/>
              <a:t>Slide </a:t>
            </a:r>
            <a:fld id="{DA705B2B-1802-3344-AD8A-91AD6E3E48EA}" type="slidenum">
              <a:rPr lang="en-US" altLang="en-US"/>
              <a:pPr/>
              <a:t>‹#›</a:t>
            </a:fld>
            <a:endParaRPr lang="en-US" altLang="en-US"/>
          </a:p>
        </p:txBody>
      </p:sp>
    </p:spTree>
    <p:extLst>
      <p:ext uri="{BB962C8B-B14F-4D97-AF65-F5344CB8AC3E}">
        <p14:creationId xmlns:p14="http://schemas.microsoft.com/office/powerpoint/2010/main" val="308061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F7741-F473-578C-C1DE-9C1A044586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0D8824-0A8F-5292-30F4-4923BD792D6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33C414-8A49-3FF4-2036-35187718523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4BDC7-3635-C8D8-730C-9C00B5297D54}"/>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1B30B0D3-1D10-F089-5355-5704C2DC3845}"/>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55BA2F3-DA46-64E6-382D-C7A47A6AC292}"/>
              </a:ext>
            </a:extLst>
          </p:cNvPr>
          <p:cNvSpPr>
            <a:spLocks noGrp="1"/>
          </p:cNvSpPr>
          <p:nvPr>
            <p:ph type="sldNum" sz="quarter" idx="12"/>
          </p:nvPr>
        </p:nvSpPr>
        <p:spPr/>
        <p:txBody>
          <a:bodyPr/>
          <a:lstStyle>
            <a:lvl1pPr>
              <a:defRPr/>
            </a:lvl1pPr>
          </a:lstStyle>
          <a:p>
            <a:r>
              <a:rPr lang="en-US" altLang="en-US"/>
              <a:t>Slide </a:t>
            </a:r>
            <a:fld id="{F408C8E6-2BA7-D34B-BFBC-7445C82D84A2}" type="slidenum">
              <a:rPr lang="en-US" altLang="en-US"/>
              <a:pPr/>
              <a:t>‹#›</a:t>
            </a:fld>
            <a:endParaRPr lang="en-US" altLang="en-US"/>
          </a:p>
        </p:txBody>
      </p:sp>
    </p:spTree>
    <p:extLst>
      <p:ext uri="{BB962C8B-B14F-4D97-AF65-F5344CB8AC3E}">
        <p14:creationId xmlns:p14="http://schemas.microsoft.com/office/powerpoint/2010/main" val="226089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9395-D99B-826D-80A6-A0027F1E626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B3857B-5A74-E579-F193-F5B26915A80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7AF5FC5-A74B-96C9-8EEF-238F5D2DF98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307AA-74E2-B9D1-A4C6-97B4ACA350F1}"/>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C9FBE6DC-999B-D5A7-EF78-A61CC35A3748}"/>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4449C25-1CD0-C40B-A66C-772706048E54}"/>
              </a:ext>
            </a:extLst>
          </p:cNvPr>
          <p:cNvSpPr>
            <a:spLocks noGrp="1"/>
          </p:cNvSpPr>
          <p:nvPr>
            <p:ph type="sldNum" sz="quarter" idx="12"/>
          </p:nvPr>
        </p:nvSpPr>
        <p:spPr/>
        <p:txBody>
          <a:bodyPr/>
          <a:lstStyle>
            <a:lvl1pPr>
              <a:defRPr/>
            </a:lvl1pPr>
          </a:lstStyle>
          <a:p>
            <a:r>
              <a:rPr lang="en-US" altLang="en-US"/>
              <a:t>Slide </a:t>
            </a:r>
            <a:fld id="{3B25A204-105D-6345-A601-93D995B6CE33}" type="slidenum">
              <a:rPr lang="en-US" altLang="en-US"/>
              <a:pPr/>
              <a:t>‹#›</a:t>
            </a:fld>
            <a:endParaRPr lang="en-US" altLang="en-US"/>
          </a:p>
        </p:txBody>
      </p:sp>
    </p:spTree>
    <p:extLst>
      <p:ext uri="{BB962C8B-B14F-4D97-AF65-F5344CB8AC3E}">
        <p14:creationId xmlns:p14="http://schemas.microsoft.com/office/powerpoint/2010/main" val="2643750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12EC1B-9D01-5ED3-F24E-EEE0C377E6D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D095474-A12A-A7B3-AC30-3A9E6A38818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4C118A6-9294-3E33-E070-F47D21A27A1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2022</a:t>
            </a:r>
          </a:p>
        </p:txBody>
      </p:sp>
      <p:sp>
        <p:nvSpPr>
          <p:cNvPr id="1029" name="Rectangle 5">
            <a:extLst>
              <a:ext uri="{FF2B5EF4-FFF2-40B4-BE49-F238E27FC236}">
                <a16:creationId xmlns:a16="http://schemas.microsoft.com/office/drawing/2014/main" id="{00B34EE1-F440-FFA7-B794-8680DC3F7AB5}"/>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Kangjin Yoon, Meta</a:t>
            </a:r>
          </a:p>
        </p:txBody>
      </p:sp>
      <p:sp>
        <p:nvSpPr>
          <p:cNvPr id="1030" name="Rectangle 6">
            <a:extLst>
              <a:ext uri="{FF2B5EF4-FFF2-40B4-BE49-F238E27FC236}">
                <a16:creationId xmlns:a16="http://schemas.microsoft.com/office/drawing/2014/main" id="{CCFA6BCC-3E5C-2212-3E45-FB7754D70433}"/>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502C7564-9FCC-624B-A64B-08BD627CA583}" type="slidenum">
              <a:rPr lang="en-US" altLang="en-US"/>
              <a:pPr/>
              <a:t>‹#›</a:t>
            </a:fld>
            <a:endParaRPr lang="en-US" altLang="en-US"/>
          </a:p>
        </p:txBody>
      </p:sp>
      <p:sp>
        <p:nvSpPr>
          <p:cNvPr id="1031" name="Rectangle 7">
            <a:extLst>
              <a:ext uri="{FF2B5EF4-FFF2-40B4-BE49-F238E27FC236}">
                <a16:creationId xmlns:a16="http://schemas.microsoft.com/office/drawing/2014/main" id="{1BE5D307-B224-25AD-AE42-59DAE6849884}"/>
              </a:ext>
            </a:extLst>
          </p:cNvPr>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293688" lvl="4" indent="0" algn="r">
              <a:tabLst/>
            </a:pPr>
            <a:r>
              <a:rPr lang="en-US" altLang="en-US" sz="1400" b="1" dirty="0"/>
              <a:t>doc.: IEEE 802.15-22-0</a:t>
            </a:r>
            <a:r>
              <a:rPr lang="en-US" altLang="ko-KR" sz="1400" b="1" dirty="0"/>
              <a:t>646</a:t>
            </a:r>
            <a:r>
              <a:rPr lang="en-US" altLang="en-US" sz="1400" b="1" dirty="0"/>
              <a:t>-00-04ab</a:t>
            </a:r>
          </a:p>
        </p:txBody>
      </p:sp>
      <p:sp>
        <p:nvSpPr>
          <p:cNvPr id="1032" name="Line 8">
            <a:extLst>
              <a:ext uri="{FF2B5EF4-FFF2-40B4-BE49-F238E27FC236}">
                <a16:creationId xmlns:a16="http://schemas.microsoft.com/office/drawing/2014/main" id="{492130C7-612A-B133-227B-1236CBBFE57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AE5814BB-ED1A-4E90-BC4A-487F72102831}"/>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8832316B-9FB8-BA7C-79DB-C31EAFCE2A80}"/>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557-01-04ab-uwb-wake-up-signalling.pdf" TargetMode="External"/><Relationship Id="rId2" Type="http://schemas.openxmlformats.org/officeDocument/2006/relationships/hyperlink" Target="https://mentor.ieee.org/802.15/dcn/22/15-22-0456-00-04ab-uwb-channel-usage-coordination-for-better-uwb-coexistence.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03B7A-2A36-F569-6951-874D594039FC}"/>
              </a:ext>
            </a:extLst>
          </p:cNvPr>
          <p:cNvSpPr>
            <a:spLocks noGrp="1"/>
          </p:cNvSpPr>
          <p:nvPr>
            <p:ph type="dt" sz="half" idx="10"/>
          </p:nvPr>
        </p:nvSpPr>
        <p:spPr/>
        <p:txBody>
          <a:bodyPr/>
          <a:lstStyle/>
          <a:p>
            <a:r>
              <a:rPr lang="en-US" altLang="en-US" dirty="0"/>
              <a:t>November 2022</a:t>
            </a:r>
          </a:p>
        </p:txBody>
      </p:sp>
      <p:sp>
        <p:nvSpPr>
          <p:cNvPr id="3" name="Footer Placeholder 2">
            <a:extLst>
              <a:ext uri="{FF2B5EF4-FFF2-40B4-BE49-F238E27FC236}">
                <a16:creationId xmlns:a16="http://schemas.microsoft.com/office/drawing/2014/main" id="{447AA2C0-8285-F09C-9951-3BBC49F9E35F}"/>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46256127-5A44-4809-7514-84C3CB4B029C}"/>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1</a:t>
            </a:fld>
            <a:endParaRPr lang="en-US" altLang="en-US"/>
          </a:p>
        </p:txBody>
      </p:sp>
      <p:sp>
        <p:nvSpPr>
          <p:cNvPr id="6" name="Rectangle 3">
            <a:extLst>
              <a:ext uri="{FF2B5EF4-FFF2-40B4-BE49-F238E27FC236}">
                <a16:creationId xmlns:a16="http://schemas.microsoft.com/office/drawing/2014/main" id="{E74E7494-984F-C160-4E3F-F98AABD34123}"/>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t>[</a:t>
            </a:r>
            <a:r>
              <a:rPr lang="en-US" sz="1600" b="0" i="0" u="none" strike="noStrike" cap="none" dirty="0">
                <a:latin typeface="Times New Roman"/>
                <a:ea typeface="Times New Roman"/>
                <a:cs typeface="Times New Roman"/>
                <a:sym typeface="Times New Roman"/>
              </a:rPr>
              <a:t>UWB In-band Discovery</a:t>
            </a:r>
            <a:r>
              <a:rPr lang="en-US" altLang="en-US" sz="1600" dirty="0"/>
              <a:t>]	</a:t>
            </a:r>
          </a:p>
          <a:p>
            <a:r>
              <a:rPr lang="en-US" altLang="en-US" sz="1600" b="1" dirty="0"/>
              <a:t>Date Submitted: </a:t>
            </a:r>
            <a:r>
              <a:rPr lang="en-US" altLang="en-US" sz="1600" dirty="0"/>
              <a:t>[16 November, 2022]	</a:t>
            </a:r>
          </a:p>
          <a:p>
            <a:r>
              <a:rPr lang="en-US" altLang="en-US" sz="1600" b="1" dirty="0"/>
              <a:t>Source:</a:t>
            </a:r>
            <a:r>
              <a:rPr lang="en-US" altLang="en-US" sz="1600" dirty="0"/>
              <a:t> [Kangjin Yoon, Chunyu Hu, Carlos Aldana, Claudio Da Silva] Company [Meta Platforms, Inc.]</a:t>
            </a:r>
          </a:p>
          <a:p>
            <a:r>
              <a:rPr lang="en-US" altLang="en-US" sz="1600" dirty="0"/>
              <a:t>Address [1 Hacker Way, Menlo Park, CA 94025]</a:t>
            </a:r>
          </a:p>
          <a:p>
            <a:r>
              <a:rPr lang="en-US" altLang="en-US" sz="1600" dirty="0"/>
              <a:t>E-Mail:[{</a:t>
            </a:r>
            <a:r>
              <a:rPr lang="en-US" altLang="en-US" sz="1600" dirty="0" err="1"/>
              <a:t>kyoon</a:t>
            </a:r>
            <a:r>
              <a:rPr lang="en-US" altLang="en-US" sz="1600" dirty="0"/>
              <a:t>, </a:t>
            </a:r>
            <a:r>
              <a:rPr lang="en-US" altLang="en-US" sz="1600" dirty="0" err="1"/>
              <a:t>chunyuhu</a:t>
            </a:r>
            <a:r>
              <a:rPr lang="en-US" altLang="en-US" sz="1600" dirty="0"/>
              <a:t>, </a:t>
            </a:r>
            <a:r>
              <a:rPr lang="en-US" altLang="en-US" sz="1600" dirty="0" err="1"/>
              <a:t>caldana</a:t>
            </a:r>
            <a:r>
              <a:rPr lang="en-US" altLang="en-US" sz="1600" dirty="0"/>
              <a:t>, </a:t>
            </a:r>
            <a:r>
              <a:rPr lang="en-US" altLang="en-US" sz="1600" dirty="0" err="1"/>
              <a:t>claudiodasilva</a:t>
            </a:r>
            <a:r>
              <a:rPr lang="en-US" altLang="en-US" sz="1600" dirty="0"/>
              <a:t>}@</a:t>
            </a:r>
            <a:r>
              <a:rPr lang="en-US" altLang="en-US" sz="1600" dirty="0" err="1"/>
              <a:t>fb.com</a:t>
            </a:r>
            <a:r>
              <a:rPr lang="en-US" altLang="en-US" sz="1600" dirty="0"/>
              <a:t>]	</a:t>
            </a:r>
          </a:p>
          <a:p>
            <a:pPr>
              <a:spcBef>
                <a:spcPts val="600"/>
              </a:spcBef>
              <a:spcAft>
                <a:spcPts val="600"/>
              </a:spcAft>
            </a:pPr>
            <a:r>
              <a:rPr lang="en-US" altLang="en-US" sz="1600" b="1" dirty="0"/>
              <a:t>Re:</a:t>
            </a:r>
            <a:r>
              <a:rPr lang="en-US" altLang="en-US" sz="1600" dirty="0"/>
              <a:t> [Input to TG4ab] </a:t>
            </a:r>
            <a:r>
              <a:rPr lang="en-US" altLang="en-US" dirty="0"/>
              <a:t>	</a:t>
            </a:r>
          </a:p>
          <a:p>
            <a:pPr>
              <a:spcBef>
                <a:spcPts val="600"/>
              </a:spcBef>
              <a:spcAft>
                <a:spcPts val="600"/>
              </a:spcAft>
            </a:pPr>
            <a:r>
              <a:rPr lang="en-US" altLang="en-US" sz="1600" b="1" dirty="0"/>
              <a:t>Abstract:</a:t>
            </a:r>
            <a:r>
              <a:rPr lang="en-US" altLang="en-US" sz="1600" dirty="0"/>
              <a:t>	[UWB in-band discovery protocol has been proposed.]</a:t>
            </a:r>
          </a:p>
          <a:p>
            <a:pPr>
              <a:spcBef>
                <a:spcPts val="600"/>
              </a:spcBef>
              <a:spcAft>
                <a:spcPts val="600"/>
              </a:spcAft>
            </a:pPr>
            <a:r>
              <a:rPr lang="en-US" altLang="en-US" sz="1600" b="1" dirty="0"/>
              <a:t>Purpose:</a:t>
            </a:r>
            <a:r>
              <a:rPr lang="en-US" altLang="en-US" sz="1600" dirty="0"/>
              <a:t>	[To have the UWB in-band discovery protocol.]</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4768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Proposal</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914400"/>
          </a:xfrm>
        </p:spPr>
        <p:txBody>
          <a:bodyPr/>
          <a:lstStyle/>
          <a:p>
            <a:r>
              <a:rPr lang="en-US" sz="2000" dirty="0"/>
              <a:t>Association Request frame format</a:t>
            </a:r>
          </a:p>
          <a:p>
            <a:pPr lvl="1"/>
            <a:r>
              <a:rPr lang="en-US" sz="1600" dirty="0"/>
              <a:t>Only ‘Capability Information’ field is needed to be updated</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10</a:t>
            </a:fld>
            <a:endParaRPr lang="en-US" altLang="en-US"/>
          </a:p>
        </p:txBody>
      </p:sp>
      <p:sp>
        <p:nvSpPr>
          <p:cNvPr id="7" name="Content Placeholder 2">
            <a:extLst>
              <a:ext uri="{FF2B5EF4-FFF2-40B4-BE49-F238E27FC236}">
                <a16:creationId xmlns:a16="http://schemas.microsoft.com/office/drawing/2014/main" id="{12CBBD4C-0492-2902-FCE7-7D2CB0144853}"/>
              </a:ext>
            </a:extLst>
          </p:cNvPr>
          <p:cNvSpPr txBox="1">
            <a:spLocks/>
          </p:cNvSpPr>
          <p:nvPr/>
        </p:nvSpPr>
        <p:spPr bwMode="auto">
          <a:xfrm>
            <a:off x="685800" y="4544518"/>
            <a:ext cx="8077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4ab capabilities can be added in ‘Capability Information’ field</a:t>
            </a:r>
          </a:p>
          <a:p>
            <a:pPr lvl="1"/>
            <a:r>
              <a:rPr lang="en-US" sz="1600" dirty="0"/>
              <a:t>Examples: LDPC, Data rates, MMS ranging, Sensing, DL TDoA, UL TDoA</a:t>
            </a:r>
          </a:p>
        </p:txBody>
      </p:sp>
      <p:graphicFrame>
        <p:nvGraphicFramePr>
          <p:cNvPr id="8" name="Table 5">
            <a:extLst>
              <a:ext uri="{FF2B5EF4-FFF2-40B4-BE49-F238E27FC236}">
                <a16:creationId xmlns:a16="http://schemas.microsoft.com/office/drawing/2014/main" id="{0F756DA7-9B6A-C876-AFBE-B50BC05AAC4D}"/>
              </a:ext>
            </a:extLst>
          </p:cNvPr>
          <p:cNvGraphicFramePr>
            <a:graphicFrameLocks noGrp="1"/>
          </p:cNvGraphicFramePr>
          <p:nvPr>
            <p:extLst>
              <p:ext uri="{D42A27DB-BD31-4B8C-83A1-F6EECF244321}">
                <p14:modId xmlns:p14="http://schemas.microsoft.com/office/powerpoint/2010/main" val="4086970894"/>
              </p:ext>
            </p:extLst>
          </p:nvPr>
        </p:nvGraphicFramePr>
        <p:xfrm>
          <a:off x="382250" y="2757930"/>
          <a:ext cx="8379496" cy="487680"/>
        </p:xfrm>
        <a:graphic>
          <a:graphicData uri="http://schemas.openxmlformats.org/drawingml/2006/table">
            <a:tbl>
              <a:tblPr firstRow="1" bandRow="1">
                <a:tableStyleId>{5940675A-B579-460E-94D1-54222C63F5DA}</a:tableStyleId>
              </a:tblPr>
              <a:tblGrid>
                <a:gridCol w="2094874">
                  <a:extLst>
                    <a:ext uri="{9D8B030D-6E8A-4147-A177-3AD203B41FA5}">
                      <a16:colId xmlns:a16="http://schemas.microsoft.com/office/drawing/2014/main" val="3994999245"/>
                    </a:ext>
                  </a:extLst>
                </a:gridCol>
                <a:gridCol w="2094874">
                  <a:extLst>
                    <a:ext uri="{9D8B030D-6E8A-4147-A177-3AD203B41FA5}">
                      <a16:colId xmlns:a16="http://schemas.microsoft.com/office/drawing/2014/main" val="1803236026"/>
                    </a:ext>
                  </a:extLst>
                </a:gridCol>
                <a:gridCol w="2094874">
                  <a:extLst>
                    <a:ext uri="{9D8B030D-6E8A-4147-A177-3AD203B41FA5}">
                      <a16:colId xmlns:a16="http://schemas.microsoft.com/office/drawing/2014/main" val="2356889052"/>
                    </a:ext>
                  </a:extLst>
                </a:gridCol>
                <a:gridCol w="2094874">
                  <a:extLst>
                    <a:ext uri="{9D8B030D-6E8A-4147-A177-3AD203B41FA5}">
                      <a16:colId xmlns:a16="http://schemas.microsoft.com/office/drawing/2014/main" val="1906320279"/>
                    </a:ext>
                  </a:extLst>
                </a:gridCol>
              </a:tblGrid>
              <a:tr h="0">
                <a:tc>
                  <a:txBody>
                    <a:bodyPr/>
                    <a:lstStyle/>
                    <a:p>
                      <a:pPr algn="ctr"/>
                      <a:r>
                        <a:rPr lang="en-US" sz="1000" dirty="0"/>
                        <a:t>Octets: Variable</a:t>
                      </a:r>
                    </a:p>
                  </a:txBody>
                  <a:tcPr/>
                </a:tc>
                <a:tc>
                  <a:txBody>
                    <a:bodyPr/>
                    <a:lstStyle/>
                    <a:p>
                      <a:pPr algn="ctr"/>
                      <a:r>
                        <a:rPr lang="en-US" sz="1000" dirty="0"/>
                        <a:t>1</a:t>
                      </a:r>
                    </a:p>
                  </a:txBody>
                  <a:tcPr/>
                </a:tc>
                <a:tc>
                  <a:txBody>
                    <a:bodyPr/>
                    <a:lstStyle/>
                    <a:p>
                      <a:pPr algn="ctr"/>
                      <a:r>
                        <a:rPr lang="en-US" sz="1000" dirty="0">
                          <a:solidFill>
                            <a:srgbClr val="FF0000"/>
                          </a:solidFill>
                        </a:rPr>
                        <a:t>2</a:t>
                      </a:r>
                    </a:p>
                  </a:txBody>
                  <a:tcPr/>
                </a:tc>
                <a:tc>
                  <a:txBody>
                    <a:bodyPr/>
                    <a:lstStyle/>
                    <a:p>
                      <a:pPr algn="ctr"/>
                      <a:r>
                        <a:rPr lang="en-US" sz="1000" dirty="0"/>
                        <a:t>2/4</a:t>
                      </a:r>
                    </a:p>
                  </a:txBody>
                  <a:tcPr/>
                </a:tc>
                <a:extLst>
                  <a:ext uri="{0D108BD9-81ED-4DB2-BD59-A6C34878D82A}">
                    <a16:rowId xmlns:a16="http://schemas.microsoft.com/office/drawing/2014/main" val="808120602"/>
                  </a:ext>
                </a:extLst>
              </a:tr>
              <a:tr h="140218">
                <a:tc>
                  <a:txBody>
                    <a:bodyPr/>
                    <a:lstStyle/>
                    <a:p>
                      <a:pPr algn="ctr"/>
                      <a:r>
                        <a:rPr lang="en-US" sz="1000" dirty="0"/>
                        <a:t>MAC Header</a:t>
                      </a:r>
                    </a:p>
                  </a:txBody>
                  <a:tcPr/>
                </a:tc>
                <a:tc>
                  <a:txBody>
                    <a:bodyPr/>
                    <a:lstStyle/>
                    <a:p>
                      <a:pPr algn="ctr"/>
                      <a:r>
                        <a:rPr lang="en-US" sz="1000" dirty="0"/>
                        <a:t>Command ID = 0x01</a:t>
                      </a:r>
                    </a:p>
                  </a:txBody>
                  <a:tcPr/>
                </a:tc>
                <a:tc>
                  <a:txBody>
                    <a:bodyPr/>
                    <a:lstStyle/>
                    <a:p>
                      <a:pPr algn="ctr"/>
                      <a:r>
                        <a:rPr lang="en-US" sz="1000" dirty="0">
                          <a:solidFill>
                            <a:srgbClr val="FF0000"/>
                          </a:solidFill>
                        </a:rPr>
                        <a:t>Capability Information</a:t>
                      </a:r>
                    </a:p>
                  </a:txBody>
                  <a:tcPr/>
                </a:tc>
                <a:tc>
                  <a:txBody>
                    <a:bodyPr/>
                    <a:lstStyle/>
                    <a:p>
                      <a:pPr algn="ctr"/>
                      <a:r>
                        <a:rPr lang="en-US" sz="1000" dirty="0"/>
                        <a:t>FCS</a:t>
                      </a:r>
                    </a:p>
                  </a:txBody>
                  <a:tcPr/>
                </a:tc>
                <a:extLst>
                  <a:ext uri="{0D108BD9-81ED-4DB2-BD59-A6C34878D82A}">
                    <a16:rowId xmlns:a16="http://schemas.microsoft.com/office/drawing/2014/main" val="1885287348"/>
                  </a:ext>
                </a:extLst>
              </a:tr>
            </a:tbl>
          </a:graphicData>
        </a:graphic>
      </p:graphicFrame>
      <p:graphicFrame>
        <p:nvGraphicFramePr>
          <p:cNvPr id="9" name="Table 8">
            <a:extLst>
              <a:ext uri="{FF2B5EF4-FFF2-40B4-BE49-F238E27FC236}">
                <a16:creationId xmlns:a16="http://schemas.microsoft.com/office/drawing/2014/main" id="{AF0CC631-7E86-49B3-E5EA-19EA2C5D2D24}"/>
              </a:ext>
            </a:extLst>
          </p:cNvPr>
          <p:cNvGraphicFramePr>
            <a:graphicFrameLocks noGrp="1"/>
          </p:cNvGraphicFramePr>
          <p:nvPr>
            <p:extLst>
              <p:ext uri="{D42A27DB-BD31-4B8C-83A1-F6EECF244321}">
                <p14:modId xmlns:p14="http://schemas.microsoft.com/office/powerpoint/2010/main" val="314433120"/>
              </p:ext>
            </p:extLst>
          </p:nvPr>
        </p:nvGraphicFramePr>
        <p:xfrm>
          <a:off x="382249" y="3528023"/>
          <a:ext cx="8379496" cy="640080"/>
        </p:xfrm>
        <a:graphic>
          <a:graphicData uri="http://schemas.openxmlformats.org/drawingml/2006/table">
            <a:tbl>
              <a:tblPr firstRow="1" bandRow="1">
                <a:tableStyleId>{5940675A-B579-460E-94D1-54222C63F5DA}</a:tableStyleId>
              </a:tblPr>
              <a:tblGrid>
                <a:gridCol w="1047437">
                  <a:extLst>
                    <a:ext uri="{9D8B030D-6E8A-4147-A177-3AD203B41FA5}">
                      <a16:colId xmlns:a16="http://schemas.microsoft.com/office/drawing/2014/main" val="3994999245"/>
                    </a:ext>
                  </a:extLst>
                </a:gridCol>
                <a:gridCol w="1047437">
                  <a:extLst>
                    <a:ext uri="{9D8B030D-6E8A-4147-A177-3AD203B41FA5}">
                      <a16:colId xmlns:a16="http://schemas.microsoft.com/office/drawing/2014/main" val="1803236026"/>
                    </a:ext>
                  </a:extLst>
                </a:gridCol>
                <a:gridCol w="1047437">
                  <a:extLst>
                    <a:ext uri="{9D8B030D-6E8A-4147-A177-3AD203B41FA5}">
                      <a16:colId xmlns:a16="http://schemas.microsoft.com/office/drawing/2014/main" val="2356889052"/>
                    </a:ext>
                  </a:extLst>
                </a:gridCol>
                <a:gridCol w="1047437">
                  <a:extLst>
                    <a:ext uri="{9D8B030D-6E8A-4147-A177-3AD203B41FA5}">
                      <a16:colId xmlns:a16="http://schemas.microsoft.com/office/drawing/2014/main" val="1906320279"/>
                    </a:ext>
                  </a:extLst>
                </a:gridCol>
                <a:gridCol w="1047437">
                  <a:extLst>
                    <a:ext uri="{9D8B030D-6E8A-4147-A177-3AD203B41FA5}">
                      <a16:colId xmlns:a16="http://schemas.microsoft.com/office/drawing/2014/main" val="2880208737"/>
                    </a:ext>
                  </a:extLst>
                </a:gridCol>
                <a:gridCol w="1047437">
                  <a:extLst>
                    <a:ext uri="{9D8B030D-6E8A-4147-A177-3AD203B41FA5}">
                      <a16:colId xmlns:a16="http://schemas.microsoft.com/office/drawing/2014/main" val="178528995"/>
                    </a:ext>
                  </a:extLst>
                </a:gridCol>
                <a:gridCol w="1047437">
                  <a:extLst>
                    <a:ext uri="{9D8B030D-6E8A-4147-A177-3AD203B41FA5}">
                      <a16:colId xmlns:a16="http://schemas.microsoft.com/office/drawing/2014/main" val="102551828"/>
                    </a:ext>
                  </a:extLst>
                </a:gridCol>
                <a:gridCol w="1047437">
                  <a:extLst>
                    <a:ext uri="{9D8B030D-6E8A-4147-A177-3AD203B41FA5}">
                      <a16:colId xmlns:a16="http://schemas.microsoft.com/office/drawing/2014/main" val="323716140"/>
                    </a:ext>
                  </a:extLst>
                </a:gridCol>
              </a:tblGrid>
              <a:tr h="160884">
                <a:tc>
                  <a:txBody>
                    <a:bodyPr/>
                    <a:lstStyle/>
                    <a:p>
                      <a:pPr algn="ctr"/>
                      <a:r>
                        <a:rPr lang="en-US" sz="1000" dirty="0">
                          <a:solidFill>
                            <a:srgbClr val="FF0000"/>
                          </a:solidFill>
                        </a:rPr>
                        <a:t>Bits: 0</a:t>
                      </a:r>
                    </a:p>
                  </a:txBody>
                  <a:tcPr/>
                </a:tc>
                <a:tc>
                  <a:txBody>
                    <a:bodyPr/>
                    <a:lstStyle/>
                    <a:p>
                      <a:pPr algn="ctr"/>
                      <a:r>
                        <a:rPr lang="en-US" sz="1000" dirty="0">
                          <a:solidFill>
                            <a:srgbClr val="FF0000"/>
                          </a:solidFill>
                        </a:rPr>
                        <a:t>1</a:t>
                      </a:r>
                    </a:p>
                  </a:txBody>
                  <a:tcPr/>
                </a:tc>
                <a:tc>
                  <a:txBody>
                    <a:bodyPr/>
                    <a:lstStyle/>
                    <a:p>
                      <a:pPr algn="ctr"/>
                      <a:r>
                        <a:rPr lang="en-US" sz="1000" dirty="0">
                          <a:solidFill>
                            <a:srgbClr val="FF0000"/>
                          </a:solidFill>
                        </a:rPr>
                        <a:t>2-3</a:t>
                      </a:r>
                    </a:p>
                  </a:txBody>
                  <a:tcPr/>
                </a:tc>
                <a:tc>
                  <a:txBody>
                    <a:bodyPr/>
                    <a:lstStyle/>
                    <a:p>
                      <a:pPr algn="ctr"/>
                      <a:r>
                        <a:rPr lang="en-US" sz="1000" dirty="0">
                          <a:solidFill>
                            <a:srgbClr val="FF0000"/>
                          </a:solidFill>
                        </a:rPr>
                        <a:t>4</a:t>
                      </a:r>
                    </a:p>
                  </a:txBody>
                  <a:tcPr/>
                </a:tc>
                <a:tc>
                  <a:txBody>
                    <a:bodyPr/>
                    <a:lstStyle/>
                    <a:p>
                      <a:pPr algn="ctr"/>
                      <a:r>
                        <a:rPr lang="en-US" sz="1000" dirty="0">
                          <a:solidFill>
                            <a:srgbClr val="FF0000"/>
                          </a:solidFill>
                        </a:rPr>
                        <a:t>5</a:t>
                      </a:r>
                    </a:p>
                  </a:txBody>
                  <a:tcPr/>
                </a:tc>
                <a:tc>
                  <a:txBody>
                    <a:bodyPr/>
                    <a:lstStyle/>
                    <a:p>
                      <a:pPr algn="ctr"/>
                      <a:r>
                        <a:rPr lang="en-US" sz="1000" dirty="0">
                          <a:solidFill>
                            <a:srgbClr val="FF0000"/>
                          </a:solidFill>
                        </a:rPr>
                        <a:t>6</a:t>
                      </a:r>
                    </a:p>
                  </a:txBody>
                  <a:tcPr/>
                </a:tc>
                <a:tc>
                  <a:txBody>
                    <a:bodyPr/>
                    <a:lstStyle/>
                    <a:p>
                      <a:pPr algn="ctr"/>
                      <a:r>
                        <a:rPr lang="en-US" sz="1000" dirty="0">
                          <a:solidFill>
                            <a:srgbClr val="FF0000"/>
                          </a:solidFill>
                        </a:rPr>
                        <a:t>7</a:t>
                      </a:r>
                    </a:p>
                  </a:txBody>
                  <a:tcPr/>
                </a:tc>
                <a:tc>
                  <a:txBody>
                    <a:bodyPr/>
                    <a:lstStyle/>
                    <a:p>
                      <a:pPr algn="ctr"/>
                      <a:r>
                        <a:rPr lang="en-US" sz="1000" dirty="0">
                          <a:solidFill>
                            <a:srgbClr val="FF0000"/>
                          </a:solidFill>
                        </a:rPr>
                        <a:t>8-15</a:t>
                      </a:r>
                    </a:p>
                  </a:txBody>
                  <a:tcPr/>
                </a:tc>
                <a:extLst>
                  <a:ext uri="{0D108BD9-81ED-4DB2-BD59-A6C34878D82A}">
                    <a16:rowId xmlns:a16="http://schemas.microsoft.com/office/drawing/2014/main" val="808120602"/>
                  </a:ext>
                </a:extLst>
              </a:tr>
              <a:tr h="244679">
                <a:tc>
                  <a:txBody>
                    <a:bodyPr/>
                    <a:lstStyle/>
                    <a:p>
                      <a:pPr algn="ctr"/>
                      <a:r>
                        <a:rPr lang="en-US" sz="1000" dirty="0">
                          <a:solidFill>
                            <a:srgbClr val="FF0000"/>
                          </a:solidFill>
                        </a:rPr>
                        <a:t>Allocate Address</a:t>
                      </a:r>
                    </a:p>
                  </a:txBody>
                  <a:tcPr/>
                </a:tc>
                <a:tc>
                  <a:txBody>
                    <a:bodyPr/>
                    <a:lstStyle/>
                    <a:p>
                      <a:pPr algn="ctr"/>
                      <a:r>
                        <a:rPr lang="en-US" sz="1000" dirty="0">
                          <a:solidFill>
                            <a:srgbClr val="FF0000"/>
                          </a:solidFill>
                        </a:rPr>
                        <a:t>LDPC</a:t>
                      </a:r>
                    </a:p>
                  </a:txBody>
                  <a:tcPr/>
                </a:tc>
                <a:tc>
                  <a:txBody>
                    <a:bodyPr/>
                    <a:lstStyle/>
                    <a:p>
                      <a:pPr algn="ctr"/>
                      <a:r>
                        <a:rPr lang="en-US" sz="1000" dirty="0">
                          <a:solidFill>
                            <a:srgbClr val="FF0000"/>
                          </a:solidFill>
                        </a:rPr>
                        <a:t>Data rates</a:t>
                      </a:r>
                    </a:p>
                  </a:txBody>
                  <a:tcPr/>
                </a:tc>
                <a:tc>
                  <a:txBody>
                    <a:bodyPr/>
                    <a:lstStyle/>
                    <a:p>
                      <a:pPr algn="ctr"/>
                      <a:r>
                        <a:rPr lang="en-US" sz="1000" dirty="0">
                          <a:solidFill>
                            <a:srgbClr val="FF0000"/>
                          </a:solidFill>
                        </a:rPr>
                        <a:t>MMS ranging</a:t>
                      </a:r>
                    </a:p>
                  </a:txBody>
                  <a:tcPr/>
                </a:tc>
                <a:tc>
                  <a:txBody>
                    <a:bodyPr/>
                    <a:lstStyle/>
                    <a:p>
                      <a:pPr algn="ctr"/>
                      <a:r>
                        <a:rPr lang="en-US" sz="1000" dirty="0">
                          <a:solidFill>
                            <a:srgbClr val="FF0000"/>
                          </a:solidFill>
                        </a:rPr>
                        <a:t>Sensing</a:t>
                      </a:r>
                    </a:p>
                  </a:txBody>
                  <a:tcPr/>
                </a:tc>
                <a:tc>
                  <a:txBody>
                    <a:bodyPr/>
                    <a:lstStyle/>
                    <a:p>
                      <a:pPr algn="ctr"/>
                      <a:r>
                        <a:rPr lang="en-US" sz="1000" dirty="0">
                          <a:solidFill>
                            <a:srgbClr val="FF0000"/>
                          </a:solidFill>
                        </a:rPr>
                        <a:t>DL TDoA</a:t>
                      </a:r>
                    </a:p>
                  </a:txBody>
                  <a:tcPr/>
                </a:tc>
                <a:tc>
                  <a:txBody>
                    <a:bodyPr/>
                    <a:lstStyle/>
                    <a:p>
                      <a:pPr algn="ctr"/>
                      <a:r>
                        <a:rPr lang="en-US" sz="1000" dirty="0">
                          <a:solidFill>
                            <a:srgbClr val="FF0000"/>
                          </a:solidFill>
                        </a:rPr>
                        <a:t>UL TDoA</a:t>
                      </a:r>
                    </a:p>
                  </a:txBody>
                  <a:tcPr/>
                </a:tc>
                <a:tc>
                  <a:txBody>
                    <a:bodyPr/>
                    <a:lstStyle/>
                    <a:p>
                      <a:pPr algn="ctr"/>
                      <a:r>
                        <a:rPr lang="en-US" sz="1000" dirty="0">
                          <a:solidFill>
                            <a:srgbClr val="FF0000"/>
                          </a:solidFill>
                        </a:rPr>
                        <a:t>Reserved</a:t>
                      </a:r>
                    </a:p>
                  </a:txBody>
                  <a:tcPr/>
                </a:tc>
                <a:extLst>
                  <a:ext uri="{0D108BD9-81ED-4DB2-BD59-A6C34878D82A}">
                    <a16:rowId xmlns:a16="http://schemas.microsoft.com/office/drawing/2014/main" val="1885287348"/>
                  </a:ext>
                </a:extLst>
              </a:tr>
            </a:tbl>
          </a:graphicData>
        </a:graphic>
      </p:graphicFrame>
    </p:spTree>
    <p:extLst>
      <p:ext uri="{BB962C8B-B14F-4D97-AF65-F5344CB8AC3E}">
        <p14:creationId xmlns:p14="http://schemas.microsoft.com/office/powerpoint/2010/main" val="1712211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Proposal</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914400"/>
          </a:xfrm>
        </p:spPr>
        <p:txBody>
          <a:bodyPr/>
          <a:lstStyle/>
          <a:p>
            <a:r>
              <a:rPr lang="en-US" sz="2000" dirty="0"/>
              <a:t>Association Response frame format</a:t>
            </a:r>
          </a:p>
          <a:p>
            <a:pPr lvl="1"/>
            <a:r>
              <a:rPr lang="en-US" sz="1600" dirty="0"/>
              <a:t>Only ‘Association Status’ field is needed to be updated</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11</a:t>
            </a:fld>
            <a:endParaRPr lang="en-US" altLang="en-US"/>
          </a:p>
        </p:txBody>
      </p:sp>
      <p:graphicFrame>
        <p:nvGraphicFramePr>
          <p:cNvPr id="12" name="Table 5">
            <a:extLst>
              <a:ext uri="{FF2B5EF4-FFF2-40B4-BE49-F238E27FC236}">
                <a16:creationId xmlns:a16="http://schemas.microsoft.com/office/drawing/2014/main" id="{A4C5D2D1-89BA-9A20-A7E7-95DFC729BDBC}"/>
              </a:ext>
            </a:extLst>
          </p:cNvPr>
          <p:cNvGraphicFramePr>
            <a:graphicFrameLocks noGrp="1"/>
          </p:cNvGraphicFramePr>
          <p:nvPr/>
        </p:nvGraphicFramePr>
        <p:xfrm>
          <a:off x="382250" y="2926830"/>
          <a:ext cx="8379495" cy="487680"/>
        </p:xfrm>
        <a:graphic>
          <a:graphicData uri="http://schemas.openxmlformats.org/drawingml/2006/table">
            <a:tbl>
              <a:tblPr firstRow="1" bandRow="1">
                <a:tableStyleId>{5940675A-B579-460E-94D1-54222C63F5DA}</a:tableStyleId>
              </a:tblPr>
              <a:tblGrid>
                <a:gridCol w="1675899">
                  <a:extLst>
                    <a:ext uri="{9D8B030D-6E8A-4147-A177-3AD203B41FA5}">
                      <a16:colId xmlns:a16="http://schemas.microsoft.com/office/drawing/2014/main" val="3994999245"/>
                    </a:ext>
                  </a:extLst>
                </a:gridCol>
                <a:gridCol w="1675899">
                  <a:extLst>
                    <a:ext uri="{9D8B030D-6E8A-4147-A177-3AD203B41FA5}">
                      <a16:colId xmlns:a16="http://schemas.microsoft.com/office/drawing/2014/main" val="1803236026"/>
                    </a:ext>
                  </a:extLst>
                </a:gridCol>
                <a:gridCol w="1675899">
                  <a:extLst>
                    <a:ext uri="{9D8B030D-6E8A-4147-A177-3AD203B41FA5}">
                      <a16:colId xmlns:a16="http://schemas.microsoft.com/office/drawing/2014/main" val="2356889052"/>
                    </a:ext>
                  </a:extLst>
                </a:gridCol>
                <a:gridCol w="1675899">
                  <a:extLst>
                    <a:ext uri="{9D8B030D-6E8A-4147-A177-3AD203B41FA5}">
                      <a16:colId xmlns:a16="http://schemas.microsoft.com/office/drawing/2014/main" val="3710957226"/>
                    </a:ext>
                  </a:extLst>
                </a:gridCol>
                <a:gridCol w="1675899">
                  <a:extLst>
                    <a:ext uri="{9D8B030D-6E8A-4147-A177-3AD203B41FA5}">
                      <a16:colId xmlns:a16="http://schemas.microsoft.com/office/drawing/2014/main" val="1906320279"/>
                    </a:ext>
                  </a:extLst>
                </a:gridCol>
              </a:tblGrid>
              <a:tr h="0">
                <a:tc>
                  <a:txBody>
                    <a:bodyPr/>
                    <a:lstStyle/>
                    <a:p>
                      <a:pPr algn="ctr"/>
                      <a:r>
                        <a:rPr lang="en-US" sz="1000" dirty="0"/>
                        <a:t>Octets: Variable</a:t>
                      </a:r>
                    </a:p>
                  </a:txBody>
                  <a:tcPr/>
                </a:tc>
                <a:tc>
                  <a:txBody>
                    <a:bodyPr/>
                    <a:lstStyle/>
                    <a:p>
                      <a:pPr algn="ctr"/>
                      <a:r>
                        <a:rPr lang="en-US" sz="1000" dirty="0"/>
                        <a:t>1</a:t>
                      </a:r>
                    </a:p>
                  </a:txBody>
                  <a:tcPr/>
                </a:tc>
                <a:tc>
                  <a:txBody>
                    <a:bodyPr/>
                    <a:lstStyle/>
                    <a:p>
                      <a:pPr algn="ctr"/>
                      <a:r>
                        <a:rPr lang="en-US" sz="1000" dirty="0">
                          <a:solidFill>
                            <a:schemeClr val="tx1"/>
                          </a:solidFill>
                        </a:rPr>
                        <a:t>2</a:t>
                      </a:r>
                    </a:p>
                  </a:txBody>
                  <a:tcPr/>
                </a:tc>
                <a:tc>
                  <a:txBody>
                    <a:bodyPr/>
                    <a:lstStyle/>
                    <a:p>
                      <a:pPr algn="ctr"/>
                      <a:r>
                        <a:rPr lang="en-US" sz="1000" dirty="0">
                          <a:solidFill>
                            <a:srgbClr val="FF0000"/>
                          </a:solidFill>
                        </a:rPr>
                        <a:t>1</a:t>
                      </a:r>
                    </a:p>
                  </a:txBody>
                  <a:tcPr/>
                </a:tc>
                <a:tc>
                  <a:txBody>
                    <a:bodyPr/>
                    <a:lstStyle/>
                    <a:p>
                      <a:pPr algn="ctr"/>
                      <a:r>
                        <a:rPr lang="en-US" sz="1000" dirty="0"/>
                        <a:t>2/4</a:t>
                      </a:r>
                    </a:p>
                  </a:txBody>
                  <a:tcPr/>
                </a:tc>
                <a:extLst>
                  <a:ext uri="{0D108BD9-81ED-4DB2-BD59-A6C34878D82A}">
                    <a16:rowId xmlns:a16="http://schemas.microsoft.com/office/drawing/2014/main" val="808120602"/>
                  </a:ext>
                </a:extLst>
              </a:tr>
              <a:tr h="140218">
                <a:tc>
                  <a:txBody>
                    <a:bodyPr/>
                    <a:lstStyle/>
                    <a:p>
                      <a:pPr algn="ctr"/>
                      <a:r>
                        <a:rPr lang="en-US" sz="1000" dirty="0"/>
                        <a:t>MAC Header</a:t>
                      </a:r>
                    </a:p>
                  </a:txBody>
                  <a:tcPr/>
                </a:tc>
                <a:tc>
                  <a:txBody>
                    <a:bodyPr/>
                    <a:lstStyle/>
                    <a:p>
                      <a:pPr algn="ctr"/>
                      <a:r>
                        <a:rPr lang="en-US" sz="1000" dirty="0"/>
                        <a:t>Command ID = 0x02</a:t>
                      </a:r>
                    </a:p>
                  </a:txBody>
                  <a:tcPr/>
                </a:tc>
                <a:tc>
                  <a:txBody>
                    <a:bodyPr/>
                    <a:lstStyle/>
                    <a:p>
                      <a:pPr algn="ctr"/>
                      <a:r>
                        <a:rPr lang="en-US" sz="1000" dirty="0">
                          <a:solidFill>
                            <a:schemeClr val="tx1"/>
                          </a:solidFill>
                        </a:rPr>
                        <a:t>Short Address</a:t>
                      </a:r>
                    </a:p>
                  </a:txBody>
                  <a:tcPr/>
                </a:tc>
                <a:tc>
                  <a:txBody>
                    <a:bodyPr/>
                    <a:lstStyle/>
                    <a:p>
                      <a:pPr algn="ctr"/>
                      <a:r>
                        <a:rPr lang="en-US" sz="1000" dirty="0">
                          <a:solidFill>
                            <a:srgbClr val="FF0000"/>
                          </a:solidFill>
                        </a:rPr>
                        <a:t>Association Status</a:t>
                      </a:r>
                    </a:p>
                  </a:txBody>
                  <a:tcPr/>
                </a:tc>
                <a:tc>
                  <a:txBody>
                    <a:bodyPr/>
                    <a:lstStyle/>
                    <a:p>
                      <a:pPr algn="ctr"/>
                      <a:r>
                        <a:rPr lang="en-US" sz="1000" dirty="0"/>
                        <a:t>FCS</a:t>
                      </a:r>
                    </a:p>
                  </a:txBody>
                  <a:tcPr/>
                </a:tc>
                <a:extLst>
                  <a:ext uri="{0D108BD9-81ED-4DB2-BD59-A6C34878D82A}">
                    <a16:rowId xmlns:a16="http://schemas.microsoft.com/office/drawing/2014/main" val="1885287348"/>
                  </a:ext>
                </a:extLst>
              </a:tr>
            </a:tbl>
          </a:graphicData>
        </a:graphic>
      </p:graphicFrame>
      <p:graphicFrame>
        <p:nvGraphicFramePr>
          <p:cNvPr id="13" name="Table 7">
            <a:extLst>
              <a:ext uri="{FF2B5EF4-FFF2-40B4-BE49-F238E27FC236}">
                <a16:creationId xmlns:a16="http://schemas.microsoft.com/office/drawing/2014/main" id="{1228DBA8-0D29-F467-7463-A342E4D9E1C5}"/>
              </a:ext>
            </a:extLst>
          </p:cNvPr>
          <p:cNvGraphicFramePr>
            <a:graphicFrameLocks noGrp="1"/>
          </p:cNvGraphicFramePr>
          <p:nvPr/>
        </p:nvGraphicFramePr>
        <p:xfrm>
          <a:off x="1091293" y="3867430"/>
          <a:ext cx="6096000" cy="1219200"/>
        </p:xfrm>
        <a:graphic>
          <a:graphicData uri="http://schemas.openxmlformats.org/drawingml/2006/table">
            <a:tbl>
              <a:tblPr firstRow="1" bandRow="1">
                <a:tableStyleId>{ED083AE6-46FA-4A59-8FB0-9F97EB10719F}</a:tableStyleId>
              </a:tblPr>
              <a:tblGrid>
                <a:gridCol w="3048000">
                  <a:extLst>
                    <a:ext uri="{9D8B030D-6E8A-4147-A177-3AD203B41FA5}">
                      <a16:colId xmlns:a16="http://schemas.microsoft.com/office/drawing/2014/main" val="3421194663"/>
                    </a:ext>
                  </a:extLst>
                </a:gridCol>
                <a:gridCol w="3048000">
                  <a:extLst>
                    <a:ext uri="{9D8B030D-6E8A-4147-A177-3AD203B41FA5}">
                      <a16:colId xmlns:a16="http://schemas.microsoft.com/office/drawing/2014/main" val="486380568"/>
                    </a:ext>
                  </a:extLst>
                </a:gridCol>
              </a:tblGrid>
              <a:tr h="169555">
                <a:tc>
                  <a:txBody>
                    <a:bodyPr/>
                    <a:lstStyle/>
                    <a:p>
                      <a:pPr algn="ctr"/>
                      <a:r>
                        <a:rPr lang="en-US" sz="1000" dirty="0">
                          <a:solidFill>
                            <a:srgbClr val="FF0000"/>
                          </a:solidFill>
                        </a:rPr>
                        <a:t>Association status</a:t>
                      </a:r>
                    </a:p>
                  </a:txBody>
                  <a:tcPr/>
                </a:tc>
                <a:tc>
                  <a:txBody>
                    <a:bodyPr/>
                    <a:lstStyle/>
                    <a:p>
                      <a:pPr algn="ctr"/>
                      <a:r>
                        <a:rPr lang="en-US" sz="1000" dirty="0">
                          <a:solidFill>
                            <a:srgbClr val="FF0000"/>
                          </a:solidFill>
                        </a:rPr>
                        <a:t>Description</a:t>
                      </a:r>
                    </a:p>
                  </a:txBody>
                  <a:tcPr/>
                </a:tc>
                <a:extLst>
                  <a:ext uri="{0D108BD9-81ED-4DB2-BD59-A6C34878D82A}">
                    <a16:rowId xmlns:a16="http://schemas.microsoft.com/office/drawing/2014/main" val="4164887333"/>
                  </a:ext>
                </a:extLst>
              </a:tr>
              <a:tr h="169555">
                <a:tc>
                  <a:txBody>
                    <a:bodyPr/>
                    <a:lstStyle/>
                    <a:p>
                      <a:pPr algn="ctr"/>
                      <a:r>
                        <a:rPr lang="en-US" sz="1000" dirty="0">
                          <a:solidFill>
                            <a:srgbClr val="FF0000"/>
                          </a:solidFill>
                        </a:rPr>
                        <a:t>0x00</a:t>
                      </a:r>
                    </a:p>
                  </a:txBody>
                  <a:tcPr/>
                </a:tc>
                <a:tc>
                  <a:txBody>
                    <a:bodyPr/>
                    <a:lstStyle/>
                    <a:p>
                      <a:pPr algn="ctr"/>
                      <a:r>
                        <a:rPr lang="en-US" sz="1000" dirty="0">
                          <a:solidFill>
                            <a:srgbClr val="FF0000"/>
                          </a:solidFill>
                        </a:rPr>
                        <a:t>Association successful</a:t>
                      </a:r>
                    </a:p>
                  </a:txBody>
                  <a:tcPr/>
                </a:tc>
                <a:extLst>
                  <a:ext uri="{0D108BD9-81ED-4DB2-BD59-A6C34878D82A}">
                    <a16:rowId xmlns:a16="http://schemas.microsoft.com/office/drawing/2014/main" val="2598638689"/>
                  </a:ext>
                </a:extLst>
              </a:tr>
              <a:tr h="169555">
                <a:tc>
                  <a:txBody>
                    <a:bodyPr/>
                    <a:lstStyle/>
                    <a:p>
                      <a:pPr algn="ctr"/>
                      <a:r>
                        <a:rPr lang="en-US" sz="1000" dirty="0">
                          <a:solidFill>
                            <a:srgbClr val="FF0000"/>
                          </a:solidFill>
                        </a:rPr>
                        <a:t>0x01</a:t>
                      </a:r>
                    </a:p>
                  </a:txBody>
                  <a:tcPr/>
                </a:tc>
                <a:tc>
                  <a:txBody>
                    <a:bodyPr/>
                    <a:lstStyle/>
                    <a:p>
                      <a:pPr algn="ctr"/>
                      <a:r>
                        <a:rPr lang="en-US" sz="1000" dirty="0">
                          <a:solidFill>
                            <a:srgbClr val="FF0000"/>
                          </a:solidFill>
                        </a:rPr>
                        <a:t>UWB session at capacity</a:t>
                      </a:r>
                    </a:p>
                  </a:txBody>
                  <a:tcPr/>
                </a:tc>
                <a:extLst>
                  <a:ext uri="{0D108BD9-81ED-4DB2-BD59-A6C34878D82A}">
                    <a16:rowId xmlns:a16="http://schemas.microsoft.com/office/drawing/2014/main" val="128247629"/>
                  </a:ext>
                </a:extLst>
              </a:tr>
              <a:tr h="169555">
                <a:tc>
                  <a:txBody>
                    <a:bodyPr/>
                    <a:lstStyle/>
                    <a:p>
                      <a:pPr algn="ctr"/>
                      <a:r>
                        <a:rPr lang="en-US" sz="1000" dirty="0">
                          <a:solidFill>
                            <a:srgbClr val="FF0000"/>
                          </a:solidFill>
                        </a:rPr>
                        <a:t>0x02</a:t>
                      </a:r>
                    </a:p>
                  </a:txBody>
                  <a:tcPr/>
                </a:tc>
                <a:tc>
                  <a:txBody>
                    <a:bodyPr/>
                    <a:lstStyle/>
                    <a:p>
                      <a:pPr algn="ctr"/>
                      <a:r>
                        <a:rPr lang="en-US" sz="1000" dirty="0">
                          <a:solidFill>
                            <a:srgbClr val="FF0000"/>
                          </a:solidFill>
                        </a:rPr>
                        <a:t>Association denied</a:t>
                      </a:r>
                    </a:p>
                  </a:txBody>
                  <a:tcPr/>
                </a:tc>
                <a:extLst>
                  <a:ext uri="{0D108BD9-81ED-4DB2-BD59-A6C34878D82A}">
                    <a16:rowId xmlns:a16="http://schemas.microsoft.com/office/drawing/2014/main" val="3450768501"/>
                  </a:ext>
                </a:extLst>
              </a:tr>
              <a:tr h="169555">
                <a:tc>
                  <a:txBody>
                    <a:bodyPr/>
                    <a:lstStyle/>
                    <a:p>
                      <a:pPr algn="ctr"/>
                      <a:r>
                        <a:rPr lang="en-US" sz="1000" dirty="0">
                          <a:solidFill>
                            <a:srgbClr val="FF0000"/>
                          </a:solidFill>
                        </a:rPr>
                        <a:t>0x03-0xff</a:t>
                      </a:r>
                    </a:p>
                  </a:txBody>
                  <a:tcPr/>
                </a:tc>
                <a:tc>
                  <a:txBody>
                    <a:bodyPr/>
                    <a:lstStyle/>
                    <a:p>
                      <a:pPr algn="ctr"/>
                      <a:r>
                        <a:rPr lang="en-US" sz="1000" dirty="0">
                          <a:solidFill>
                            <a:srgbClr val="FF0000"/>
                          </a:solidFill>
                        </a:rPr>
                        <a:t>Reserved</a:t>
                      </a:r>
                    </a:p>
                  </a:txBody>
                  <a:tcPr/>
                </a:tc>
                <a:extLst>
                  <a:ext uri="{0D108BD9-81ED-4DB2-BD59-A6C34878D82A}">
                    <a16:rowId xmlns:a16="http://schemas.microsoft.com/office/drawing/2014/main" val="565922369"/>
                  </a:ext>
                </a:extLst>
              </a:tr>
            </a:tbl>
          </a:graphicData>
        </a:graphic>
      </p:graphicFrame>
    </p:spTree>
    <p:extLst>
      <p:ext uri="{BB962C8B-B14F-4D97-AF65-F5344CB8AC3E}">
        <p14:creationId xmlns:p14="http://schemas.microsoft.com/office/powerpoint/2010/main" val="4039744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How to Find UWB Channel/Preamble</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3962400"/>
          </a:xfrm>
        </p:spPr>
        <p:txBody>
          <a:bodyPr/>
          <a:lstStyle/>
          <a:p>
            <a:r>
              <a:rPr lang="en-US" sz="2000" dirty="0"/>
              <a:t>For scanning, controlees need to know UWB channel and preamble code the controller is using</a:t>
            </a:r>
          </a:p>
          <a:p>
            <a:pPr>
              <a:spcBef>
                <a:spcPts val="1224"/>
              </a:spcBef>
            </a:pPr>
            <a:r>
              <a:rPr lang="en-US" sz="2000" dirty="0"/>
              <a:t>We can utilize out-of-band (e.g., BLE or NB) and/or UWB mirroring channel [1]</a:t>
            </a:r>
            <a:endParaRPr lang="en-US" sz="16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12</a:t>
            </a:fld>
            <a:endParaRPr lang="en-US" altLang="en-US"/>
          </a:p>
        </p:txBody>
      </p:sp>
      <p:pic>
        <p:nvPicPr>
          <p:cNvPr id="7" name="Picture 6">
            <a:extLst>
              <a:ext uri="{FF2B5EF4-FFF2-40B4-BE49-F238E27FC236}">
                <a16:creationId xmlns:a16="http://schemas.microsoft.com/office/drawing/2014/main" id="{B169F669-CFF0-B8E3-4528-AAABD868F982}"/>
              </a:ext>
            </a:extLst>
          </p:cNvPr>
          <p:cNvPicPr>
            <a:picLocks noChangeAspect="1"/>
          </p:cNvPicPr>
          <p:nvPr/>
        </p:nvPicPr>
        <p:blipFill>
          <a:blip r:embed="rId2"/>
          <a:stretch>
            <a:fillRect/>
          </a:stretch>
        </p:blipFill>
        <p:spPr>
          <a:xfrm>
            <a:off x="1213851" y="3962400"/>
            <a:ext cx="6823364" cy="1828800"/>
          </a:xfrm>
          <a:prstGeom prst="rect">
            <a:avLst/>
          </a:prstGeom>
        </p:spPr>
      </p:pic>
    </p:spTree>
    <p:extLst>
      <p:ext uri="{BB962C8B-B14F-4D97-AF65-F5344CB8AC3E}">
        <p14:creationId xmlns:p14="http://schemas.microsoft.com/office/powerpoint/2010/main" val="3076482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Summary</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3962400"/>
          </a:xfrm>
        </p:spPr>
        <p:txBody>
          <a:bodyPr/>
          <a:lstStyle/>
          <a:p>
            <a:r>
              <a:rPr lang="en-US" sz="2000" dirty="0"/>
              <a:t>UWB in-band discovery and association protocol is desirable for some UWB use-cases which can utilize user input as a trigger</a:t>
            </a:r>
          </a:p>
          <a:p>
            <a:r>
              <a:rPr lang="en-US" sz="2000" dirty="0"/>
              <a:t>The legacy in-band discovery and association protocol in 802.15.4 does not fit well</a:t>
            </a:r>
          </a:p>
          <a:p>
            <a:r>
              <a:rPr lang="en-US" sz="2000" dirty="0"/>
              <a:t>Proposed discovery and association protocol exploits existing Control Message and empty slots for discovery purpose </a:t>
            </a:r>
            <a:r>
              <a:rPr lang="en-US" sz="2000" dirty="0">
                <a:sym typeface="Wingdings" pitchFamily="2" charset="2"/>
              </a:rPr>
              <a:t> Minimal overhead increase</a:t>
            </a:r>
          </a:p>
          <a:p>
            <a:r>
              <a:rPr lang="en-US" sz="2000" dirty="0">
                <a:sym typeface="Wingdings" pitchFamily="2" charset="2"/>
              </a:rPr>
              <a:t>We proposed minimal changes to Association Request frame and Association Response frame to reflect UWB capabilities</a:t>
            </a:r>
          </a:p>
          <a:p>
            <a:r>
              <a:rPr lang="en-US" sz="2000" dirty="0">
                <a:sym typeface="Wingdings" pitchFamily="2" charset="2"/>
              </a:rPr>
              <a:t>UWB channel and preamble information for scanning can be transferred via out-of-band or UWB mirroring channel</a:t>
            </a:r>
            <a:endParaRPr lang="en-US" sz="20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13</a:t>
            </a:fld>
            <a:endParaRPr lang="en-US" altLang="en-US"/>
          </a:p>
        </p:txBody>
      </p:sp>
    </p:spTree>
    <p:extLst>
      <p:ext uri="{BB962C8B-B14F-4D97-AF65-F5344CB8AC3E}">
        <p14:creationId xmlns:p14="http://schemas.microsoft.com/office/powerpoint/2010/main" val="1905660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958884C-588D-2CAE-3237-9499F6FA68FA}"/>
              </a:ext>
            </a:extLst>
          </p:cNvPr>
          <p:cNvSpPr>
            <a:spLocks noGrp="1"/>
          </p:cNvSpPr>
          <p:nvPr>
            <p:ph type="title"/>
          </p:nvPr>
        </p:nvSpPr>
        <p:spPr/>
        <p:txBody>
          <a:bodyPr/>
          <a:lstStyle/>
          <a:p>
            <a:r>
              <a:rPr lang="en-US" dirty="0"/>
              <a:t>Thank You</a:t>
            </a:r>
          </a:p>
        </p:txBody>
      </p:sp>
      <p:sp>
        <p:nvSpPr>
          <p:cNvPr id="8" name="Text Placeholder 7">
            <a:extLst>
              <a:ext uri="{FF2B5EF4-FFF2-40B4-BE49-F238E27FC236}">
                <a16:creationId xmlns:a16="http://schemas.microsoft.com/office/drawing/2014/main" id="{E9BEF885-2345-B032-62A9-CB8EFD6E257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CCF0F033-A999-4184-EA06-852DB3D128CA}"/>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82A63557-76CC-1ED1-A590-D756A59892DA}"/>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B15A2D11-B9F9-F612-BBA6-D056389DD0C1}"/>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14</a:t>
            </a:fld>
            <a:endParaRPr lang="en-US" altLang="en-US"/>
          </a:p>
        </p:txBody>
      </p:sp>
    </p:spTree>
    <p:extLst>
      <p:ext uri="{BB962C8B-B14F-4D97-AF65-F5344CB8AC3E}">
        <p14:creationId xmlns:p14="http://schemas.microsoft.com/office/powerpoint/2010/main" val="143711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6B6DE-ACB9-B660-81BF-8E4AF67461B2}"/>
              </a:ext>
            </a:extLst>
          </p:cNvPr>
          <p:cNvSpPr>
            <a:spLocks noGrp="1"/>
          </p:cNvSpPr>
          <p:nvPr>
            <p:ph type="title"/>
          </p:nvPr>
        </p:nvSpPr>
        <p:spPr/>
        <p:txBody>
          <a:bodyPr/>
          <a:lstStyle/>
          <a:p>
            <a:r>
              <a:rPr lang="en-US" dirty="0"/>
              <a:t>Application Control IE under Discussion</a:t>
            </a:r>
          </a:p>
        </p:txBody>
      </p:sp>
      <p:pic>
        <p:nvPicPr>
          <p:cNvPr id="6" name="Picture 5">
            <a:extLst>
              <a:ext uri="{FF2B5EF4-FFF2-40B4-BE49-F238E27FC236}">
                <a16:creationId xmlns:a16="http://schemas.microsoft.com/office/drawing/2014/main" id="{DBA5B413-A8E7-74C6-E93A-65C2FA8E3B4C}"/>
              </a:ext>
            </a:extLst>
          </p:cNvPr>
          <p:cNvPicPr>
            <a:picLocks noChangeAspect="1"/>
          </p:cNvPicPr>
          <p:nvPr/>
        </p:nvPicPr>
        <p:blipFill>
          <a:blip r:embed="rId2"/>
          <a:stretch>
            <a:fillRect/>
          </a:stretch>
        </p:blipFill>
        <p:spPr>
          <a:xfrm>
            <a:off x="685800" y="1965624"/>
            <a:ext cx="7772400" cy="1857912"/>
          </a:xfrm>
          <a:prstGeom prst="rect">
            <a:avLst/>
          </a:prstGeom>
        </p:spPr>
      </p:pic>
      <p:pic>
        <p:nvPicPr>
          <p:cNvPr id="7" name="Picture 6">
            <a:extLst>
              <a:ext uri="{FF2B5EF4-FFF2-40B4-BE49-F238E27FC236}">
                <a16:creationId xmlns:a16="http://schemas.microsoft.com/office/drawing/2014/main" id="{646DC045-1454-ABAC-C883-6A5437A21584}"/>
              </a:ext>
            </a:extLst>
          </p:cNvPr>
          <p:cNvPicPr>
            <a:picLocks noChangeAspect="1"/>
          </p:cNvPicPr>
          <p:nvPr/>
        </p:nvPicPr>
        <p:blipFill>
          <a:blip r:embed="rId3"/>
          <a:stretch>
            <a:fillRect/>
          </a:stretch>
        </p:blipFill>
        <p:spPr>
          <a:xfrm>
            <a:off x="685800" y="4038600"/>
            <a:ext cx="7772400" cy="1512203"/>
          </a:xfrm>
          <a:prstGeom prst="rect">
            <a:avLst/>
          </a:prstGeom>
        </p:spPr>
      </p:pic>
    </p:spTree>
    <p:extLst>
      <p:ext uri="{BB962C8B-B14F-4D97-AF65-F5344CB8AC3E}">
        <p14:creationId xmlns:p14="http://schemas.microsoft.com/office/powerpoint/2010/main" val="2007214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33E-A2D2-4B83-12F4-0D440CE377F4}"/>
              </a:ext>
            </a:extLst>
          </p:cNvPr>
          <p:cNvSpPr>
            <a:spLocks noGrp="1"/>
          </p:cNvSpPr>
          <p:nvPr>
            <p:ph type="title"/>
          </p:nvPr>
        </p:nvSpPr>
        <p:spPr/>
        <p:txBody>
          <a:bodyPr/>
          <a:lstStyle/>
          <a:p>
            <a:r>
              <a:rPr lang="en-US" dirty="0"/>
              <a:t>Association Request frame format in 802.15.4</a:t>
            </a:r>
          </a:p>
        </p:txBody>
      </p:sp>
      <p:pic>
        <p:nvPicPr>
          <p:cNvPr id="7" name="Picture 6">
            <a:extLst>
              <a:ext uri="{FF2B5EF4-FFF2-40B4-BE49-F238E27FC236}">
                <a16:creationId xmlns:a16="http://schemas.microsoft.com/office/drawing/2014/main" id="{CE96FC49-0F6A-10D3-C0AD-DB14DD83F19D}"/>
              </a:ext>
            </a:extLst>
          </p:cNvPr>
          <p:cNvPicPr>
            <a:picLocks noChangeAspect="1"/>
          </p:cNvPicPr>
          <p:nvPr/>
        </p:nvPicPr>
        <p:blipFill>
          <a:blip r:embed="rId2"/>
          <a:stretch>
            <a:fillRect/>
          </a:stretch>
        </p:blipFill>
        <p:spPr>
          <a:xfrm>
            <a:off x="758371" y="4695320"/>
            <a:ext cx="7366000" cy="1574800"/>
          </a:xfrm>
          <a:prstGeom prst="rect">
            <a:avLst/>
          </a:prstGeom>
        </p:spPr>
      </p:pic>
      <p:pic>
        <p:nvPicPr>
          <p:cNvPr id="9" name="Picture 8">
            <a:extLst>
              <a:ext uri="{FF2B5EF4-FFF2-40B4-BE49-F238E27FC236}">
                <a16:creationId xmlns:a16="http://schemas.microsoft.com/office/drawing/2014/main" id="{509A187B-B3E5-B3E6-6AFE-EBA24888AB98}"/>
              </a:ext>
            </a:extLst>
          </p:cNvPr>
          <p:cNvPicPr>
            <a:picLocks noChangeAspect="1"/>
          </p:cNvPicPr>
          <p:nvPr/>
        </p:nvPicPr>
        <p:blipFill>
          <a:blip r:embed="rId3"/>
          <a:stretch>
            <a:fillRect/>
          </a:stretch>
        </p:blipFill>
        <p:spPr>
          <a:xfrm>
            <a:off x="4201772" y="3628521"/>
            <a:ext cx="4917436" cy="1066799"/>
          </a:xfrm>
          <a:prstGeom prst="rect">
            <a:avLst/>
          </a:prstGeom>
        </p:spPr>
      </p:pic>
      <p:pic>
        <p:nvPicPr>
          <p:cNvPr id="8" name="Picture 7">
            <a:extLst>
              <a:ext uri="{FF2B5EF4-FFF2-40B4-BE49-F238E27FC236}">
                <a16:creationId xmlns:a16="http://schemas.microsoft.com/office/drawing/2014/main" id="{7188573E-EF2C-A1E9-2E71-58F5039E5213}"/>
              </a:ext>
            </a:extLst>
          </p:cNvPr>
          <p:cNvPicPr>
            <a:picLocks noChangeAspect="1"/>
          </p:cNvPicPr>
          <p:nvPr/>
        </p:nvPicPr>
        <p:blipFill>
          <a:blip r:embed="rId4"/>
          <a:stretch>
            <a:fillRect/>
          </a:stretch>
        </p:blipFill>
        <p:spPr>
          <a:xfrm>
            <a:off x="227439" y="1888444"/>
            <a:ext cx="6802983" cy="1692956"/>
          </a:xfrm>
          <a:prstGeom prst="rect">
            <a:avLst/>
          </a:prstGeom>
        </p:spPr>
      </p:pic>
    </p:spTree>
    <p:extLst>
      <p:ext uri="{BB962C8B-B14F-4D97-AF65-F5344CB8AC3E}">
        <p14:creationId xmlns:p14="http://schemas.microsoft.com/office/powerpoint/2010/main" val="2675470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C533E-A2D2-4B83-12F4-0D440CE377F4}"/>
              </a:ext>
            </a:extLst>
          </p:cNvPr>
          <p:cNvSpPr>
            <a:spLocks noGrp="1"/>
          </p:cNvSpPr>
          <p:nvPr>
            <p:ph type="title"/>
          </p:nvPr>
        </p:nvSpPr>
        <p:spPr/>
        <p:txBody>
          <a:bodyPr/>
          <a:lstStyle/>
          <a:p>
            <a:r>
              <a:rPr lang="en-US" dirty="0"/>
              <a:t>Association</a:t>
            </a:r>
            <a:r>
              <a:rPr lang="en-US" sz="3200" dirty="0">
                <a:solidFill>
                  <a:srgbClr val="1C2B33"/>
                </a:solidFill>
                <a:latin typeface="Arial" panose="020B0604020202020204" pitchFamily="34" charset="0"/>
              </a:rPr>
              <a:t> </a:t>
            </a:r>
            <a:r>
              <a:rPr lang="en-US" dirty="0"/>
              <a:t>Response frame format in 802.15.4</a:t>
            </a:r>
          </a:p>
        </p:txBody>
      </p:sp>
      <p:pic>
        <p:nvPicPr>
          <p:cNvPr id="4" name="Picture 3">
            <a:extLst>
              <a:ext uri="{FF2B5EF4-FFF2-40B4-BE49-F238E27FC236}">
                <a16:creationId xmlns:a16="http://schemas.microsoft.com/office/drawing/2014/main" id="{8AFC2AFC-460C-148E-9527-2E562C4F0B08}"/>
              </a:ext>
            </a:extLst>
          </p:cNvPr>
          <p:cNvPicPr>
            <a:picLocks noChangeAspect="1"/>
          </p:cNvPicPr>
          <p:nvPr/>
        </p:nvPicPr>
        <p:blipFill>
          <a:blip r:embed="rId2"/>
          <a:stretch>
            <a:fillRect/>
          </a:stretch>
        </p:blipFill>
        <p:spPr>
          <a:xfrm>
            <a:off x="1380750" y="3992336"/>
            <a:ext cx="6350000" cy="1371600"/>
          </a:xfrm>
          <a:prstGeom prst="rect">
            <a:avLst/>
          </a:prstGeom>
        </p:spPr>
      </p:pic>
      <p:pic>
        <p:nvPicPr>
          <p:cNvPr id="5" name="Picture 4">
            <a:extLst>
              <a:ext uri="{FF2B5EF4-FFF2-40B4-BE49-F238E27FC236}">
                <a16:creationId xmlns:a16="http://schemas.microsoft.com/office/drawing/2014/main" id="{DFEAB8F3-EB38-3EA3-5FE0-E51FA16FBB64}"/>
              </a:ext>
            </a:extLst>
          </p:cNvPr>
          <p:cNvPicPr>
            <a:picLocks noChangeAspect="1"/>
          </p:cNvPicPr>
          <p:nvPr/>
        </p:nvPicPr>
        <p:blipFill>
          <a:blip r:embed="rId3"/>
          <a:stretch>
            <a:fillRect/>
          </a:stretch>
        </p:blipFill>
        <p:spPr>
          <a:xfrm>
            <a:off x="1052093" y="1981907"/>
            <a:ext cx="7039814" cy="1751894"/>
          </a:xfrm>
          <a:prstGeom prst="rect">
            <a:avLst/>
          </a:prstGeom>
        </p:spPr>
      </p:pic>
    </p:spTree>
    <p:extLst>
      <p:ext uri="{BB962C8B-B14F-4D97-AF65-F5344CB8AC3E}">
        <p14:creationId xmlns:p14="http://schemas.microsoft.com/office/powerpoint/2010/main" val="920571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AB705-6493-44FB-1E4A-D74179B5D98A}"/>
              </a:ext>
            </a:extLst>
          </p:cNvPr>
          <p:cNvSpPr>
            <a:spLocks noGrp="1"/>
          </p:cNvSpPr>
          <p:nvPr>
            <p:ph type="dt" sz="half" idx="10"/>
          </p:nvPr>
        </p:nvSpPr>
        <p:spPr/>
        <p:txBody>
          <a:bodyPr/>
          <a:lstStyle/>
          <a:p>
            <a:r>
              <a:rPr lang="en-US" altLang="en-US" dirty="0"/>
              <a:t>November 2022</a:t>
            </a:r>
          </a:p>
        </p:txBody>
      </p:sp>
      <p:sp>
        <p:nvSpPr>
          <p:cNvPr id="3" name="Footer Placeholder 2">
            <a:extLst>
              <a:ext uri="{FF2B5EF4-FFF2-40B4-BE49-F238E27FC236}">
                <a16:creationId xmlns:a16="http://schemas.microsoft.com/office/drawing/2014/main" id="{C5A83280-719F-2BE4-6226-C2D351AC1D49}"/>
              </a:ext>
            </a:extLst>
          </p:cNvPr>
          <p:cNvSpPr>
            <a:spLocks noGrp="1"/>
          </p:cNvSpPr>
          <p:nvPr>
            <p:ph type="ftr" sz="quarter" idx="11"/>
          </p:nvPr>
        </p:nvSpPr>
        <p:spPr/>
        <p:txBody>
          <a:bodyPr/>
          <a:lstStyle/>
          <a:p>
            <a:r>
              <a:rPr lang="en-US" altLang="en-US"/>
              <a:t>Kangjin Yoon, Meta</a:t>
            </a:r>
            <a:endParaRPr lang="en-US" altLang="en-US" dirty="0"/>
          </a:p>
        </p:txBody>
      </p:sp>
      <p:sp>
        <p:nvSpPr>
          <p:cNvPr id="4" name="Slide Number Placeholder 3">
            <a:extLst>
              <a:ext uri="{FF2B5EF4-FFF2-40B4-BE49-F238E27FC236}">
                <a16:creationId xmlns:a16="http://schemas.microsoft.com/office/drawing/2014/main" id="{69D812D4-0DDA-61BF-02B3-C33F682E12FA}"/>
              </a:ext>
            </a:extLst>
          </p:cNvPr>
          <p:cNvSpPr>
            <a:spLocks noGrp="1"/>
          </p:cNvSpPr>
          <p:nvPr>
            <p:ph type="sldNum" sz="quarter" idx="12"/>
          </p:nvPr>
        </p:nvSpPr>
        <p:spPr/>
        <p:txBody>
          <a:bodyPr/>
          <a:lstStyle/>
          <a:p>
            <a:r>
              <a:rPr lang="en-US" altLang="en-US"/>
              <a:t>Slide </a:t>
            </a:r>
            <a:fld id="{DA705B2B-1802-3344-AD8A-91AD6E3E48EA}" type="slidenum">
              <a:rPr lang="en-US" altLang="en-US" smtClean="0"/>
              <a:pPr/>
              <a:t>2</a:t>
            </a:fld>
            <a:endParaRPr lang="en-US" altLang="en-US"/>
          </a:p>
        </p:txBody>
      </p:sp>
      <p:graphicFrame>
        <p:nvGraphicFramePr>
          <p:cNvPr id="5" name="Google Shape;110;p2">
            <a:extLst>
              <a:ext uri="{FF2B5EF4-FFF2-40B4-BE49-F238E27FC236}">
                <a16:creationId xmlns:a16="http://schemas.microsoft.com/office/drawing/2014/main" id="{65190497-3CD4-748F-4ADB-8882F2F71D36}"/>
              </a:ext>
            </a:extLst>
          </p:cNvPr>
          <p:cNvGraphicFramePr/>
          <p:nvPr>
            <p:extLst>
              <p:ext uri="{D42A27DB-BD31-4B8C-83A1-F6EECF244321}">
                <p14:modId xmlns:p14="http://schemas.microsoft.com/office/powerpoint/2010/main" val="1940699704"/>
              </p:ext>
            </p:extLst>
          </p:nvPr>
        </p:nvGraphicFramePr>
        <p:xfrm>
          <a:off x="685800" y="895500"/>
          <a:ext cx="7774650" cy="5253653"/>
        </p:xfrm>
        <a:graphic>
          <a:graphicData uri="http://schemas.openxmlformats.org/drawingml/2006/table">
            <a:tbl>
              <a:tblPr firstRow="1" bandRow="1">
                <a:noFill/>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PAR Objective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Proposed Solution (how addressed)</a:t>
                      </a:r>
                      <a:endParaRPr sz="1200" u="none" strike="noStrike" cap="none" dirty="0">
                        <a:latin typeface="Calibri"/>
                        <a:ea typeface="Calibri"/>
                        <a:cs typeface="Calibri"/>
                        <a:sym typeface="Calibri"/>
                      </a:endParaRPr>
                    </a:p>
                  </a:txBody>
                  <a:tcPr marL="62200" marR="62200" marT="0" marB="0"/>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Safeguards so that the high throughput data use cases will not cause significant disruption to low duty-cycle ranging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Interference mitigation techniques to support higher density and higher traffic use cases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Other coexistence improvement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Backward compatibility with enhanced ranging capable devices (ERDEVs)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Improved link budget and/or reduced air-time</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Additional channels and operating frequencies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Improvements to accuracy / precision / reliability and interoperability for high-integrity ranging</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Reduced complexity and power consumption</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Enhanced native discovery and connection setup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r>
                        <a:rPr lang="en-US" sz="1200" u="none" strike="noStrike" kern="1200" cap="none" dirty="0">
                          <a:solidFill>
                            <a:schemeClr val="tx1"/>
                          </a:solidFill>
                          <a:latin typeface="+mn-lt"/>
                          <a:ea typeface="+mn-ea"/>
                          <a:cs typeface="+mn-cs"/>
                          <a:sym typeface="Calibri"/>
                        </a:rPr>
                        <a:t>Utilize Control Message and empty slots for discovery and connection setup</a:t>
                      </a:r>
                    </a:p>
                  </a:txBody>
                  <a:tcPr marL="62200" marR="62200" marT="0" marB="0"/>
                </a:tc>
                <a:extLst>
                  <a:ext uri="{0D108BD9-81ED-4DB2-BD59-A6C34878D82A}">
                    <a16:rowId xmlns:a16="http://schemas.microsoft.com/office/drawing/2014/main" val="10010"/>
                  </a:ext>
                </a:extLst>
              </a:tr>
              <a:tr h="320688">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latin typeface="Arial"/>
                          <a:ea typeface="Arial"/>
                          <a:cs typeface="Arial"/>
                          <a:sym typeface="Arial"/>
                        </a:rPr>
                        <a:t>Sensing capabilities to support presence detection and environment mapping</a:t>
                      </a:r>
                      <a:endParaRPr sz="1200" u="none" strike="noStrike" cap="none" dirty="0">
                        <a:latin typeface="Arial"/>
                        <a:ea typeface="Arial"/>
                        <a:cs typeface="Arial"/>
                        <a:sym typeface="Arial"/>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sym typeface="Arial"/>
                      </a:endParaRPr>
                    </a:p>
                  </a:txBody>
                  <a:tcPr marL="62200" marR="62200" marT="0" marB="0"/>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Higher data-rate streaming allowing at least 50 Mbit/s of throughput</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lang="en-US" sz="1200" u="none" strike="noStrike" kern="1200" cap="none" dirty="0">
                        <a:solidFill>
                          <a:schemeClr val="tx1"/>
                        </a:solidFill>
                        <a:latin typeface="+mn-lt"/>
                        <a:ea typeface="+mn-ea"/>
                        <a:cs typeface="+mn-cs"/>
                      </a:endParaRPr>
                    </a:p>
                  </a:txBody>
                  <a:tcPr marL="62200" marR="62200" marT="0" marB="0"/>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Clr>
                          <a:srgbClr val="000000"/>
                        </a:buClr>
                        <a:buSzPts val="1200"/>
                        <a:buFont typeface="Arial"/>
                        <a:buNone/>
                      </a:pPr>
                      <a:r>
                        <a:rPr lang="en-US" sz="1200" u="none" strike="noStrike" cap="none" dirty="0"/>
                        <a:t>Infrastructure synchronization mechanisms</a:t>
                      </a:r>
                      <a:endParaRPr sz="1200" u="none" strike="noStrike" cap="none" dirty="0">
                        <a:latin typeface="Calibri"/>
                        <a:ea typeface="Calibri"/>
                        <a:cs typeface="Calibri"/>
                        <a:sym typeface="Calibri"/>
                      </a:endParaRPr>
                    </a:p>
                  </a:txBody>
                  <a:tcPr marL="62200" marR="62200" marT="0" marB="0"/>
                </a:tc>
                <a:tc>
                  <a:txBody>
                    <a:bodyPr/>
                    <a:lstStyle/>
                    <a:p>
                      <a:pPr marL="0" marR="0" lvl="0" indent="0" algn="l" defTabSz="914400" rtl="0" eaLnBrk="1" latinLnBrk="0" hangingPunct="1">
                        <a:lnSpc>
                          <a:spcPct val="107000"/>
                        </a:lnSpc>
                        <a:spcBef>
                          <a:spcPts val="0"/>
                        </a:spcBef>
                        <a:spcAft>
                          <a:spcPts val="0"/>
                        </a:spcAft>
                        <a:buClr>
                          <a:srgbClr val="000000"/>
                        </a:buClr>
                        <a:buSzPts val="1200"/>
                        <a:buFont typeface="Arial"/>
                        <a:buNone/>
                      </a:pPr>
                      <a:endParaRPr sz="1200" u="none" strike="noStrike" kern="1200" cap="none" dirty="0">
                        <a:solidFill>
                          <a:schemeClr val="tx1"/>
                        </a:solidFill>
                        <a:latin typeface="+mn-lt"/>
                        <a:ea typeface="+mn-ea"/>
                        <a:cs typeface="+mn-cs"/>
                        <a:sym typeface="Calibri"/>
                      </a:endParaRPr>
                    </a:p>
                  </a:txBody>
                  <a:tcPr marL="62200" marR="62200"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1989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E06C8-D479-3C34-1FD2-FAC99EB6C506}"/>
              </a:ext>
            </a:extLst>
          </p:cNvPr>
          <p:cNvSpPr>
            <a:spLocks noGrp="1"/>
          </p:cNvSpPr>
          <p:nvPr>
            <p:ph type="title"/>
          </p:nvPr>
        </p:nvSpPr>
        <p:spPr/>
        <p:txBody>
          <a:bodyPr/>
          <a:lstStyle/>
          <a:p>
            <a:r>
              <a:rPr lang="en-US" b="1" dirty="0"/>
              <a:t>Previous Contributions Related To </a:t>
            </a:r>
            <a:br>
              <a:rPr lang="en-US" b="1" dirty="0"/>
            </a:br>
            <a:r>
              <a:rPr lang="en-US" b="1" dirty="0"/>
              <a:t>Discovery</a:t>
            </a:r>
          </a:p>
        </p:txBody>
      </p:sp>
      <p:sp>
        <p:nvSpPr>
          <p:cNvPr id="3" name="Content Placeholder 2">
            <a:extLst>
              <a:ext uri="{FF2B5EF4-FFF2-40B4-BE49-F238E27FC236}">
                <a16:creationId xmlns:a16="http://schemas.microsoft.com/office/drawing/2014/main" id="{82488F15-934B-E4FC-272D-2743110F3C83}"/>
              </a:ext>
            </a:extLst>
          </p:cNvPr>
          <p:cNvSpPr>
            <a:spLocks noGrp="1"/>
          </p:cNvSpPr>
          <p:nvPr>
            <p:ph idx="1"/>
          </p:nvPr>
        </p:nvSpPr>
        <p:spPr/>
        <p:txBody>
          <a:bodyPr/>
          <a:lstStyle/>
          <a:p>
            <a:pPr marL="0" indent="0">
              <a:lnSpc>
                <a:spcPct val="150000"/>
              </a:lnSpc>
              <a:buNone/>
            </a:pPr>
            <a:r>
              <a:rPr lang="en-US" altLang="en-US" sz="2000" dirty="0"/>
              <a:t>[1] DCN </a:t>
            </a:r>
            <a:r>
              <a:rPr lang="en-US" altLang="en-US" sz="2000" dirty="0">
                <a:hlinkClick r:id="rId2"/>
              </a:rPr>
              <a:t>456r0</a:t>
            </a:r>
            <a:r>
              <a:rPr lang="en-US" altLang="en-US" sz="2000" dirty="0"/>
              <a:t> (September 2022) “UWB Channel Usage Coordination for better UWB Coexistence”</a:t>
            </a:r>
          </a:p>
          <a:p>
            <a:pPr marL="0" indent="0">
              <a:lnSpc>
                <a:spcPct val="150000"/>
              </a:lnSpc>
              <a:buNone/>
            </a:pPr>
            <a:r>
              <a:rPr lang="en-US" altLang="en-US" sz="2000" dirty="0"/>
              <a:t>[2] DCN </a:t>
            </a:r>
            <a:r>
              <a:rPr lang="en-US" altLang="en-US" sz="2000" dirty="0">
                <a:hlinkClick r:id="rId3"/>
              </a:rPr>
              <a:t>557r1</a:t>
            </a:r>
            <a:r>
              <a:rPr lang="en-US" altLang="en-US" sz="2000" dirty="0"/>
              <a:t> (November 2021) “UWB Wake-up Signaling”</a:t>
            </a:r>
          </a:p>
          <a:p>
            <a:pPr>
              <a:lnSpc>
                <a:spcPct val="150000"/>
              </a:lnSpc>
            </a:pPr>
            <a:endParaRPr lang="en-US" dirty="0"/>
          </a:p>
        </p:txBody>
      </p:sp>
      <p:sp>
        <p:nvSpPr>
          <p:cNvPr id="4" name="Date Placeholder 3">
            <a:extLst>
              <a:ext uri="{FF2B5EF4-FFF2-40B4-BE49-F238E27FC236}">
                <a16:creationId xmlns:a16="http://schemas.microsoft.com/office/drawing/2014/main" id="{896233E6-E88E-B96B-B4E3-148D33A23077}"/>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05511650-FDD9-C97E-035B-C37BFF6BA2C8}"/>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4E5268F7-A2E1-7B83-F324-28BFFC5AC722}"/>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3</a:t>
            </a:fld>
            <a:endParaRPr lang="en-US" altLang="en-US"/>
          </a:p>
        </p:txBody>
      </p:sp>
    </p:spTree>
    <p:extLst>
      <p:ext uri="{BB962C8B-B14F-4D97-AF65-F5344CB8AC3E}">
        <p14:creationId xmlns:p14="http://schemas.microsoft.com/office/powerpoint/2010/main" val="4244413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Background</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01000" cy="2895600"/>
          </a:xfrm>
        </p:spPr>
        <p:txBody>
          <a:bodyPr/>
          <a:lstStyle/>
          <a:p>
            <a:r>
              <a:rPr lang="en-US" sz="2000" dirty="0"/>
              <a:t>Off-the-shelf 802.15.4z devices are relying on BLE for discovery and association</a:t>
            </a:r>
          </a:p>
          <a:p>
            <a:pPr lvl="1"/>
            <a:r>
              <a:rPr lang="en-US" sz="1800" dirty="0"/>
              <a:t>UWB session starts when the device discovered each other via BLE</a:t>
            </a:r>
          </a:p>
          <a:p>
            <a:pPr lvl="1"/>
            <a:r>
              <a:rPr lang="en-US" sz="1800" dirty="0"/>
              <a:t>Pros: Scanning/Beaconing via BLE is more power efficient than UWB</a:t>
            </a:r>
          </a:p>
          <a:p>
            <a:pPr lvl="1"/>
            <a:r>
              <a:rPr lang="en-US" sz="1800" dirty="0"/>
              <a:t>Cons: Device should have BLE module, delay for transition from BLE to UWB</a:t>
            </a:r>
          </a:p>
          <a:p>
            <a:pPr lvl="1"/>
            <a:r>
              <a:rPr lang="en-US" sz="1800" dirty="0"/>
              <a:t>For most use-cases so far, power efficiency was critical, because they require the automatic service initiation (e.g., passive car/door-lock access should happen without </a:t>
            </a:r>
            <a:r>
              <a:rPr lang="en-US" altLang="ko-KR" sz="1800" dirty="0"/>
              <a:t>any </a:t>
            </a:r>
            <a:r>
              <a:rPr lang="en-US" sz="1800" dirty="0"/>
              <a:t>user intervention)</a:t>
            </a:r>
            <a:endParaRPr lang="en-US" sz="14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4</a:t>
            </a:fld>
            <a:endParaRPr lang="en-US" altLang="en-US"/>
          </a:p>
        </p:txBody>
      </p:sp>
      <p:pic>
        <p:nvPicPr>
          <p:cNvPr id="7" name="Picture 6">
            <a:extLst>
              <a:ext uri="{FF2B5EF4-FFF2-40B4-BE49-F238E27FC236}">
                <a16:creationId xmlns:a16="http://schemas.microsoft.com/office/drawing/2014/main" id="{CA1A8275-861A-AD41-31CF-74D845BB948B}"/>
              </a:ext>
            </a:extLst>
          </p:cNvPr>
          <p:cNvPicPr>
            <a:picLocks noChangeAspect="1"/>
          </p:cNvPicPr>
          <p:nvPr/>
        </p:nvPicPr>
        <p:blipFill>
          <a:blip r:embed="rId2"/>
          <a:stretch>
            <a:fillRect/>
          </a:stretch>
        </p:blipFill>
        <p:spPr>
          <a:xfrm>
            <a:off x="1587425" y="4824524"/>
            <a:ext cx="5969150" cy="1472184"/>
          </a:xfrm>
          <a:prstGeom prst="rect">
            <a:avLst/>
          </a:prstGeom>
        </p:spPr>
      </p:pic>
      <p:sp>
        <p:nvSpPr>
          <p:cNvPr id="8" name="TextBox 7">
            <a:extLst>
              <a:ext uri="{FF2B5EF4-FFF2-40B4-BE49-F238E27FC236}">
                <a16:creationId xmlns:a16="http://schemas.microsoft.com/office/drawing/2014/main" id="{841D07DA-69FA-A4C5-42C5-ACFE88BE4B10}"/>
              </a:ext>
            </a:extLst>
          </p:cNvPr>
          <p:cNvSpPr txBox="1"/>
          <p:nvPr/>
        </p:nvSpPr>
        <p:spPr>
          <a:xfrm>
            <a:off x="1587425" y="6248400"/>
            <a:ext cx="5969150" cy="246221"/>
          </a:xfrm>
          <a:prstGeom prst="rect">
            <a:avLst/>
          </a:prstGeom>
          <a:noFill/>
        </p:spPr>
        <p:txBody>
          <a:bodyPr wrap="square" rtlCol="0">
            <a:spAutoFit/>
          </a:bodyPr>
          <a:lstStyle/>
          <a:p>
            <a:r>
              <a:rPr lang="en-US" sz="1000" dirty="0"/>
              <a:t>Reference: https://</a:t>
            </a:r>
            <a:r>
              <a:rPr lang="en-US" sz="1000" dirty="0" err="1"/>
              <a:t>www.firaconsortium.org</a:t>
            </a:r>
            <a:r>
              <a:rPr lang="en-US" sz="1000" dirty="0"/>
              <a:t>/discover/use-cases</a:t>
            </a:r>
          </a:p>
        </p:txBody>
      </p:sp>
    </p:spTree>
    <p:extLst>
      <p:ext uri="{BB962C8B-B14F-4D97-AF65-F5344CB8AC3E}">
        <p14:creationId xmlns:p14="http://schemas.microsoft.com/office/powerpoint/2010/main" val="233161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Background</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2895600"/>
          </a:xfrm>
        </p:spPr>
        <p:txBody>
          <a:bodyPr/>
          <a:lstStyle/>
          <a:p>
            <a:r>
              <a:rPr lang="en-US" sz="2000" dirty="0"/>
              <a:t>However, other UWB </a:t>
            </a:r>
            <a:r>
              <a:rPr lang="en-US" altLang="ko-KR" sz="2000" dirty="0"/>
              <a:t>service</a:t>
            </a:r>
            <a:r>
              <a:rPr lang="en-US" sz="2000" dirty="0"/>
              <a:t>s may involve active user</a:t>
            </a:r>
            <a:r>
              <a:rPr lang="ko-KR" altLang="en-US" sz="2000" dirty="0"/>
              <a:t> </a:t>
            </a:r>
            <a:r>
              <a:rPr lang="en-US" sz="2000" dirty="0"/>
              <a:t>participation</a:t>
            </a:r>
            <a:r>
              <a:rPr lang="ko-KR" altLang="en-US" sz="2000" dirty="0"/>
              <a:t> </a:t>
            </a:r>
            <a:br>
              <a:rPr lang="en-US" altLang="ko-KR" sz="2000" dirty="0"/>
            </a:br>
            <a:r>
              <a:rPr lang="en-US" altLang="ko-KR" sz="2000" dirty="0"/>
              <a:t>(e.g., user will pick-up their hand controller and wear head-mount display device before using VR service)</a:t>
            </a:r>
          </a:p>
          <a:p>
            <a:r>
              <a:rPr lang="en-US" sz="2000" dirty="0"/>
              <a:t>For these services; </a:t>
            </a:r>
          </a:p>
          <a:p>
            <a:pPr lvl="1"/>
            <a:r>
              <a:rPr lang="en-US" sz="1800" dirty="0"/>
              <a:t>No need to constantly scan the device</a:t>
            </a:r>
          </a:p>
          <a:p>
            <a:pPr lvl="1"/>
            <a:r>
              <a:rPr lang="en-US" sz="1800" dirty="0"/>
              <a:t>Other input (e.g., button press, motion detection) can trigger UWB discovery protocol</a:t>
            </a:r>
          </a:p>
          <a:p>
            <a:pPr lvl="1"/>
            <a:r>
              <a:rPr lang="en-US" sz="1800" dirty="0"/>
              <a:t>Low implementation cost and/or low initial latency may be more critical than high power efficiency during discovery (scanning)</a:t>
            </a:r>
          </a:p>
          <a:p>
            <a:pPr lvl="1"/>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5</a:t>
            </a:fld>
            <a:endParaRPr lang="en-US" altLang="en-US"/>
          </a:p>
        </p:txBody>
      </p:sp>
    </p:spTree>
    <p:extLst>
      <p:ext uri="{BB962C8B-B14F-4D97-AF65-F5344CB8AC3E}">
        <p14:creationId xmlns:p14="http://schemas.microsoft.com/office/powerpoint/2010/main" val="3665684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877DB5C8-B3E9-366A-16F6-F4F2B27BD4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333" y="3429000"/>
            <a:ext cx="7772400" cy="268390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Background</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458200" cy="2895600"/>
          </a:xfrm>
        </p:spPr>
        <p:txBody>
          <a:bodyPr/>
          <a:lstStyle/>
          <a:p>
            <a:r>
              <a:rPr lang="en-US" sz="2000" dirty="0"/>
              <a:t>Legacy in-band discovery protocol in 802.15.4</a:t>
            </a:r>
          </a:p>
          <a:p>
            <a:pPr lvl="1"/>
            <a:r>
              <a:rPr lang="en-US" sz="1600" dirty="0"/>
              <a:t>Based on the </a:t>
            </a:r>
            <a:r>
              <a:rPr lang="en-US" sz="1600" dirty="0" err="1"/>
              <a:t>superframe</a:t>
            </a:r>
            <a:r>
              <a:rPr lang="en-US" sz="1600" dirty="0"/>
              <a:t> structure, which is not compatible with block-based mode</a:t>
            </a:r>
          </a:p>
          <a:p>
            <a:pPr lvl="1"/>
            <a:r>
              <a:rPr lang="en-US" sz="1600" dirty="0"/>
              <a:t>Beacon frames could be additional overhead</a:t>
            </a:r>
          </a:p>
          <a:p>
            <a:pPr lvl="1"/>
            <a:r>
              <a:rPr lang="en-US" sz="1600" dirty="0"/>
              <a:t>Capability information in the Association Request frame does not reflect UWB capabilities</a:t>
            </a:r>
          </a:p>
          <a:p>
            <a:pPr lvl="1"/>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6</a:t>
            </a:fld>
            <a:endParaRPr lang="en-US" altLang="en-US"/>
          </a:p>
        </p:txBody>
      </p:sp>
      <p:sp>
        <p:nvSpPr>
          <p:cNvPr id="8" name="TextBox 7">
            <a:extLst>
              <a:ext uri="{FF2B5EF4-FFF2-40B4-BE49-F238E27FC236}">
                <a16:creationId xmlns:a16="http://schemas.microsoft.com/office/drawing/2014/main" id="{D4F2233A-9742-D1B7-1F2A-C5E1843A586B}"/>
              </a:ext>
            </a:extLst>
          </p:cNvPr>
          <p:cNvSpPr txBox="1"/>
          <p:nvPr/>
        </p:nvSpPr>
        <p:spPr>
          <a:xfrm>
            <a:off x="739333" y="6024435"/>
            <a:ext cx="7772400" cy="461665"/>
          </a:xfrm>
          <a:prstGeom prst="rect">
            <a:avLst/>
          </a:prstGeom>
          <a:noFill/>
        </p:spPr>
        <p:txBody>
          <a:bodyPr wrap="square" rtlCol="0">
            <a:spAutoFit/>
          </a:bodyPr>
          <a:lstStyle/>
          <a:p>
            <a:pPr rtl="0" fontAlgn="base">
              <a:spcBef>
                <a:spcPts val="0"/>
              </a:spcBef>
              <a:spcAft>
                <a:spcPts val="0"/>
              </a:spcAft>
            </a:pPr>
            <a:r>
              <a:rPr lang="en-US" dirty="0"/>
              <a:t>CAP: Contention Access Period, CFP: Contention-Free Period, GTS: Guaranteed Time Slot, SD: </a:t>
            </a:r>
            <a:r>
              <a:rPr lang="en-US" dirty="0" err="1"/>
              <a:t>Superframe</a:t>
            </a:r>
            <a:r>
              <a:rPr lang="en-US" dirty="0"/>
              <a:t> Duration, </a:t>
            </a:r>
            <a:br>
              <a:rPr lang="en-US" dirty="0"/>
            </a:br>
            <a:r>
              <a:rPr lang="en-US" dirty="0"/>
              <a:t>BI: Beacon Interval</a:t>
            </a:r>
          </a:p>
        </p:txBody>
      </p:sp>
    </p:spTree>
    <p:extLst>
      <p:ext uri="{BB962C8B-B14F-4D97-AF65-F5344CB8AC3E}">
        <p14:creationId xmlns:p14="http://schemas.microsoft.com/office/powerpoint/2010/main" val="3079894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Proposal</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199"/>
            <a:ext cx="8077200" cy="2183907"/>
          </a:xfrm>
        </p:spPr>
        <p:txBody>
          <a:bodyPr/>
          <a:lstStyle/>
          <a:p>
            <a:r>
              <a:rPr lang="en-US" sz="2200" dirty="0"/>
              <a:t>Core idea: Utilize existing Control Message instead of additional beacon frame and utilize empty slots to receive Association Request frames controlees not yet discovered</a:t>
            </a:r>
          </a:p>
          <a:p>
            <a:pPr lvl="1"/>
            <a:r>
              <a:rPr lang="en-US" sz="1800" dirty="0"/>
              <a:t>Advantage #1: Keep block structure (no </a:t>
            </a:r>
            <a:r>
              <a:rPr lang="en-US" sz="1800" dirty="0" err="1"/>
              <a:t>superframe</a:t>
            </a:r>
            <a:r>
              <a:rPr lang="en-US" sz="1800" dirty="0"/>
              <a:t> structure)</a:t>
            </a:r>
          </a:p>
          <a:p>
            <a:pPr lvl="1"/>
            <a:r>
              <a:rPr lang="en-US" sz="1800" dirty="0"/>
              <a:t>Advantage #2: Less overhead (no additional beacon frames)</a:t>
            </a:r>
          </a:p>
          <a:p>
            <a:pPr lvl="1"/>
            <a:r>
              <a:rPr lang="en-US" sz="1800" dirty="0"/>
              <a:t>Advantage #3: Minimal impact on controlees already associated</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7</a:t>
            </a:fld>
            <a:endParaRPr lang="en-US" altLang="en-US"/>
          </a:p>
        </p:txBody>
      </p:sp>
      <p:sp>
        <p:nvSpPr>
          <p:cNvPr id="47" name="Rectangle 46">
            <a:extLst>
              <a:ext uri="{FF2B5EF4-FFF2-40B4-BE49-F238E27FC236}">
                <a16:creationId xmlns:a16="http://schemas.microsoft.com/office/drawing/2014/main" id="{AACB567F-0E2B-0AB5-5653-190FFC19039A}"/>
              </a:ext>
            </a:extLst>
          </p:cNvPr>
          <p:cNvSpPr/>
          <p:nvPr/>
        </p:nvSpPr>
        <p:spPr>
          <a:xfrm>
            <a:off x="6172430" y="4697186"/>
            <a:ext cx="437772" cy="816429"/>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a:solidFill>
                  <a:schemeClr val="tx1"/>
                </a:solidFill>
              </a:rPr>
              <a:t>Association Request</a:t>
            </a:r>
          </a:p>
        </p:txBody>
      </p:sp>
      <p:sp>
        <p:nvSpPr>
          <p:cNvPr id="48" name="Rectangle 47">
            <a:extLst>
              <a:ext uri="{FF2B5EF4-FFF2-40B4-BE49-F238E27FC236}">
                <a16:creationId xmlns:a16="http://schemas.microsoft.com/office/drawing/2014/main" id="{2332AC12-11DE-86E8-A137-4A3BC7196F89}"/>
              </a:ext>
            </a:extLst>
          </p:cNvPr>
          <p:cNvSpPr/>
          <p:nvPr/>
        </p:nvSpPr>
        <p:spPr>
          <a:xfrm>
            <a:off x="1181562" y="4697186"/>
            <a:ext cx="294979"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dirty="0">
                <a:solidFill>
                  <a:schemeClr val="tx1"/>
                </a:solidFill>
              </a:rPr>
              <a:t>Data</a:t>
            </a:r>
          </a:p>
        </p:txBody>
      </p:sp>
      <p:sp>
        <p:nvSpPr>
          <p:cNvPr id="49" name="Rectangle 48">
            <a:extLst>
              <a:ext uri="{FF2B5EF4-FFF2-40B4-BE49-F238E27FC236}">
                <a16:creationId xmlns:a16="http://schemas.microsoft.com/office/drawing/2014/main" id="{3AA5F16D-E435-6672-0F75-7FD54D779C8D}"/>
              </a:ext>
            </a:extLst>
          </p:cNvPr>
          <p:cNvSpPr/>
          <p:nvPr/>
        </p:nvSpPr>
        <p:spPr>
          <a:xfrm>
            <a:off x="2013374" y="4697186"/>
            <a:ext cx="294979"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dirty="0">
                <a:solidFill>
                  <a:schemeClr val="tx1"/>
                </a:solidFill>
              </a:rPr>
              <a:t>Data</a:t>
            </a:r>
          </a:p>
        </p:txBody>
      </p:sp>
      <p:sp>
        <p:nvSpPr>
          <p:cNvPr id="50" name="Rectangle 49">
            <a:extLst>
              <a:ext uri="{FF2B5EF4-FFF2-40B4-BE49-F238E27FC236}">
                <a16:creationId xmlns:a16="http://schemas.microsoft.com/office/drawing/2014/main" id="{024FC8E0-A6EF-6703-9C68-846BB9473CB2}"/>
              </a:ext>
            </a:extLst>
          </p:cNvPr>
          <p:cNvSpPr/>
          <p:nvPr/>
        </p:nvSpPr>
        <p:spPr>
          <a:xfrm>
            <a:off x="2845187" y="4697186"/>
            <a:ext cx="294979"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dirty="0">
                <a:solidFill>
                  <a:schemeClr val="tx1"/>
                </a:solidFill>
              </a:rPr>
              <a:t>Data</a:t>
            </a:r>
          </a:p>
        </p:txBody>
      </p:sp>
      <p:sp>
        <p:nvSpPr>
          <p:cNvPr id="51" name="Rectangle 50">
            <a:extLst>
              <a:ext uri="{FF2B5EF4-FFF2-40B4-BE49-F238E27FC236}">
                <a16:creationId xmlns:a16="http://schemas.microsoft.com/office/drawing/2014/main" id="{6F5EE614-19FE-C1B0-6282-90469EBC2461}"/>
              </a:ext>
            </a:extLst>
          </p:cNvPr>
          <p:cNvSpPr/>
          <p:nvPr/>
        </p:nvSpPr>
        <p:spPr>
          <a:xfrm>
            <a:off x="3676997" y="4697186"/>
            <a:ext cx="294979"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dirty="0">
                <a:solidFill>
                  <a:schemeClr val="tx1"/>
                </a:solidFill>
              </a:rPr>
              <a:t>Data</a:t>
            </a:r>
          </a:p>
        </p:txBody>
      </p:sp>
      <p:sp>
        <p:nvSpPr>
          <p:cNvPr id="52" name="Rectangle 51">
            <a:extLst>
              <a:ext uri="{FF2B5EF4-FFF2-40B4-BE49-F238E27FC236}">
                <a16:creationId xmlns:a16="http://schemas.microsoft.com/office/drawing/2014/main" id="{3E0FDCD2-0ED6-BCD7-26A3-7E62AB5FE136}"/>
              </a:ext>
            </a:extLst>
          </p:cNvPr>
          <p:cNvSpPr/>
          <p:nvPr/>
        </p:nvSpPr>
        <p:spPr>
          <a:xfrm>
            <a:off x="349749" y="4697186"/>
            <a:ext cx="536832" cy="81642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200" dirty="0">
                <a:solidFill>
                  <a:schemeClr val="tx1"/>
                </a:solidFill>
              </a:rPr>
              <a:t>Control</a:t>
            </a:r>
          </a:p>
        </p:txBody>
      </p:sp>
      <p:sp>
        <p:nvSpPr>
          <p:cNvPr id="53" name="Rectangle 52">
            <a:extLst>
              <a:ext uri="{FF2B5EF4-FFF2-40B4-BE49-F238E27FC236}">
                <a16:creationId xmlns:a16="http://schemas.microsoft.com/office/drawing/2014/main" id="{D58A2C67-3056-DFB3-6395-9C799709B409}"/>
              </a:ext>
            </a:extLst>
          </p:cNvPr>
          <p:cNvSpPr/>
          <p:nvPr/>
        </p:nvSpPr>
        <p:spPr>
          <a:xfrm>
            <a:off x="349749" y="4697186"/>
            <a:ext cx="83181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20D5D8EC-215E-C4DD-F418-8A89D3E097DA}"/>
              </a:ext>
            </a:extLst>
          </p:cNvPr>
          <p:cNvSpPr/>
          <p:nvPr/>
        </p:nvSpPr>
        <p:spPr>
          <a:xfrm>
            <a:off x="1181562" y="4697186"/>
            <a:ext cx="83181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B5C2916A-1D58-0609-C884-5044667258FD}"/>
              </a:ext>
            </a:extLst>
          </p:cNvPr>
          <p:cNvSpPr/>
          <p:nvPr/>
        </p:nvSpPr>
        <p:spPr>
          <a:xfrm>
            <a:off x="2013372" y="4697186"/>
            <a:ext cx="83181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7FC20AE0-7575-8E3E-0BF9-D7961C17EDF3}"/>
              </a:ext>
            </a:extLst>
          </p:cNvPr>
          <p:cNvSpPr/>
          <p:nvPr/>
        </p:nvSpPr>
        <p:spPr>
          <a:xfrm>
            <a:off x="2845185" y="4697185"/>
            <a:ext cx="83181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4CE33222-C776-A0FB-F99F-12E851AB8905}"/>
              </a:ext>
            </a:extLst>
          </p:cNvPr>
          <p:cNvSpPr/>
          <p:nvPr/>
        </p:nvSpPr>
        <p:spPr>
          <a:xfrm>
            <a:off x="3676995" y="4697185"/>
            <a:ext cx="83181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7F4D71FD-F905-30C8-0B26-509B667B957B}"/>
              </a:ext>
            </a:extLst>
          </p:cNvPr>
          <p:cNvSpPr/>
          <p:nvPr/>
        </p:nvSpPr>
        <p:spPr>
          <a:xfrm>
            <a:off x="4508808" y="4697186"/>
            <a:ext cx="83181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5810C2F6-C894-7B7A-A09F-503F4CEC4FA1}"/>
              </a:ext>
            </a:extLst>
          </p:cNvPr>
          <p:cNvSpPr/>
          <p:nvPr/>
        </p:nvSpPr>
        <p:spPr>
          <a:xfrm>
            <a:off x="5340621" y="4697186"/>
            <a:ext cx="83181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697C36C2-12CF-5E84-A871-73AFE864AE96}"/>
              </a:ext>
            </a:extLst>
          </p:cNvPr>
          <p:cNvSpPr/>
          <p:nvPr/>
        </p:nvSpPr>
        <p:spPr>
          <a:xfrm>
            <a:off x="6172431" y="4697186"/>
            <a:ext cx="83181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1985846F-AA65-DFDD-057D-A576B425CEA2}"/>
              </a:ext>
            </a:extLst>
          </p:cNvPr>
          <p:cNvSpPr/>
          <p:nvPr/>
        </p:nvSpPr>
        <p:spPr>
          <a:xfrm>
            <a:off x="7004244" y="4697185"/>
            <a:ext cx="83181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41C33969-ABC7-7793-93B1-A9AB0E182A45}"/>
              </a:ext>
            </a:extLst>
          </p:cNvPr>
          <p:cNvSpPr/>
          <p:nvPr/>
        </p:nvSpPr>
        <p:spPr>
          <a:xfrm>
            <a:off x="7836054" y="4697185"/>
            <a:ext cx="831813"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Arrow Connector 62">
            <a:extLst>
              <a:ext uri="{FF2B5EF4-FFF2-40B4-BE49-F238E27FC236}">
                <a16:creationId xmlns:a16="http://schemas.microsoft.com/office/drawing/2014/main" id="{D45D054E-BB14-38FE-6F4F-B8892E4B8623}"/>
              </a:ext>
            </a:extLst>
          </p:cNvPr>
          <p:cNvCxnSpPr/>
          <p:nvPr/>
        </p:nvCxnSpPr>
        <p:spPr>
          <a:xfrm>
            <a:off x="349749" y="5656621"/>
            <a:ext cx="8318118"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64" name="TextBox 63">
            <a:extLst>
              <a:ext uri="{FF2B5EF4-FFF2-40B4-BE49-F238E27FC236}">
                <a16:creationId xmlns:a16="http://schemas.microsoft.com/office/drawing/2014/main" id="{F5BD23D4-6FB9-0935-102A-AA563727CB17}"/>
              </a:ext>
            </a:extLst>
          </p:cNvPr>
          <p:cNvSpPr txBox="1"/>
          <p:nvPr/>
        </p:nvSpPr>
        <p:spPr>
          <a:xfrm>
            <a:off x="349749" y="5666340"/>
            <a:ext cx="8318116" cy="276999"/>
          </a:xfrm>
          <a:prstGeom prst="rect">
            <a:avLst/>
          </a:prstGeom>
          <a:noFill/>
        </p:spPr>
        <p:txBody>
          <a:bodyPr wrap="square" rtlCol="0">
            <a:spAutoFit/>
          </a:bodyPr>
          <a:lstStyle/>
          <a:p>
            <a:pPr algn="ctr"/>
            <a:r>
              <a:rPr lang="en-US" dirty="0"/>
              <a:t>Block N</a:t>
            </a:r>
          </a:p>
        </p:txBody>
      </p:sp>
      <p:sp>
        <p:nvSpPr>
          <p:cNvPr id="65" name="Rectangle 64">
            <a:extLst>
              <a:ext uri="{FF2B5EF4-FFF2-40B4-BE49-F238E27FC236}">
                <a16:creationId xmlns:a16="http://schemas.microsoft.com/office/drawing/2014/main" id="{2ECAB847-88B4-F6F5-DAF5-FDCEB18CF9F2}"/>
              </a:ext>
            </a:extLst>
          </p:cNvPr>
          <p:cNvSpPr/>
          <p:nvPr/>
        </p:nvSpPr>
        <p:spPr>
          <a:xfrm>
            <a:off x="4409746" y="4636096"/>
            <a:ext cx="4352003" cy="94704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6B401E79-2539-6B50-AF8E-11F195675828}"/>
              </a:ext>
            </a:extLst>
          </p:cNvPr>
          <p:cNvSpPr txBox="1"/>
          <p:nvPr/>
        </p:nvSpPr>
        <p:spPr>
          <a:xfrm>
            <a:off x="4409746" y="4337747"/>
            <a:ext cx="4352003" cy="276999"/>
          </a:xfrm>
          <a:prstGeom prst="rect">
            <a:avLst/>
          </a:prstGeom>
          <a:noFill/>
        </p:spPr>
        <p:txBody>
          <a:bodyPr wrap="square" rtlCol="0">
            <a:spAutoFit/>
          </a:bodyPr>
          <a:lstStyle/>
          <a:p>
            <a:pPr algn="ctr"/>
            <a:r>
              <a:rPr lang="en-US" dirty="0">
                <a:solidFill>
                  <a:srgbClr val="FF0000"/>
                </a:solidFill>
              </a:rPr>
              <a:t>Empty slots</a:t>
            </a:r>
          </a:p>
        </p:txBody>
      </p:sp>
    </p:spTree>
    <p:extLst>
      <p:ext uri="{BB962C8B-B14F-4D97-AF65-F5344CB8AC3E}">
        <p14:creationId xmlns:p14="http://schemas.microsoft.com/office/powerpoint/2010/main" val="1397636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Proposal</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1905000"/>
          </a:xfrm>
        </p:spPr>
        <p:txBody>
          <a:bodyPr/>
          <a:lstStyle/>
          <a:p>
            <a:r>
              <a:rPr lang="en-US" sz="2200" dirty="0"/>
              <a:t>Controller sends Application Control IE in Control Message</a:t>
            </a:r>
          </a:p>
          <a:p>
            <a:r>
              <a:rPr lang="en-US" sz="2200" dirty="0"/>
              <a:t>Propose to have ‘Association Availability’ field in Application Control IE</a:t>
            </a:r>
          </a:p>
          <a:p>
            <a:pPr lvl="1"/>
            <a:r>
              <a:rPr lang="en-US" sz="1600" dirty="0"/>
              <a:t>0: No further association is available (e.g., when resources are not enough)</a:t>
            </a:r>
          </a:p>
          <a:p>
            <a:pPr lvl="1"/>
            <a:r>
              <a:rPr lang="en-US" sz="1600" dirty="0"/>
              <a:t>1: Further association is available</a:t>
            </a:r>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8</a:t>
            </a:fld>
            <a:endParaRPr lang="en-US" altLang="en-US"/>
          </a:p>
        </p:txBody>
      </p:sp>
      <p:sp>
        <p:nvSpPr>
          <p:cNvPr id="7" name="Content Placeholder 2">
            <a:extLst>
              <a:ext uri="{FF2B5EF4-FFF2-40B4-BE49-F238E27FC236}">
                <a16:creationId xmlns:a16="http://schemas.microsoft.com/office/drawing/2014/main" id="{6058ABFE-AB97-3154-A117-456702B97066}"/>
              </a:ext>
            </a:extLst>
          </p:cNvPr>
          <p:cNvSpPr txBox="1">
            <a:spLocks/>
          </p:cNvSpPr>
          <p:nvPr/>
        </p:nvSpPr>
        <p:spPr bwMode="auto">
          <a:xfrm>
            <a:off x="685800" y="4786873"/>
            <a:ext cx="8077200" cy="1688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When ‘Association Availability’ field is set to 1, the controller shall be awake during the remaining slots in the round to receive possible Association Request frame from controlees</a:t>
            </a:r>
          </a:p>
          <a:p>
            <a:r>
              <a:rPr lang="en-US" sz="2000" dirty="0"/>
              <a:t>Controller may choose to temporarily hold (or limit) the ongoing service to increase the number of empty slots for discovery</a:t>
            </a:r>
          </a:p>
        </p:txBody>
      </p:sp>
      <p:graphicFrame>
        <p:nvGraphicFramePr>
          <p:cNvPr id="8" name="Table 9">
            <a:extLst>
              <a:ext uri="{FF2B5EF4-FFF2-40B4-BE49-F238E27FC236}">
                <a16:creationId xmlns:a16="http://schemas.microsoft.com/office/drawing/2014/main" id="{1E7575EA-8377-EDC9-7FA1-2AD8330C52BE}"/>
              </a:ext>
            </a:extLst>
          </p:cNvPr>
          <p:cNvGraphicFramePr>
            <a:graphicFrameLocks noGrp="1"/>
          </p:cNvGraphicFramePr>
          <p:nvPr>
            <p:extLst>
              <p:ext uri="{D42A27DB-BD31-4B8C-83A1-F6EECF244321}">
                <p14:modId xmlns:p14="http://schemas.microsoft.com/office/powerpoint/2010/main" val="1508480217"/>
              </p:ext>
            </p:extLst>
          </p:nvPr>
        </p:nvGraphicFramePr>
        <p:xfrm>
          <a:off x="97972" y="3900572"/>
          <a:ext cx="8931736" cy="640080"/>
        </p:xfrm>
        <a:graphic>
          <a:graphicData uri="http://schemas.openxmlformats.org/drawingml/2006/table">
            <a:tbl>
              <a:tblPr firstRow="1" bandRow="1">
                <a:tableStyleId>{5940675A-B579-460E-94D1-54222C63F5DA}</a:tableStyleId>
              </a:tblPr>
              <a:tblGrid>
                <a:gridCol w="811976">
                  <a:extLst>
                    <a:ext uri="{9D8B030D-6E8A-4147-A177-3AD203B41FA5}">
                      <a16:colId xmlns:a16="http://schemas.microsoft.com/office/drawing/2014/main" val="2473804359"/>
                    </a:ext>
                  </a:extLst>
                </a:gridCol>
                <a:gridCol w="811976">
                  <a:extLst>
                    <a:ext uri="{9D8B030D-6E8A-4147-A177-3AD203B41FA5}">
                      <a16:colId xmlns:a16="http://schemas.microsoft.com/office/drawing/2014/main" val="703056197"/>
                    </a:ext>
                  </a:extLst>
                </a:gridCol>
                <a:gridCol w="811976">
                  <a:extLst>
                    <a:ext uri="{9D8B030D-6E8A-4147-A177-3AD203B41FA5}">
                      <a16:colId xmlns:a16="http://schemas.microsoft.com/office/drawing/2014/main" val="3028134257"/>
                    </a:ext>
                  </a:extLst>
                </a:gridCol>
                <a:gridCol w="811976">
                  <a:extLst>
                    <a:ext uri="{9D8B030D-6E8A-4147-A177-3AD203B41FA5}">
                      <a16:colId xmlns:a16="http://schemas.microsoft.com/office/drawing/2014/main" val="3892724078"/>
                    </a:ext>
                  </a:extLst>
                </a:gridCol>
                <a:gridCol w="811976">
                  <a:extLst>
                    <a:ext uri="{9D8B030D-6E8A-4147-A177-3AD203B41FA5}">
                      <a16:colId xmlns:a16="http://schemas.microsoft.com/office/drawing/2014/main" val="1251179685"/>
                    </a:ext>
                  </a:extLst>
                </a:gridCol>
                <a:gridCol w="811976">
                  <a:extLst>
                    <a:ext uri="{9D8B030D-6E8A-4147-A177-3AD203B41FA5}">
                      <a16:colId xmlns:a16="http://schemas.microsoft.com/office/drawing/2014/main" val="668217471"/>
                    </a:ext>
                  </a:extLst>
                </a:gridCol>
                <a:gridCol w="811976">
                  <a:extLst>
                    <a:ext uri="{9D8B030D-6E8A-4147-A177-3AD203B41FA5}">
                      <a16:colId xmlns:a16="http://schemas.microsoft.com/office/drawing/2014/main" val="4061346194"/>
                    </a:ext>
                  </a:extLst>
                </a:gridCol>
                <a:gridCol w="811976">
                  <a:extLst>
                    <a:ext uri="{9D8B030D-6E8A-4147-A177-3AD203B41FA5}">
                      <a16:colId xmlns:a16="http://schemas.microsoft.com/office/drawing/2014/main" val="653979444"/>
                    </a:ext>
                  </a:extLst>
                </a:gridCol>
                <a:gridCol w="811976">
                  <a:extLst>
                    <a:ext uri="{9D8B030D-6E8A-4147-A177-3AD203B41FA5}">
                      <a16:colId xmlns:a16="http://schemas.microsoft.com/office/drawing/2014/main" val="2409750053"/>
                    </a:ext>
                  </a:extLst>
                </a:gridCol>
                <a:gridCol w="811976">
                  <a:extLst>
                    <a:ext uri="{9D8B030D-6E8A-4147-A177-3AD203B41FA5}">
                      <a16:colId xmlns:a16="http://schemas.microsoft.com/office/drawing/2014/main" val="1557417641"/>
                    </a:ext>
                  </a:extLst>
                </a:gridCol>
                <a:gridCol w="811976">
                  <a:extLst>
                    <a:ext uri="{9D8B030D-6E8A-4147-A177-3AD203B41FA5}">
                      <a16:colId xmlns:a16="http://schemas.microsoft.com/office/drawing/2014/main" val="3013279580"/>
                    </a:ext>
                  </a:extLst>
                </a:gridCol>
              </a:tblGrid>
              <a:tr h="127847">
                <a:tc>
                  <a:txBody>
                    <a:bodyPr/>
                    <a:lstStyle/>
                    <a:p>
                      <a:pPr algn="ctr"/>
                      <a:r>
                        <a:rPr lang="en-US" sz="1000" dirty="0"/>
                        <a:t>Bits: 0</a:t>
                      </a:r>
                    </a:p>
                  </a:txBody>
                  <a:tcPr/>
                </a:tc>
                <a:tc>
                  <a:txBody>
                    <a:bodyPr/>
                    <a:lstStyle/>
                    <a:p>
                      <a:pPr algn="ctr"/>
                      <a:r>
                        <a:rPr lang="en-US" sz="1000" dirty="0"/>
                        <a:t>1</a:t>
                      </a:r>
                    </a:p>
                  </a:txBody>
                  <a:tcPr/>
                </a:tc>
                <a:tc>
                  <a:txBody>
                    <a:bodyPr/>
                    <a:lstStyle/>
                    <a:p>
                      <a:pPr algn="ctr"/>
                      <a:r>
                        <a:rPr lang="en-US" sz="1000" dirty="0"/>
                        <a:t>2</a:t>
                      </a:r>
                    </a:p>
                  </a:txBody>
                  <a:tcPr/>
                </a:tc>
                <a:tc>
                  <a:txBody>
                    <a:bodyPr/>
                    <a:lstStyle/>
                    <a:p>
                      <a:pPr algn="ctr"/>
                      <a:r>
                        <a:rPr lang="en-US" sz="1000" dirty="0"/>
                        <a:t>3</a:t>
                      </a:r>
                    </a:p>
                  </a:txBody>
                  <a:tcPr/>
                </a:tc>
                <a:tc>
                  <a:txBody>
                    <a:bodyPr/>
                    <a:lstStyle/>
                    <a:p>
                      <a:pPr algn="ctr"/>
                      <a:r>
                        <a:rPr lang="en-US" sz="1000" dirty="0"/>
                        <a:t>4</a:t>
                      </a:r>
                    </a:p>
                  </a:txBody>
                  <a:tcPr/>
                </a:tc>
                <a:tc>
                  <a:txBody>
                    <a:bodyPr/>
                    <a:lstStyle/>
                    <a:p>
                      <a:pPr algn="ctr"/>
                      <a:r>
                        <a:rPr lang="en-US" sz="1000" dirty="0">
                          <a:solidFill>
                            <a:srgbClr val="FF0000"/>
                          </a:solidFill>
                        </a:rPr>
                        <a:t>5</a:t>
                      </a:r>
                    </a:p>
                  </a:txBody>
                  <a:tcPr/>
                </a:tc>
                <a:tc>
                  <a:txBody>
                    <a:bodyPr/>
                    <a:lstStyle/>
                    <a:p>
                      <a:pPr algn="ctr"/>
                      <a:r>
                        <a:rPr lang="en-US" sz="1000" dirty="0"/>
                        <a:t>6</a:t>
                      </a:r>
                    </a:p>
                  </a:txBody>
                  <a:tcPr/>
                </a:tc>
                <a:tc>
                  <a:txBody>
                    <a:bodyPr/>
                    <a:lstStyle/>
                    <a:p>
                      <a:pPr algn="ctr"/>
                      <a:r>
                        <a:rPr lang="en-US" sz="1000" dirty="0"/>
                        <a:t>7</a:t>
                      </a:r>
                    </a:p>
                  </a:txBody>
                  <a:tcPr/>
                </a:tc>
                <a:tc>
                  <a:txBody>
                    <a:bodyPr/>
                    <a:lstStyle/>
                    <a:p>
                      <a:pPr algn="ctr"/>
                      <a:r>
                        <a:rPr lang="en-US" sz="1000" dirty="0"/>
                        <a:t>8</a:t>
                      </a:r>
                    </a:p>
                  </a:txBody>
                  <a:tcPr/>
                </a:tc>
                <a:tc>
                  <a:txBody>
                    <a:bodyPr/>
                    <a:lstStyle/>
                    <a:p>
                      <a:pPr algn="ctr"/>
                      <a:r>
                        <a:rPr lang="en-US" sz="1000" dirty="0"/>
                        <a:t>9</a:t>
                      </a:r>
                    </a:p>
                  </a:txBody>
                  <a:tcPr/>
                </a:tc>
                <a:tc>
                  <a:txBody>
                    <a:bodyPr/>
                    <a:lstStyle/>
                    <a:p>
                      <a:pPr algn="ctr"/>
                      <a:r>
                        <a:rPr lang="en-US" sz="1000" dirty="0"/>
                        <a:t>10-15</a:t>
                      </a:r>
                    </a:p>
                  </a:txBody>
                  <a:tcPr/>
                </a:tc>
                <a:extLst>
                  <a:ext uri="{0D108BD9-81ED-4DB2-BD59-A6C34878D82A}">
                    <a16:rowId xmlns:a16="http://schemas.microsoft.com/office/drawing/2014/main" val="47496962"/>
                  </a:ext>
                </a:extLst>
              </a:tr>
              <a:tr h="127847">
                <a:tc>
                  <a:txBody>
                    <a:bodyPr/>
                    <a:lstStyle/>
                    <a:p>
                      <a:pPr algn="ctr"/>
                      <a:r>
                        <a:rPr lang="en-US" sz="1000" dirty="0"/>
                        <a:t>SIP</a:t>
                      </a:r>
                    </a:p>
                  </a:txBody>
                  <a:tcPr/>
                </a:tc>
                <a:tc>
                  <a:txBody>
                    <a:bodyPr/>
                    <a:lstStyle/>
                    <a:p>
                      <a:pPr algn="ctr"/>
                      <a:r>
                        <a:rPr lang="en-US" sz="1000" dirty="0"/>
                        <a:t>RBDP</a:t>
                      </a:r>
                    </a:p>
                  </a:txBody>
                  <a:tcPr/>
                </a:tc>
                <a:tc>
                  <a:txBody>
                    <a:bodyPr/>
                    <a:lstStyle/>
                    <a:p>
                      <a:pPr algn="ctr"/>
                      <a:r>
                        <a:rPr lang="en-US" sz="1000" dirty="0"/>
                        <a:t>RRDP</a:t>
                      </a:r>
                    </a:p>
                  </a:txBody>
                  <a:tcPr/>
                </a:tc>
                <a:tc>
                  <a:txBody>
                    <a:bodyPr/>
                    <a:lstStyle/>
                    <a:p>
                      <a:pPr algn="ctr"/>
                      <a:r>
                        <a:rPr lang="en-US" sz="1000" dirty="0"/>
                        <a:t>RSDP</a:t>
                      </a:r>
                    </a:p>
                  </a:txBody>
                  <a:tcPr/>
                </a:tc>
                <a:tc>
                  <a:txBody>
                    <a:bodyPr/>
                    <a:lstStyle/>
                    <a:p>
                      <a:pPr algn="ctr"/>
                      <a:r>
                        <a:rPr lang="en-US" sz="1000" dirty="0"/>
                        <a:t>Scheduling Mode</a:t>
                      </a:r>
                    </a:p>
                  </a:txBody>
                  <a:tcPr/>
                </a:tc>
                <a:tc>
                  <a:txBody>
                    <a:bodyPr/>
                    <a:lstStyle/>
                    <a:p>
                      <a:pPr algn="ctr"/>
                      <a:r>
                        <a:rPr lang="en-US" sz="900" dirty="0">
                          <a:solidFill>
                            <a:srgbClr val="FF0000"/>
                          </a:solidFill>
                        </a:rPr>
                        <a:t>Association Availability</a:t>
                      </a:r>
                    </a:p>
                  </a:txBody>
                  <a:tcPr/>
                </a:tc>
                <a:tc>
                  <a:txBody>
                    <a:bodyPr/>
                    <a:lstStyle/>
                    <a:p>
                      <a:pPr algn="ctr"/>
                      <a:r>
                        <a:rPr lang="en-US" sz="1000" dirty="0"/>
                        <a:t>RCP</a:t>
                      </a:r>
                    </a:p>
                  </a:txBody>
                  <a:tcPr/>
                </a:tc>
                <a:tc>
                  <a:txBody>
                    <a:bodyPr/>
                    <a:lstStyle/>
                    <a:p>
                      <a:pPr algn="ctr"/>
                      <a:r>
                        <a:rPr lang="en-US" sz="1000" dirty="0"/>
                        <a:t>DCP</a:t>
                      </a:r>
                    </a:p>
                  </a:txBody>
                  <a:tcPr/>
                </a:tc>
                <a:tc>
                  <a:txBody>
                    <a:bodyPr/>
                    <a:lstStyle/>
                    <a:p>
                      <a:pPr algn="ctr"/>
                      <a:r>
                        <a:rPr lang="en-US" sz="1000" dirty="0"/>
                        <a:t>SCP</a:t>
                      </a:r>
                    </a:p>
                  </a:txBody>
                  <a:tcPr/>
                </a:tc>
                <a:tc>
                  <a:txBody>
                    <a:bodyPr/>
                    <a:lstStyle/>
                    <a:p>
                      <a:pPr algn="ctr"/>
                      <a:r>
                        <a:rPr lang="en-US" sz="1000" dirty="0"/>
                        <a:t>TCP</a:t>
                      </a:r>
                    </a:p>
                  </a:txBody>
                  <a:tcPr/>
                </a:tc>
                <a:tc>
                  <a:txBody>
                    <a:bodyPr/>
                    <a:lstStyle/>
                    <a:p>
                      <a:pPr algn="ctr"/>
                      <a:r>
                        <a:rPr lang="en-US" sz="1000" dirty="0"/>
                        <a:t>Reserved</a:t>
                      </a:r>
                    </a:p>
                  </a:txBody>
                  <a:tcPr/>
                </a:tc>
                <a:extLst>
                  <a:ext uri="{0D108BD9-81ED-4DB2-BD59-A6C34878D82A}">
                    <a16:rowId xmlns:a16="http://schemas.microsoft.com/office/drawing/2014/main" val="2463977202"/>
                  </a:ext>
                </a:extLst>
              </a:tr>
            </a:tbl>
          </a:graphicData>
        </a:graphic>
      </p:graphicFrame>
      <p:sp>
        <p:nvSpPr>
          <p:cNvPr id="9" name="TextBox 8">
            <a:extLst>
              <a:ext uri="{FF2B5EF4-FFF2-40B4-BE49-F238E27FC236}">
                <a16:creationId xmlns:a16="http://schemas.microsoft.com/office/drawing/2014/main" id="{94686BD1-4474-6D9A-E194-84A580A2ECE6}"/>
              </a:ext>
            </a:extLst>
          </p:cNvPr>
          <p:cNvSpPr txBox="1"/>
          <p:nvPr/>
        </p:nvSpPr>
        <p:spPr>
          <a:xfrm>
            <a:off x="97972" y="4540652"/>
            <a:ext cx="8931736" cy="246221"/>
          </a:xfrm>
          <a:prstGeom prst="rect">
            <a:avLst/>
          </a:prstGeom>
          <a:noFill/>
        </p:spPr>
        <p:txBody>
          <a:bodyPr wrap="square" rtlCol="0">
            <a:spAutoFit/>
          </a:bodyPr>
          <a:lstStyle/>
          <a:p>
            <a:pPr algn="ctr"/>
            <a:r>
              <a:rPr lang="en-US" sz="1000" dirty="0"/>
              <a:t>Content Control field of the Application Control IE</a:t>
            </a:r>
          </a:p>
        </p:txBody>
      </p:sp>
    </p:spTree>
    <p:extLst>
      <p:ext uri="{BB962C8B-B14F-4D97-AF65-F5344CB8AC3E}">
        <p14:creationId xmlns:p14="http://schemas.microsoft.com/office/powerpoint/2010/main" val="2289158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6FFD6-80F7-E0B8-0950-4B0B355DFB88}"/>
              </a:ext>
            </a:extLst>
          </p:cNvPr>
          <p:cNvSpPr>
            <a:spLocks noGrp="1"/>
          </p:cNvSpPr>
          <p:nvPr>
            <p:ph type="title"/>
          </p:nvPr>
        </p:nvSpPr>
        <p:spPr>
          <a:xfrm>
            <a:off x="685800" y="685800"/>
            <a:ext cx="7879466" cy="1066800"/>
          </a:xfrm>
        </p:spPr>
        <p:txBody>
          <a:bodyPr/>
          <a:lstStyle/>
          <a:p>
            <a:r>
              <a:rPr lang="en-US" b="1" dirty="0"/>
              <a:t>Proposal</a:t>
            </a:r>
          </a:p>
        </p:txBody>
      </p:sp>
      <p:sp>
        <p:nvSpPr>
          <p:cNvPr id="3" name="Content Placeholder 2">
            <a:extLst>
              <a:ext uri="{FF2B5EF4-FFF2-40B4-BE49-F238E27FC236}">
                <a16:creationId xmlns:a16="http://schemas.microsoft.com/office/drawing/2014/main" id="{2E31EFFA-B253-855D-12A9-40B8A84B5C08}"/>
              </a:ext>
            </a:extLst>
          </p:cNvPr>
          <p:cNvSpPr>
            <a:spLocks noGrp="1"/>
          </p:cNvSpPr>
          <p:nvPr>
            <p:ph idx="1"/>
          </p:nvPr>
        </p:nvSpPr>
        <p:spPr>
          <a:xfrm>
            <a:off x="685800" y="1981200"/>
            <a:ext cx="8077200" cy="1905000"/>
          </a:xfrm>
        </p:spPr>
        <p:txBody>
          <a:bodyPr/>
          <a:lstStyle/>
          <a:p>
            <a:r>
              <a:rPr lang="en-US" sz="2200" dirty="0"/>
              <a:t>Controlee shall choose random timing within empty slots to send Association Request frame (to avoid collision)</a:t>
            </a:r>
          </a:p>
          <a:p>
            <a:r>
              <a:rPr lang="en-US" sz="2200" dirty="0"/>
              <a:t>No need to restrict controlees to send Association Request frame only at the beginning of slots (to maximize capacity)</a:t>
            </a:r>
          </a:p>
          <a:p>
            <a:r>
              <a:rPr lang="en-US" sz="2200" dirty="0"/>
              <a:t>After receiving Association Request frame, the controller can schedule a slot in the next block for the transmission of Association Response frame</a:t>
            </a:r>
            <a:endParaRPr lang="en-US" sz="1800" dirty="0"/>
          </a:p>
        </p:txBody>
      </p:sp>
      <p:sp>
        <p:nvSpPr>
          <p:cNvPr id="4" name="Date Placeholder 3">
            <a:extLst>
              <a:ext uri="{FF2B5EF4-FFF2-40B4-BE49-F238E27FC236}">
                <a16:creationId xmlns:a16="http://schemas.microsoft.com/office/drawing/2014/main" id="{88A6A6A8-192A-1BCE-4B03-2C22BCF7B43F}"/>
              </a:ext>
            </a:extLst>
          </p:cNvPr>
          <p:cNvSpPr>
            <a:spLocks noGrp="1"/>
          </p:cNvSpPr>
          <p:nvPr>
            <p:ph type="dt" sz="half" idx="10"/>
          </p:nvPr>
        </p:nvSpPr>
        <p:spPr/>
        <p:txBody>
          <a:bodyPr/>
          <a:lstStyle/>
          <a:p>
            <a:r>
              <a:rPr lang="en-US" altLang="en-US" dirty="0"/>
              <a:t>November 2022</a:t>
            </a:r>
          </a:p>
        </p:txBody>
      </p:sp>
      <p:sp>
        <p:nvSpPr>
          <p:cNvPr id="5" name="Footer Placeholder 4">
            <a:extLst>
              <a:ext uri="{FF2B5EF4-FFF2-40B4-BE49-F238E27FC236}">
                <a16:creationId xmlns:a16="http://schemas.microsoft.com/office/drawing/2014/main" id="{3564B786-BE4E-B295-30C1-185E019C3586}"/>
              </a:ext>
            </a:extLst>
          </p:cNvPr>
          <p:cNvSpPr>
            <a:spLocks noGrp="1"/>
          </p:cNvSpPr>
          <p:nvPr>
            <p:ph type="ftr" sz="quarter" idx="11"/>
          </p:nvPr>
        </p:nvSpPr>
        <p:spPr/>
        <p:txBody>
          <a:bodyPr/>
          <a:lstStyle/>
          <a:p>
            <a:r>
              <a:rPr lang="en-US" altLang="en-US"/>
              <a:t>Kangjin Yoon, Meta</a:t>
            </a:r>
            <a:endParaRPr lang="en-US" altLang="en-US" dirty="0"/>
          </a:p>
        </p:txBody>
      </p:sp>
      <p:sp>
        <p:nvSpPr>
          <p:cNvPr id="6" name="Slide Number Placeholder 5">
            <a:extLst>
              <a:ext uri="{FF2B5EF4-FFF2-40B4-BE49-F238E27FC236}">
                <a16:creationId xmlns:a16="http://schemas.microsoft.com/office/drawing/2014/main" id="{DBCF93E8-7B82-92EE-94A7-FE862345AD87}"/>
              </a:ext>
            </a:extLst>
          </p:cNvPr>
          <p:cNvSpPr>
            <a:spLocks noGrp="1"/>
          </p:cNvSpPr>
          <p:nvPr>
            <p:ph type="sldNum" sz="quarter" idx="12"/>
          </p:nvPr>
        </p:nvSpPr>
        <p:spPr/>
        <p:txBody>
          <a:bodyPr/>
          <a:lstStyle/>
          <a:p>
            <a:r>
              <a:rPr lang="en-US" altLang="en-US"/>
              <a:t>Slide </a:t>
            </a:r>
            <a:fld id="{A3DB1AD1-2AC7-8547-B6C6-5587F7693C21}" type="slidenum">
              <a:rPr lang="en-US" altLang="en-US" smtClean="0"/>
              <a:pPr/>
              <a:t>9</a:t>
            </a:fld>
            <a:endParaRPr lang="en-US" altLang="en-US"/>
          </a:p>
        </p:txBody>
      </p:sp>
      <p:sp>
        <p:nvSpPr>
          <p:cNvPr id="69" name="Rectangle 68">
            <a:extLst>
              <a:ext uri="{FF2B5EF4-FFF2-40B4-BE49-F238E27FC236}">
                <a16:creationId xmlns:a16="http://schemas.microsoft.com/office/drawing/2014/main" id="{B43B3359-2F57-139E-461C-4F13E652552D}"/>
              </a:ext>
            </a:extLst>
          </p:cNvPr>
          <p:cNvSpPr/>
          <p:nvPr/>
        </p:nvSpPr>
        <p:spPr>
          <a:xfrm>
            <a:off x="6325477" y="4956825"/>
            <a:ext cx="356069" cy="816429"/>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sz="1100" kern="0" dirty="0">
                <a:solidFill>
                  <a:srgbClr val="344854"/>
                </a:solidFill>
                <a:latin typeface="Arial"/>
                <a:sym typeface="Arial"/>
              </a:rPr>
              <a:t>Association Response</a:t>
            </a:r>
          </a:p>
        </p:txBody>
      </p:sp>
      <p:sp>
        <p:nvSpPr>
          <p:cNvPr id="70" name="Rectangle 69">
            <a:extLst>
              <a:ext uri="{FF2B5EF4-FFF2-40B4-BE49-F238E27FC236}">
                <a16:creationId xmlns:a16="http://schemas.microsoft.com/office/drawing/2014/main" id="{FD3A65F1-4F67-6C26-12F2-4A88C949CDAF}"/>
              </a:ext>
            </a:extLst>
          </p:cNvPr>
          <p:cNvSpPr/>
          <p:nvPr/>
        </p:nvSpPr>
        <p:spPr>
          <a:xfrm>
            <a:off x="3139590" y="4956825"/>
            <a:ext cx="356069" cy="816429"/>
          </a:xfrm>
          <a:prstGeom prst="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sz="1100" kern="0" dirty="0">
                <a:solidFill>
                  <a:srgbClr val="344854"/>
                </a:solidFill>
                <a:latin typeface="Arial"/>
                <a:sym typeface="Arial"/>
              </a:rPr>
              <a:t>Association Request</a:t>
            </a:r>
          </a:p>
        </p:txBody>
      </p:sp>
      <p:sp>
        <p:nvSpPr>
          <p:cNvPr id="71" name="Rectangle 70">
            <a:extLst>
              <a:ext uri="{FF2B5EF4-FFF2-40B4-BE49-F238E27FC236}">
                <a16:creationId xmlns:a16="http://schemas.microsoft.com/office/drawing/2014/main" id="{E8004AD7-270D-B753-D5B6-4961A916EC54}"/>
              </a:ext>
            </a:extLst>
          </p:cNvPr>
          <p:cNvSpPr/>
          <p:nvPr/>
        </p:nvSpPr>
        <p:spPr>
          <a:xfrm>
            <a:off x="748299"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2" name="Rectangle 71">
            <a:extLst>
              <a:ext uri="{FF2B5EF4-FFF2-40B4-BE49-F238E27FC236}">
                <a16:creationId xmlns:a16="http://schemas.microsoft.com/office/drawing/2014/main" id="{E997C940-F97A-833F-CA2E-6641CEE0C241}"/>
              </a:ext>
            </a:extLst>
          </p:cNvPr>
          <p:cNvSpPr/>
          <p:nvPr/>
        </p:nvSpPr>
        <p:spPr>
          <a:xfrm>
            <a:off x="1146848"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3" name="Rectangle 72">
            <a:extLst>
              <a:ext uri="{FF2B5EF4-FFF2-40B4-BE49-F238E27FC236}">
                <a16:creationId xmlns:a16="http://schemas.microsoft.com/office/drawing/2014/main" id="{D5523642-CCCC-1482-3D28-8CA7BC1F2AEB}"/>
              </a:ext>
            </a:extLst>
          </p:cNvPr>
          <p:cNvSpPr/>
          <p:nvPr/>
        </p:nvSpPr>
        <p:spPr>
          <a:xfrm>
            <a:off x="1545397"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4" name="Rectangle 73">
            <a:extLst>
              <a:ext uri="{FF2B5EF4-FFF2-40B4-BE49-F238E27FC236}">
                <a16:creationId xmlns:a16="http://schemas.microsoft.com/office/drawing/2014/main" id="{C12B380C-CD94-B121-1812-6E41B9C6432A}"/>
              </a:ext>
            </a:extLst>
          </p:cNvPr>
          <p:cNvSpPr/>
          <p:nvPr/>
        </p:nvSpPr>
        <p:spPr>
          <a:xfrm>
            <a:off x="1943945"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75" name="Rectangle 74">
            <a:extLst>
              <a:ext uri="{FF2B5EF4-FFF2-40B4-BE49-F238E27FC236}">
                <a16:creationId xmlns:a16="http://schemas.microsoft.com/office/drawing/2014/main" id="{D48D0695-8563-9A60-32AA-E4B1420030E8}"/>
              </a:ext>
            </a:extLst>
          </p:cNvPr>
          <p:cNvSpPr/>
          <p:nvPr/>
        </p:nvSpPr>
        <p:spPr>
          <a:xfrm>
            <a:off x="349750" y="4956825"/>
            <a:ext cx="257214" cy="81642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Control</a:t>
            </a:r>
          </a:p>
        </p:txBody>
      </p:sp>
      <p:sp>
        <p:nvSpPr>
          <p:cNvPr id="76" name="Rectangle 75">
            <a:extLst>
              <a:ext uri="{FF2B5EF4-FFF2-40B4-BE49-F238E27FC236}">
                <a16:creationId xmlns:a16="http://schemas.microsoft.com/office/drawing/2014/main" id="{90EB356D-B4B4-6C70-C483-BBB33103816B}"/>
              </a:ext>
            </a:extLst>
          </p:cNvPr>
          <p:cNvSpPr/>
          <p:nvPr/>
        </p:nvSpPr>
        <p:spPr>
          <a:xfrm>
            <a:off x="349751"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77" name="Rectangle 76">
            <a:extLst>
              <a:ext uri="{FF2B5EF4-FFF2-40B4-BE49-F238E27FC236}">
                <a16:creationId xmlns:a16="http://schemas.microsoft.com/office/drawing/2014/main" id="{A09C5F09-0B41-45C5-B324-69A6449325FF}"/>
              </a:ext>
            </a:extLst>
          </p:cNvPr>
          <p:cNvSpPr/>
          <p:nvPr/>
        </p:nvSpPr>
        <p:spPr>
          <a:xfrm>
            <a:off x="748300"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78" name="Rectangle 77">
            <a:extLst>
              <a:ext uri="{FF2B5EF4-FFF2-40B4-BE49-F238E27FC236}">
                <a16:creationId xmlns:a16="http://schemas.microsoft.com/office/drawing/2014/main" id="{2F6F9439-1605-26D3-158D-D57FE4A9FE20}"/>
              </a:ext>
            </a:extLst>
          </p:cNvPr>
          <p:cNvSpPr/>
          <p:nvPr/>
        </p:nvSpPr>
        <p:spPr>
          <a:xfrm>
            <a:off x="1146848"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79" name="Rectangle 78">
            <a:extLst>
              <a:ext uri="{FF2B5EF4-FFF2-40B4-BE49-F238E27FC236}">
                <a16:creationId xmlns:a16="http://schemas.microsoft.com/office/drawing/2014/main" id="{F12D7117-5E75-D527-5646-1CE3DC90C69B}"/>
              </a:ext>
            </a:extLst>
          </p:cNvPr>
          <p:cNvSpPr/>
          <p:nvPr/>
        </p:nvSpPr>
        <p:spPr>
          <a:xfrm>
            <a:off x="1545397"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0" name="Rectangle 79">
            <a:extLst>
              <a:ext uri="{FF2B5EF4-FFF2-40B4-BE49-F238E27FC236}">
                <a16:creationId xmlns:a16="http://schemas.microsoft.com/office/drawing/2014/main" id="{3B4C9062-E110-D1A9-060B-57E84632DC15}"/>
              </a:ext>
            </a:extLst>
          </p:cNvPr>
          <p:cNvSpPr/>
          <p:nvPr/>
        </p:nvSpPr>
        <p:spPr>
          <a:xfrm>
            <a:off x="1943945"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1" name="Rectangle 80">
            <a:extLst>
              <a:ext uri="{FF2B5EF4-FFF2-40B4-BE49-F238E27FC236}">
                <a16:creationId xmlns:a16="http://schemas.microsoft.com/office/drawing/2014/main" id="{6B5A955E-5466-62A2-68D6-5E9115E8331A}"/>
              </a:ext>
            </a:extLst>
          </p:cNvPr>
          <p:cNvSpPr/>
          <p:nvPr/>
        </p:nvSpPr>
        <p:spPr>
          <a:xfrm>
            <a:off x="2342494"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2" name="Rectangle 81">
            <a:extLst>
              <a:ext uri="{FF2B5EF4-FFF2-40B4-BE49-F238E27FC236}">
                <a16:creationId xmlns:a16="http://schemas.microsoft.com/office/drawing/2014/main" id="{3047EE80-83B1-2004-78D1-A401D47E495E}"/>
              </a:ext>
            </a:extLst>
          </p:cNvPr>
          <p:cNvSpPr/>
          <p:nvPr/>
        </p:nvSpPr>
        <p:spPr>
          <a:xfrm>
            <a:off x="2741043"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3" name="Rectangle 82">
            <a:extLst>
              <a:ext uri="{FF2B5EF4-FFF2-40B4-BE49-F238E27FC236}">
                <a16:creationId xmlns:a16="http://schemas.microsoft.com/office/drawing/2014/main" id="{1FF872D0-B6BA-1250-675C-83CDE467DF61}"/>
              </a:ext>
            </a:extLst>
          </p:cNvPr>
          <p:cNvSpPr/>
          <p:nvPr/>
        </p:nvSpPr>
        <p:spPr>
          <a:xfrm>
            <a:off x="3139591"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4" name="Rectangle 83">
            <a:extLst>
              <a:ext uri="{FF2B5EF4-FFF2-40B4-BE49-F238E27FC236}">
                <a16:creationId xmlns:a16="http://schemas.microsoft.com/office/drawing/2014/main" id="{4BFEF43F-7355-94C0-1026-DB92A5B3E024}"/>
              </a:ext>
            </a:extLst>
          </p:cNvPr>
          <p:cNvSpPr/>
          <p:nvPr/>
        </p:nvSpPr>
        <p:spPr>
          <a:xfrm>
            <a:off x="3538140"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5" name="Rectangle 84">
            <a:extLst>
              <a:ext uri="{FF2B5EF4-FFF2-40B4-BE49-F238E27FC236}">
                <a16:creationId xmlns:a16="http://schemas.microsoft.com/office/drawing/2014/main" id="{787BE21A-3FB7-7B5F-D870-419B2D019415}"/>
              </a:ext>
            </a:extLst>
          </p:cNvPr>
          <p:cNvSpPr/>
          <p:nvPr/>
        </p:nvSpPr>
        <p:spPr>
          <a:xfrm>
            <a:off x="3936688"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86" name="Rectangle 85">
            <a:extLst>
              <a:ext uri="{FF2B5EF4-FFF2-40B4-BE49-F238E27FC236}">
                <a16:creationId xmlns:a16="http://schemas.microsoft.com/office/drawing/2014/main" id="{B371A3D6-5F82-7E2A-4149-167539F9E637}"/>
              </a:ext>
            </a:extLst>
          </p:cNvPr>
          <p:cNvSpPr/>
          <p:nvPr/>
        </p:nvSpPr>
        <p:spPr>
          <a:xfrm>
            <a:off x="4733785"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87" name="Rectangle 86">
            <a:extLst>
              <a:ext uri="{FF2B5EF4-FFF2-40B4-BE49-F238E27FC236}">
                <a16:creationId xmlns:a16="http://schemas.microsoft.com/office/drawing/2014/main" id="{709BE8DE-FA8B-B684-45DF-B5AC2443DC50}"/>
              </a:ext>
            </a:extLst>
          </p:cNvPr>
          <p:cNvSpPr/>
          <p:nvPr/>
        </p:nvSpPr>
        <p:spPr>
          <a:xfrm>
            <a:off x="5132334"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88" name="Rectangle 87">
            <a:extLst>
              <a:ext uri="{FF2B5EF4-FFF2-40B4-BE49-F238E27FC236}">
                <a16:creationId xmlns:a16="http://schemas.microsoft.com/office/drawing/2014/main" id="{06D6D125-674C-528C-5F5B-45A0D826D276}"/>
              </a:ext>
            </a:extLst>
          </p:cNvPr>
          <p:cNvSpPr/>
          <p:nvPr/>
        </p:nvSpPr>
        <p:spPr>
          <a:xfrm>
            <a:off x="5530883"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89" name="Rectangle 88">
            <a:extLst>
              <a:ext uri="{FF2B5EF4-FFF2-40B4-BE49-F238E27FC236}">
                <a16:creationId xmlns:a16="http://schemas.microsoft.com/office/drawing/2014/main" id="{9226FD07-EF89-2BFC-F2BC-E7401A00431B}"/>
              </a:ext>
            </a:extLst>
          </p:cNvPr>
          <p:cNvSpPr/>
          <p:nvPr/>
        </p:nvSpPr>
        <p:spPr>
          <a:xfrm>
            <a:off x="5929431" y="4956825"/>
            <a:ext cx="141334" cy="816429"/>
          </a:xfrm>
          <a:prstGeom prst="rect">
            <a:avLst/>
          </a:prstGeom>
          <a:solidFill>
            <a:srgbClr val="FF9300"/>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Data</a:t>
            </a:r>
          </a:p>
        </p:txBody>
      </p:sp>
      <p:sp>
        <p:nvSpPr>
          <p:cNvPr id="90" name="Rectangle 89">
            <a:extLst>
              <a:ext uri="{FF2B5EF4-FFF2-40B4-BE49-F238E27FC236}">
                <a16:creationId xmlns:a16="http://schemas.microsoft.com/office/drawing/2014/main" id="{E7310996-CE7C-D00A-1082-BC7BE9F76079}"/>
              </a:ext>
            </a:extLst>
          </p:cNvPr>
          <p:cNvSpPr/>
          <p:nvPr/>
        </p:nvSpPr>
        <p:spPr>
          <a:xfrm>
            <a:off x="4335236" y="4956825"/>
            <a:ext cx="257214" cy="816429"/>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eaLnBrk="1" fontAlgn="auto" hangingPunct="1">
              <a:spcBef>
                <a:spcPts val="0"/>
              </a:spcBef>
              <a:spcAft>
                <a:spcPts val="0"/>
              </a:spcAft>
              <a:buClr>
                <a:srgbClr val="000000"/>
              </a:buClr>
            </a:pPr>
            <a:r>
              <a:rPr lang="en-US" kern="0" dirty="0">
                <a:solidFill>
                  <a:srgbClr val="344854"/>
                </a:solidFill>
                <a:latin typeface="Arial"/>
                <a:sym typeface="Arial"/>
              </a:rPr>
              <a:t>Control</a:t>
            </a:r>
          </a:p>
        </p:txBody>
      </p:sp>
      <p:sp>
        <p:nvSpPr>
          <p:cNvPr id="91" name="Rectangle 90">
            <a:extLst>
              <a:ext uri="{FF2B5EF4-FFF2-40B4-BE49-F238E27FC236}">
                <a16:creationId xmlns:a16="http://schemas.microsoft.com/office/drawing/2014/main" id="{B8932702-BFE8-8C30-6397-23C81BB58746}"/>
              </a:ext>
            </a:extLst>
          </p:cNvPr>
          <p:cNvSpPr/>
          <p:nvPr/>
        </p:nvSpPr>
        <p:spPr>
          <a:xfrm>
            <a:off x="4335237"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2" name="Rectangle 91">
            <a:extLst>
              <a:ext uri="{FF2B5EF4-FFF2-40B4-BE49-F238E27FC236}">
                <a16:creationId xmlns:a16="http://schemas.microsoft.com/office/drawing/2014/main" id="{608BB138-42E7-EBAC-2803-38B05C94E81E}"/>
              </a:ext>
            </a:extLst>
          </p:cNvPr>
          <p:cNvSpPr/>
          <p:nvPr/>
        </p:nvSpPr>
        <p:spPr>
          <a:xfrm>
            <a:off x="4733786"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3" name="Rectangle 92">
            <a:extLst>
              <a:ext uri="{FF2B5EF4-FFF2-40B4-BE49-F238E27FC236}">
                <a16:creationId xmlns:a16="http://schemas.microsoft.com/office/drawing/2014/main" id="{8060FBE7-01D2-06F9-5431-B15E33AA2B21}"/>
              </a:ext>
            </a:extLst>
          </p:cNvPr>
          <p:cNvSpPr/>
          <p:nvPr/>
        </p:nvSpPr>
        <p:spPr>
          <a:xfrm>
            <a:off x="5132334"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4" name="Rectangle 93">
            <a:extLst>
              <a:ext uri="{FF2B5EF4-FFF2-40B4-BE49-F238E27FC236}">
                <a16:creationId xmlns:a16="http://schemas.microsoft.com/office/drawing/2014/main" id="{1597D144-FA9D-1D55-A9D8-1D6AB7599017}"/>
              </a:ext>
            </a:extLst>
          </p:cNvPr>
          <p:cNvSpPr/>
          <p:nvPr/>
        </p:nvSpPr>
        <p:spPr>
          <a:xfrm>
            <a:off x="5530883"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5" name="Rectangle 94">
            <a:extLst>
              <a:ext uri="{FF2B5EF4-FFF2-40B4-BE49-F238E27FC236}">
                <a16:creationId xmlns:a16="http://schemas.microsoft.com/office/drawing/2014/main" id="{F2CAA47F-E59C-0F65-B3BD-11B22E53D9C1}"/>
              </a:ext>
            </a:extLst>
          </p:cNvPr>
          <p:cNvSpPr/>
          <p:nvPr/>
        </p:nvSpPr>
        <p:spPr>
          <a:xfrm>
            <a:off x="5929431"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6" name="Rectangle 95">
            <a:extLst>
              <a:ext uri="{FF2B5EF4-FFF2-40B4-BE49-F238E27FC236}">
                <a16:creationId xmlns:a16="http://schemas.microsoft.com/office/drawing/2014/main" id="{77556D8A-C281-3507-9A96-C161107AB2D6}"/>
              </a:ext>
            </a:extLst>
          </p:cNvPr>
          <p:cNvSpPr/>
          <p:nvPr/>
        </p:nvSpPr>
        <p:spPr>
          <a:xfrm>
            <a:off x="6327980"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7" name="Rectangle 96">
            <a:extLst>
              <a:ext uri="{FF2B5EF4-FFF2-40B4-BE49-F238E27FC236}">
                <a16:creationId xmlns:a16="http://schemas.microsoft.com/office/drawing/2014/main" id="{8B51BAB3-15EB-F0EC-64D1-C9CE155F0B4F}"/>
              </a:ext>
            </a:extLst>
          </p:cNvPr>
          <p:cNvSpPr/>
          <p:nvPr/>
        </p:nvSpPr>
        <p:spPr>
          <a:xfrm>
            <a:off x="6726529"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8" name="Rectangle 97">
            <a:extLst>
              <a:ext uri="{FF2B5EF4-FFF2-40B4-BE49-F238E27FC236}">
                <a16:creationId xmlns:a16="http://schemas.microsoft.com/office/drawing/2014/main" id="{A7B95B05-DE87-BECB-56C2-AD795B3CA998}"/>
              </a:ext>
            </a:extLst>
          </p:cNvPr>
          <p:cNvSpPr/>
          <p:nvPr/>
        </p:nvSpPr>
        <p:spPr>
          <a:xfrm>
            <a:off x="7125077" y="4956825"/>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99" name="Rectangle 98">
            <a:extLst>
              <a:ext uri="{FF2B5EF4-FFF2-40B4-BE49-F238E27FC236}">
                <a16:creationId xmlns:a16="http://schemas.microsoft.com/office/drawing/2014/main" id="{40B80635-BAA2-7670-1EA4-B2BA2E9D1260}"/>
              </a:ext>
            </a:extLst>
          </p:cNvPr>
          <p:cNvSpPr/>
          <p:nvPr/>
        </p:nvSpPr>
        <p:spPr>
          <a:xfrm>
            <a:off x="7523626"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100" name="Rectangle 99">
            <a:extLst>
              <a:ext uri="{FF2B5EF4-FFF2-40B4-BE49-F238E27FC236}">
                <a16:creationId xmlns:a16="http://schemas.microsoft.com/office/drawing/2014/main" id="{2E2B97CC-1EB0-8774-1B19-68EEB6E9CC5B}"/>
              </a:ext>
            </a:extLst>
          </p:cNvPr>
          <p:cNvSpPr/>
          <p:nvPr/>
        </p:nvSpPr>
        <p:spPr>
          <a:xfrm>
            <a:off x="7922174" y="4956824"/>
            <a:ext cx="398549" cy="81642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cxnSp>
        <p:nvCxnSpPr>
          <p:cNvPr id="101" name="Straight Arrow Connector 100">
            <a:extLst>
              <a:ext uri="{FF2B5EF4-FFF2-40B4-BE49-F238E27FC236}">
                <a16:creationId xmlns:a16="http://schemas.microsoft.com/office/drawing/2014/main" id="{238EEA45-2C6A-1409-3525-E6D672150B3C}"/>
              </a:ext>
            </a:extLst>
          </p:cNvPr>
          <p:cNvCxnSpPr/>
          <p:nvPr/>
        </p:nvCxnSpPr>
        <p:spPr>
          <a:xfrm>
            <a:off x="349750" y="5916259"/>
            <a:ext cx="398548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02" name="TextBox 101">
            <a:extLst>
              <a:ext uri="{FF2B5EF4-FFF2-40B4-BE49-F238E27FC236}">
                <a16:creationId xmlns:a16="http://schemas.microsoft.com/office/drawing/2014/main" id="{B91935E5-0FBE-8E2B-8EDB-E7D2877AFDA3}"/>
              </a:ext>
            </a:extLst>
          </p:cNvPr>
          <p:cNvSpPr txBox="1"/>
          <p:nvPr/>
        </p:nvSpPr>
        <p:spPr>
          <a:xfrm>
            <a:off x="349751" y="5925979"/>
            <a:ext cx="3985485"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Block N</a:t>
            </a:r>
          </a:p>
        </p:txBody>
      </p:sp>
      <p:cxnSp>
        <p:nvCxnSpPr>
          <p:cNvPr id="103" name="Straight Arrow Connector 102">
            <a:extLst>
              <a:ext uri="{FF2B5EF4-FFF2-40B4-BE49-F238E27FC236}">
                <a16:creationId xmlns:a16="http://schemas.microsoft.com/office/drawing/2014/main" id="{C5607A33-F4FA-5DA0-10EB-8046A676042C}"/>
              </a:ext>
            </a:extLst>
          </p:cNvPr>
          <p:cNvCxnSpPr/>
          <p:nvPr/>
        </p:nvCxnSpPr>
        <p:spPr>
          <a:xfrm>
            <a:off x="4335237" y="5916259"/>
            <a:ext cx="3985486"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04" name="TextBox 103">
            <a:extLst>
              <a:ext uri="{FF2B5EF4-FFF2-40B4-BE49-F238E27FC236}">
                <a16:creationId xmlns:a16="http://schemas.microsoft.com/office/drawing/2014/main" id="{6D5B1A01-14D0-F6A0-5511-1898D14DE25B}"/>
              </a:ext>
            </a:extLst>
          </p:cNvPr>
          <p:cNvSpPr txBox="1"/>
          <p:nvPr/>
        </p:nvSpPr>
        <p:spPr>
          <a:xfrm>
            <a:off x="4335238" y="5925979"/>
            <a:ext cx="3985485"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Block N+1</a:t>
            </a:r>
          </a:p>
        </p:txBody>
      </p:sp>
      <p:sp>
        <p:nvSpPr>
          <p:cNvPr id="105" name="TextBox 104">
            <a:extLst>
              <a:ext uri="{FF2B5EF4-FFF2-40B4-BE49-F238E27FC236}">
                <a16:creationId xmlns:a16="http://schemas.microsoft.com/office/drawing/2014/main" id="{C7421D62-21B9-0163-AA54-22C1BD553909}"/>
              </a:ext>
            </a:extLst>
          </p:cNvPr>
          <p:cNvSpPr txBox="1"/>
          <p:nvPr/>
        </p:nvSpPr>
        <p:spPr>
          <a:xfrm>
            <a:off x="4272956" y="4525229"/>
            <a:ext cx="2528552"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000000"/>
                </a:solidFill>
                <a:latin typeface="Arial"/>
                <a:cs typeface="Arial"/>
                <a:sym typeface="Arial"/>
              </a:rPr>
              <a:t>Scheduling via Control Message</a:t>
            </a:r>
          </a:p>
        </p:txBody>
      </p:sp>
      <p:sp>
        <p:nvSpPr>
          <p:cNvPr id="106" name="Rectangle 105">
            <a:extLst>
              <a:ext uri="{FF2B5EF4-FFF2-40B4-BE49-F238E27FC236}">
                <a16:creationId xmlns:a16="http://schemas.microsoft.com/office/drawing/2014/main" id="{2C7F7296-B54A-7DD9-0E82-97AD9926D600}"/>
              </a:ext>
            </a:extLst>
          </p:cNvPr>
          <p:cNvSpPr/>
          <p:nvPr/>
        </p:nvSpPr>
        <p:spPr>
          <a:xfrm>
            <a:off x="2295030" y="4895734"/>
            <a:ext cx="2085189" cy="94704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sp>
        <p:nvSpPr>
          <p:cNvPr id="107" name="Rectangle 106">
            <a:extLst>
              <a:ext uri="{FF2B5EF4-FFF2-40B4-BE49-F238E27FC236}">
                <a16:creationId xmlns:a16="http://schemas.microsoft.com/office/drawing/2014/main" id="{5E643BAC-4645-70DE-8B54-6CFBB0D01D38}"/>
              </a:ext>
            </a:extLst>
          </p:cNvPr>
          <p:cNvSpPr/>
          <p:nvPr/>
        </p:nvSpPr>
        <p:spPr>
          <a:xfrm>
            <a:off x="6679064" y="4895734"/>
            <a:ext cx="1693491" cy="94704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buClr>
                <a:srgbClr val="000000"/>
              </a:buClr>
            </a:pPr>
            <a:endParaRPr lang="en-US" sz="700" kern="0">
              <a:solidFill>
                <a:srgbClr val="344854"/>
              </a:solidFill>
              <a:latin typeface="Arial"/>
              <a:sym typeface="Arial"/>
            </a:endParaRPr>
          </a:p>
        </p:txBody>
      </p:sp>
      <p:cxnSp>
        <p:nvCxnSpPr>
          <p:cNvPr id="108" name="Elbow Connector 107">
            <a:extLst>
              <a:ext uri="{FF2B5EF4-FFF2-40B4-BE49-F238E27FC236}">
                <a16:creationId xmlns:a16="http://schemas.microsoft.com/office/drawing/2014/main" id="{50AF3E1B-8B5C-DA75-F285-E047FCE9AC62}"/>
              </a:ext>
            </a:extLst>
          </p:cNvPr>
          <p:cNvCxnSpPr>
            <a:stCxn id="91" idx="0"/>
            <a:endCxn id="96" idx="0"/>
          </p:cNvCxnSpPr>
          <p:nvPr/>
        </p:nvCxnSpPr>
        <p:spPr>
          <a:xfrm rot="5400000" flipH="1" flipV="1">
            <a:off x="5530882" y="3960454"/>
            <a:ext cx="12700" cy="1992743"/>
          </a:xfrm>
          <a:prstGeom prst="bentConnector3">
            <a:avLst>
              <a:gd name="adj1" fmla="val 128570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09" name="TextBox 108">
            <a:extLst>
              <a:ext uri="{FF2B5EF4-FFF2-40B4-BE49-F238E27FC236}">
                <a16:creationId xmlns:a16="http://schemas.microsoft.com/office/drawing/2014/main" id="{F47E6CE8-263C-4D7E-7AA5-0A97125260A7}"/>
              </a:ext>
            </a:extLst>
          </p:cNvPr>
          <p:cNvSpPr txBox="1"/>
          <p:nvPr/>
        </p:nvSpPr>
        <p:spPr>
          <a:xfrm>
            <a:off x="2360996" y="4588189"/>
            <a:ext cx="1992744"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FF0000"/>
                </a:solidFill>
                <a:latin typeface="Arial"/>
                <a:cs typeface="Arial"/>
                <a:sym typeface="Arial"/>
              </a:rPr>
              <a:t>5 empty slots</a:t>
            </a:r>
          </a:p>
        </p:txBody>
      </p:sp>
      <p:sp>
        <p:nvSpPr>
          <p:cNvPr id="110" name="TextBox 109">
            <a:extLst>
              <a:ext uri="{FF2B5EF4-FFF2-40B4-BE49-F238E27FC236}">
                <a16:creationId xmlns:a16="http://schemas.microsoft.com/office/drawing/2014/main" id="{FAEACFC9-6C8C-8C2B-53BD-F64B1E193FED}"/>
              </a:ext>
            </a:extLst>
          </p:cNvPr>
          <p:cNvSpPr txBox="1"/>
          <p:nvPr/>
        </p:nvSpPr>
        <p:spPr>
          <a:xfrm>
            <a:off x="6679064" y="4588189"/>
            <a:ext cx="1693491" cy="276999"/>
          </a:xfrm>
          <a:prstGeom prst="rect">
            <a:avLst/>
          </a:prstGeom>
          <a:noFill/>
        </p:spPr>
        <p:txBody>
          <a:bodyPr wrap="square" rtlCol="0">
            <a:spAutoFit/>
          </a:bodyPr>
          <a:lstStyle/>
          <a:p>
            <a:pPr algn="ctr" eaLnBrk="1" fontAlgn="auto" hangingPunct="1">
              <a:spcBef>
                <a:spcPts val="0"/>
              </a:spcBef>
              <a:spcAft>
                <a:spcPts val="0"/>
              </a:spcAft>
              <a:buClr>
                <a:srgbClr val="000000"/>
              </a:buClr>
            </a:pPr>
            <a:r>
              <a:rPr lang="en-US" kern="0" dirty="0">
                <a:solidFill>
                  <a:srgbClr val="FF0000"/>
                </a:solidFill>
                <a:latin typeface="Arial"/>
                <a:cs typeface="Arial"/>
                <a:sym typeface="Arial"/>
              </a:rPr>
              <a:t>4 empty slots</a:t>
            </a:r>
          </a:p>
        </p:txBody>
      </p:sp>
    </p:spTree>
    <p:extLst>
      <p:ext uri="{BB962C8B-B14F-4D97-AF65-F5344CB8AC3E}">
        <p14:creationId xmlns:p14="http://schemas.microsoft.com/office/powerpoint/2010/main" val="38238036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42382</TotalTime>
  <Words>1338</Words>
  <Application>Microsoft Macintosh PowerPoint</Application>
  <PresentationFormat>On-screen Show (4:3)</PresentationFormat>
  <Paragraphs>223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Wingdings</vt:lpstr>
      <vt:lpstr>Office Theme</vt:lpstr>
      <vt:lpstr>PowerPoint Presentation</vt:lpstr>
      <vt:lpstr>PowerPoint Presentation</vt:lpstr>
      <vt:lpstr>Previous Contributions Related To  Discovery</vt:lpstr>
      <vt:lpstr>Background</vt:lpstr>
      <vt:lpstr>Background</vt:lpstr>
      <vt:lpstr>Background</vt:lpstr>
      <vt:lpstr>Proposal</vt:lpstr>
      <vt:lpstr>Proposal</vt:lpstr>
      <vt:lpstr>Proposal</vt:lpstr>
      <vt:lpstr>Proposal</vt:lpstr>
      <vt:lpstr>Proposal</vt:lpstr>
      <vt:lpstr>How to Find UWB Channel/Preamble</vt:lpstr>
      <vt:lpstr>Summary</vt:lpstr>
      <vt:lpstr>Thank You</vt:lpstr>
      <vt:lpstr>Application Control IE under Discussion</vt:lpstr>
      <vt:lpstr>Association Request frame format in 802.15.4</vt:lpstr>
      <vt:lpstr>Association Response frame format in 802.15.4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Kangjin Yoon</dc:creator>
  <cp:keywords/>
  <dc:description>&lt;doc#&gt;</dc:description>
  <cp:lastModifiedBy>Kangjin Yoon</cp:lastModifiedBy>
  <cp:revision>74</cp:revision>
  <cp:lastPrinted>1998-02-10T13:28:06Z</cp:lastPrinted>
  <dcterms:created xsi:type="dcterms:W3CDTF">2022-06-24T18:41:14Z</dcterms:created>
  <dcterms:modified xsi:type="dcterms:W3CDTF">2022-11-16T11:24:01Z</dcterms:modified>
</cp:coreProperties>
</file>