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3" r:id="rId2"/>
    <p:sldId id="264" r:id="rId3"/>
    <p:sldId id="262" r:id="rId4"/>
    <p:sldId id="278" r:id="rId5"/>
    <p:sldId id="281" r:id="rId6"/>
    <p:sldId id="283" r:id="rId7"/>
    <p:sldId id="279" r:id="rId8"/>
    <p:sldId id="280" r:id="rId9"/>
    <p:sldId id="284" r:id="rId10"/>
    <p:sldId id="271" r:id="rId11"/>
    <p:sldId id="285" r:id="rId12"/>
    <p:sldId id="261"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E62AB77-6302-2876-7F02-262F6F4D1E06}" name="Kangjin Yoon" initials="KY" userId="S::kyoon@fb.com::4053d4f2-af6e-4648-b71d-e2487c2de592"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53"/>
    <p:restoredTop sz="96115"/>
  </p:normalViewPr>
  <p:slideViewPr>
    <p:cSldViewPr>
      <p:cViewPr varScale="1">
        <p:scale>
          <a:sx n="111" d="100"/>
          <a:sy n="111" d="100"/>
        </p:scale>
        <p:origin x="1936" y="2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6B4CA1F4-8353-B16B-6CA3-F4730A01C70E}"/>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B9D36EBB-7BBB-E878-2DAF-61A3512D7231}"/>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38FAC414-1446-4034-4BE3-8FE1D1B66EE3}"/>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9799861B-0221-6571-0B7F-CF1E43D523BF}"/>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17A9973-BEFE-0A4C-B088-1481616FE144}" type="slidenum">
              <a:rPr lang="en-US" altLang="en-US"/>
              <a:pPr/>
              <a:t>‹#›</a:t>
            </a:fld>
            <a:endParaRPr lang="en-US" altLang="en-US"/>
          </a:p>
        </p:txBody>
      </p:sp>
      <p:sp>
        <p:nvSpPr>
          <p:cNvPr id="3078" name="Line 6">
            <a:extLst>
              <a:ext uri="{FF2B5EF4-FFF2-40B4-BE49-F238E27FC236}">
                <a16:creationId xmlns:a16="http://schemas.microsoft.com/office/drawing/2014/main" id="{75B20A56-D08A-897F-3061-6226A8F0D1B1}"/>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98542F6E-F518-137C-506A-46857FD487FE}"/>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E390B4CD-CB87-E77B-58F7-540FC157BF60}"/>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7DC235A-4E5D-4428-96B1-773D392EBE30}"/>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C9ADB673-D5FB-00DF-594C-8DB17954E84B}"/>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59001C9-A75B-ED9F-CD0E-4D9BEA866771}"/>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78062426-2DBF-37C7-F38E-16F725355D29}"/>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F9E18554-E6D3-CC23-F3AE-45AC0DF0ECE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B0BC73FF-32A7-C474-89A7-06574B69B2E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E7F7D91-A7A9-D141-AC97-8218FBAB46F4}" type="slidenum">
              <a:rPr lang="en-US" altLang="en-US"/>
              <a:pPr/>
              <a:t>‹#›</a:t>
            </a:fld>
            <a:endParaRPr lang="en-US" altLang="en-US"/>
          </a:p>
        </p:txBody>
      </p:sp>
      <p:sp>
        <p:nvSpPr>
          <p:cNvPr id="2056" name="Rectangle 8">
            <a:extLst>
              <a:ext uri="{FF2B5EF4-FFF2-40B4-BE49-F238E27FC236}">
                <a16:creationId xmlns:a16="http://schemas.microsoft.com/office/drawing/2014/main" id="{432E0DF3-DCAC-BD88-9CCF-31C0AE922E6F}"/>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F73F2872-32CA-5135-AE5E-EE0E4CED6E5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BCECBE51-166A-E8EC-AED5-4BAFFD59B52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68352-FB5B-4C2D-0D2D-E289BBD587B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739A1A6-1B19-83A8-7395-06FB1565774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768F474-1A6B-CB46-7788-7FAFD89F79A9}"/>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19BF8489-479D-0E5A-87EA-5A8F347E5345}"/>
              </a:ext>
            </a:extLst>
          </p:cNvPr>
          <p:cNvSpPr>
            <a:spLocks noGrp="1"/>
          </p:cNvSpPr>
          <p:nvPr>
            <p:ph type="ftr" sz="quarter" idx="11"/>
          </p:nvPr>
        </p:nvSpPr>
        <p:spPr/>
        <p:txBody>
          <a:bodyPr/>
          <a:lstStyle>
            <a:lvl1pPr>
              <a:defRPr/>
            </a:lvl1pPr>
          </a:lstStyle>
          <a:p>
            <a:r>
              <a:rPr lang="en-US" altLang="en-US" dirty="0"/>
              <a:t>Kangjin Yoon, Meta</a:t>
            </a:r>
          </a:p>
        </p:txBody>
      </p:sp>
      <p:sp>
        <p:nvSpPr>
          <p:cNvPr id="6" name="Slide Number Placeholder 5">
            <a:extLst>
              <a:ext uri="{FF2B5EF4-FFF2-40B4-BE49-F238E27FC236}">
                <a16:creationId xmlns:a16="http://schemas.microsoft.com/office/drawing/2014/main" id="{DDB3794A-5610-4111-E1CB-62871A3110F6}"/>
              </a:ext>
            </a:extLst>
          </p:cNvPr>
          <p:cNvSpPr>
            <a:spLocks noGrp="1"/>
          </p:cNvSpPr>
          <p:nvPr>
            <p:ph type="sldNum" sz="quarter" idx="12"/>
          </p:nvPr>
        </p:nvSpPr>
        <p:spPr/>
        <p:txBody>
          <a:bodyPr/>
          <a:lstStyle>
            <a:lvl1pPr>
              <a:defRPr/>
            </a:lvl1pPr>
          </a:lstStyle>
          <a:p>
            <a:r>
              <a:rPr lang="en-US" altLang="en-US"/>
              <a:t>Slide </a:t>
            </a:r>
            <a:fld id="{A765459C-2E6E-444F-B801-0C6910E8BAFB}" type="slidenum">
              <a:rPr lang="en-US" altLang="en-US"/>
              <a:pPr/>
              <a:t>‹#›</a:t>
            </a:fld>
            <a:endParaRPr lang="en-US" altLang="en-US"/>
          </a:p>
        </p:txBody>
      </p:sp>
    </p:spTree>
    <p:extLst>
      <p:ext uri="{BB962C8B-B14F-4D97-AF65-F5344CB8AC3E}">
        <p14:creationId xmlns:p14="http://schemas.microsoft.com/office/powerpoint/2010/main" val="662983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30CAD-D0F5-40E2-13DF-2BAA37B818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B3D3828-5863-E031-E05A-D8E32F76DA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3C5250-6124-A8F1-2A07-2391B2CC5FE9}"/>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D0A4F8AD-857C-3719-0F37-7D032C0BBD96}"/>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922FB681-D306-C714-8F60-3A610E1E6551}"/>
              </a:ext>
            </a:extLst>
          </p:cNvPr>
          <p:cNvSpPr>
            <a:spLocks noGrp="1"/>
          </p:cNvSpPr>
          <p:nvPr>
            <p:ph type="sldNum" sz="quarter" idx="12"/>
          </p:nvPr>
        </p:nvSpPr>
        <p:spPr/>
        <p:txBody>
          <a:bodyPr/>
          <a:lstStyle>
            <a:lvl1pPr>
              <a:defRPr/>
            </a:lvl1pPr>
          </a:lstStyle>
          <a:p>
            <a:r>
              <a:rPr lang="en-US" altLang="en-US"/>
              <a:t>Slide </a:t>
            </a:r>
            <a:fld id="{3D054EBA-B53C-3743-A4E6-8DB1AF0F82B1}" type="slidenum">
              <a:rPr lang="en-US" altLang="en-US"/>
              <a:pPr/>
              <a:t>‹#›</a:t>
            </a:fld>
            <a:endParaRPr lang="en-US" altLang="en-US"/>
          </a:p>
        </p:txBody>
      </p:sp>
    </p:spTree>
    <p:extLst>
      <p:ext uri="{BB962C8B-B14F-4D97-AF65-F5344CB8AC3E}">
        <p14:creationId xmlns:p14="http://schemas.microsoft.com/office/powerpoint/2010/main" val="2806444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5F8634-F17C-F53A-3B63-F900138C038B}"/>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160315-FB6E-9625-8413-383D11BDA86A}"/>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8F8C41-E612-52C5-80EA-C2BB23E432A4}"/>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BC70317B-B402-82AF-79DE-2A718EB5DCC6}"/>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2F21A157-80F5-46E7-1168-BF528F974122}"/>
              </a:ext>
            </a:extLst>
          </p:cNvPr>
          <p:cNvSpPr>
            <a:spLocks noGrp="1"/>
          </p:cNvSpPr>
          <p:nvPr>
            <p:ph type="sldNum" sz="quarter" idx="12"/>
          </p:nvPr>
        </p:nvSpPr>
        <p:spPr/>
        <p:txBody>
          <a:bodyPr/>
          <a:lstStyle>
            <a:lvl1pPr>
              <a:defRPr/>
            </a:lvl1pPr>
          </a:lstStyle>
          <a:p>
            <a:r>
              <a:rPr lang="en-US" altLang="en-US"/>
              <a:t>Slide </a:t>
            </a:r>
            <a:fld id="{E8BBE8DB-C050-684C-B6EC-FECE94DE1060}" type="slidenum">
              <a:rPr lang="en-US" altLang="en-US"/>
              <a:pPr/>
              <a:t>‹#›</a:t>
            </a:fld>
            <a:endParaRPr lang="en-US" altLang="en-US"/>
          </a:p>
        </p:txBody>
      </p:sp>
    </p:spTree>
    <p:extLst>
      <p:ext uri="{BB962C8B-B14F-4D97-AF65-F5344CB8AC3E}">
        <p14:creationId xmlns:p14="http://schemas.microsoft.com/office/powerpoint/2010/main" val="4134199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7EF11-FF27-A820-0B99-1AA6E55CBF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DD0A6C-1C4A-F0EC-B734-BF7B39C53A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1943CD-2845-2AE0-4432-5D81235BA827}"/>
              </a:ext>
            </a:extLst>
          </p:cNvPr>
          <p:cNvSpPr>
            <a:spLocks noGrp="1"/>
          </p:cNvSpPr>
          <p:nvPr>
            <p:ph type="dt" sz="half" idx="10"/>
          </p:nvPr>
        </p:nvSpPr>
        <p:spPr/>
        <p:txBody>
          <a:bodyPr/>
          <a:lstStyle>
            <a:lvl1pPr>
              <a:defRPr/>
            </a:lvl1pPr>
          </a:lstStyle>
          <a:p>
            <a:r>
              <a:rPr lang="en-US" altLang="en-US" dirty="0"/>
              <a:t>July 2022</a:t>
            </a:r>
          </a:p>
        </p:txBody>
      </p:sp>
      <p:sp>
        <p:nvSpPr>
          <p:cNvPr id="5" name="Footer Placeholder 4">
            <a:extLst>
              <a:ext uri="{FF2B5EF4-FFF2-40B4-BE49-F238E27FC236}">
                <a16:creationId xmlns:a16="http://schemas.microsoft.com/office/drawing/2014/main" id="{FC338DE0-3949-5A34-9044-97781953AABC}"/>
              </a:ext>
            </a:extLst>
          </p:cNvPr>
          <p:cNvSpPr>
            <a:spLocks noGrp="1"/>
          </p:cNvSpPr>
          <p:nvPr>
            <p:ph type="ftr" sz="quarter" idx="11"/>
          </p:nvPr>
        </p:nvSpPr>
        <p:spPr/>
        <p:txBody>
          <a:bodyPr/>
          <a:lstStyle>
            <a:lvl1pPr>
              <a:defRPr/>
            </a:lvl1pPr>
          </a:lstStyle>
          <a:p>
            <a:r>
              <a:rPr lang="en-US" altLang="en-US" dirty="0"/>
              <a:t>Kangjin Yoon, Meta</a:t>
            </a:r>
          </a:p>
        </p:txBody>
      </p:sp>
      <p:sp>
        <p:nvSpPr>
          <p:cNvPr id="6" name="Slide Number Placeholder 5">
            <a:extLst>
              <a:ext uri="{FF2B5EF4-FFF2-40B4-BE49-F238E27FC236}">
                <a16:creationId xmlns:a16="http://schemas.microsoft.com/office/drawing/2014/main" id="{825FE4B6-69A6-6A3C-5664-7946D0524CDF}"/>
              </a:ext>
            </a:extLst>
          </p:cNvPr>
          <p:cNvSpPr>
            <a:spLocks noGrp="1"/>
          </p:cNvSpPr>
          <p:nvPr>
            <p:ph type="sldNum" sz="quarter" idx="12"/>
          </p:nvPr>
        </p:nvSpPr>
        <p:spPr/>
        <p:txBody>
          <a:bodyPr/>
          <a:lstStyle>
            <a:lvl1pPr>
              <a:defRPr/>
            </a:lvl1pPr>
          </a:lstStyle>
          <a:p>
            <a:r>
              <a:rPr lang="en-US" altLang="en-US"/>
              <a:t>Slide </a:t>
            </a:r>
            <a:fld id="{A3DB1AD1-2AC7-8547-B6C6-5587F7693C21}" type="slidenum">
              <a:rPr lang="en-US" altLang="en-US"/>
              <a:pPr/>
              <a:t>‹#›</a:t>
            </a:fld>
            <a:endParaRPr lang="en-US" altLang="en-US"/>
          </a:p>
        </p:txBody>
      </p:sp>
    </p:spTree>
    <p:extLst>
      <p:ext uri="{BB962C8B-B14F-4D97-AF65-F5344CB8AC3E}">
        <p14:creationId xmlns:p14="http://schemas.microsoft.com/office/powerpoint/2010/main" val="2040762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6AAF0-8052-09FC-6978-F01A728A94E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B347E9-4564-F4ED-88CE-F2875399BEAC}"/>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A9143880-B450-1DD4-2955-0C75E64FED3F}"/>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90A7039E-C28E-178C-392B-838D49864625}"/>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1C1697DB-8EA8-73B5-25BC-F3F0D15ADA9D}"/>
              </a:ext>
            </a:extLst>
          </p:cNvPr>
          <p:cNvSpPr>
            <a:spLocks noGrp="1"/>
          </p:cNvSpPr>
          <p:nvPr>
            <p:ph type="sldNum" sz="quarter" idx="12"/>
          </p:nvPr>
        </p:nvSpPr>
        <p:spPr/>
        <p:txBody>
          <a:bodyPr/>
          <a:lstStyle>
            <a:lvl1pPr>
              <a:defRPr/>
            </a:lvl1pPr>
          </a:lstStyle>
          <a:p>
            <a:r>
              <a:rPr lang="en-US" altLang="en-US"/>
              <a:t>Slide </a:t>
            </a:r>
            <a:fld id="{AD75E486-2161-1F46-989D-F98A6C4D4EF8}" type="slidenum">
              <a:rPr lang="en-US" altLang="en-US"/>
              <a:pPr/>
              <a:t>‹#›</a:t>
            </a:fld>
            <a:endParaRPr lang="en-US" altLang="en-US"/>
          </a:p>
        </p:txBody>
      </p:sp>
    </p:spTree>
    <p:extLst>
      <p:ext uri="{BB962C8B-B14F-4D97-AF65-F5344CB8AC3E}">
        <p14:creationId xmlns:p14="http://schemas.microsoft.com/office/powerpoint/2010/main" val="849302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4C21A-D621-4052-A61A-BF41C6324B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0C8D0A-CC40-4D13-64E1-4DAC71CA7C8C}"/>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641DF6-058C-A1A9-3EBB-A0E0081D0A96}"/>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6EA52E-A251-5432-53BB-79495EB25729}"/>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E6AD6964-F70D-FA33-9332-F378D5EE75AC}"/>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ED42459C-69B0-976A-6FBC-517E58BC4920}"/>
              </a:ext>
            </a:extLst>
          </p:cNvPr>
          <p:cNvSpPr>
            <a:spLocks noGrp="1"/>
          </p:cNvSpPr>
          <p:nvPr>
            <p:ph type="sldNum" sz="quarter" idx="12"/>
          </p:nvPr>
        </p:nvSpPr>
        <p:spPr/>
        <p:txBody>
          <a:bodyPr/>
          <a:lstStyle>
            <a:lvl1pPr>
              <a:defRPr/>
            </a:lvl1pPr>
          </a:lstStyle>
          <a:p>
            <a:r>
              <a:rPr lang="en-US" altLang="en-US"/>
              <a:t>Slide </a:t>
            </a:r>
            <a:fld id="{E33949D6-C780-6342-9E61-E095AA714AC6}" type="slidenum">
              <a:rPr lang="en-US" altLang="en-US"/>
              <a:pPr/>
              <a:t>‹#›</a:t>
            </a:fld>
            <a:endParaRPr lang="en-US" altLang="en-US"/>
          </a:p>
        </p:txBody>
      </p:sp>
    </p:spTree>
    <p:extLst>
      <p:ext uri="{BB962C8B-B14F-4D97-AF65-F5344CB8AC3E}">
        <p14:creationId xmlns:p14="http://schemas.microsoft.com/office/powerpoint/2010/main" val="2281668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40B16-3E83-A535-4504-CE76A541352D}"/>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2C9C3B-770F-FD16-21A0-B7DD122CAE0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A74044-6DFA-143A-10E1-40D7E925975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C4678E4-A318-CD3C-A7BF-82333BEF4CF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A9A124-77BF-37F7-94E9-F62D529183D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02A1C11-97C6-299A-AA8C-083519F6F873}"/>
              </a:ext>
            </a:extLst>
          </p:cNvPr>
          <p:cNvSpPr>
            <a:spLocks noGrp="1"/>
          </p:cNvSpPr>
          <p:nvPr>
            <p:ph type="dt" sz="half" idx="10"/>
          </p:nvPr>
        </p:nvSpPr>
        <p:spPr/>
        <p:txBody>
          <a:bodyPr/>
          <a:lstStyle>
            <a:lvl1pPr>
              <a:defRPr/>
            </a:lvl1pPr>
          </a:lstStyle>
          <a:p>
            <a:r>
              <a:rPr lang="en-US" altLang="en-US"/>
              <a:t>&lt;month year&gt;</a:t>
            </a:r>
          </a:p>
        </p:txBody>
      </p:sp>
      <p:sp>
        <p:nvSpPr>
          <p:cNvPr id="8" name="Footer Placeholder 7">
            <a:extLst>
              <a:ext uri="{FF2B5EF4-FFF2-40B4-BE49-F238E27FC236}">
                <a16:creationId xmlns:a16="http://schemas.microsoft.com/office/drawing/2014/main" id="{31B4F6DB-B1DA-B0D1-5D43-F6F7D258A2E6}"/>
              </a:ext>
            </a:extLst>
          </p:cNvPr>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a:extLst>
              <a:ext uri="{FF2B5EF4-FFF2-40B4-BE49-F238E27FC236}">
                <a16:creationId xmlns:a16="http://schemas.microsoft.com/office/drawing/2014/main" id="{88FD446A-D714-3203-08D8-9FB6C153EB3E}"/>
              </a:ext>
            </a:extLst>
          </p:cNvPr>
          <p:cNvSpPr>
            <a:spLocks noGrp="1"/>
          </p:cNvSpPr>
          <p:nvPr>
            <p:ph type="sldNum" sz="quarter" idx="12"/>
          </p:nvPr>
        </p:nvSpPr>
        <p:spPr/>
        <p:txBody>
          <a:bodyPr/>
          <a:lstStyle>
            <a:lvl1pPr>
              <a:defRPr/>
            </a:lvl1pPr>
          </a:lstStyle>
          <a:p>
            <a:r>
              <a:rPr lang="en-US" altLang="en-US"/>
              <a:t>Slide </a:t>
            </a:r>
            <a:fld id="{AA4EA807-95FE-504A-9419-7A9785D68E6C}" type="slidenum">
              <a:rPr lang="en-US" altLang="en-US"/>
              <a:pPr/>
              <a:t>‹#›</a:t>
            </a:fld>
            <a:endParaRPr lang="en-US" altLang="en-US"/>
          </a:p>
        </p:txBody>
      </p:sp>
    </p:spTree>
    <p:extLst>
      <p:ext uri="{BB962C8B-B14F-4D97-AF65-F5344CB8AC3E}">
        <p14:creationId xmlns:p14="http://schemas.microsoft.com/office/powerpoint/2010/main" val="105404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A5ED3-5D5F-8853-6513-3B78B49320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1767924-0DBE-71C4-B138-B64FD414A3DF}"/>
              </a:ext>
            </a:extLst>
          </p:cNvPr>
          <p:cNvSpPr>
            <a:spLocks noGrp="1"/>
          </p:cNvSpPr>
          <p:nvPr>
            <p:ph type="dt" sz="half" idx="10"/>
          </p:nvPr>
        </p:nvSpPr>
        <p:spPr/>
        <p:txBody>
          <a:bodyPr/>
          <a:lstStyle>
            <a:lvl1pPr>
              <a:defRPr/>
            </a:lvl1pPr>
          </a:lstStyle>
          <a:p>
            <a:r>
              <a:rPr lang="en-US" altLang="en-US"/>
              <a:t>&lt;month year&gt;</a:t>
            </a:r>
          </a:p>
        </p:txBody>
      </p:sp>
      <p:sp>
        <p:nvSpPr>
          <p:cNvPr id="4" name="Footer Placeholder 3">
            <a:extLst>
              <a:ext uri="{FF2B5EF4-FFF2-40B4-BE49-F238E27FC236}">
                <a16:creationId xmlns:a16="http://schemas.microsoft.com/office/drawing/2014/main" id="{7F9B48B6-D5D0-D9AC-CF71-22E53A32CCDA}"/>
              </a:ext>
            </a:extLst>
          </p:cNvPr>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a:extLst>
              <a:ext uri="{FF2B5EF4-FFF2-40B4-BE49-F238E27FC236}">
                <a16:creationId xmlns:a16="http://schemas.microsoft.com/office/drawing/2014/main" id="{418AFEFF-6862-2484-55DC-DA60EE704EF6}"/>
              </a:ext>
            </a:extLst>
          </p:cNvPr>
          <p:cNvSpPr>
            <a:spLocks noGrp="1"/>
          </p:cNvSpPr>
          <p:nvPr>
            <p:ph type="sldNum" sz="quarter" idx="12"/>
          </p:nvPr>
        </p:nvSpPr>
        <p:spPr/>
        <p:txBody>
          <a:bodyPr/>
          <a:lstStyle>
            <a:lvl1pPr>
              <a:defRPr/>
            </a:lvl1pPr>
          </a:lstStyle>
          <a:p>
            <a:r>
              <a:rPr lang="en-US" altLang="en-US"/>
              <a:t>Slide </a:t>
            </a:r>
            <a:fld id="{B4A35920-F051-6A4A-B02C-D0A13D7D7DAD}" type="slidenum">
              <a:rPr lang="en-US" altLang="en-US"/>
              <a:pPr/>
              <a:t>‹#›</a:t>
            </a:fld>
            <a:endParaRPr lang="en-US" altLang="en-US"/>
          </a:p>
        </p:txBody>
      </p:sp>
    </p:spTree>
    <p:extLst>
      <p:ext uri="{BB962C8B-B14F-4D97-AF65-F5344CB8AC3E}">
        <p14:creationId xmlns:p14="http://schemas.microsoft.com/office/powerpoint/2010/main" val="870702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12B8EF-6FE0-7EFF-7755-6538BA0C22B5}"/>
              </a:ext>
            </a:extLst>
          </p:cNvPr>
          <p:cNvSpPr>
            <a:spLocks noGrp="1"/>
          </p:cNvSpPr>
          <p:nvPr>
            <p:ph type="dt" sz="half" idx="10"/>
          </p:nvPr>
        </p:nvSpPr>
        <p:spPr/>
        <p:txBody>
          <a:bodyPr/>
          <a:lstStyle>
            <a:lvl1pPr>
              <a:defRPr/>
            </a:lvl1pPr>
          </a:lstStyle>
          <a:p>
            <a:r>
              <a:rPr lang="en-US" altLang="en-US" dirty="0"/>
              <a:t>November 2022</a:t>
            </a:r>
          </a:p>
        </p:txBody>
      </p:sp>
      <p:sp>
        <p:nvSpPr>
          <p:cNvPr id="3" name="Footer Placeholder 2">
            <a:extLst>
              <a:ext uri="{FF2B5EF4-FFF2-40B4-BE49-F238E27FC236}">
                <a16:creationId xmlns:a16="http://schemas.microsoft.com/office/drawing/2014/main" id="{6D409A42-72AF-B9FC-491D-3350852CCF3E}"/>
              </a:ext>
            </a:extLst>
          </p:cNvPr>
          <p:cNvSpPr>
            <a:spLocks noGrp="1"/>
          </p:cNvSpPr>
          <p:nvPr>
            <p:ph type="ftr" sz="quarter" idx="11"/>
          </p:nvPr>
        </p:nvSpPr>
        <p:spPr/>
        <p:txBody>
          <a:bodyPr/>
          <a:lstStyle>
            <a:lvl1pPr>
              <a:defRPr/>
            </a:lvl1pPr>
          </a:lstStyle>
          <a:p>
            <a:r>
              <a:rPr lang="en-US" altLang="en-US" dirty="0"/>
              <a:t>Kangjin Yoon, Meta</a:t>
            </a:r>
          </a:p>
        </p:txBody>
      </p:sp>
      <p:sp>
        <p:nvSpPr>
          <p:cNvPr id="4" name="Slide Number Placeholder 3">
            <a:extLst>
              <a:ext uri="{FF2B5EF4-FFF2-40B4-BE49-F238E27FC236}">
                <a16:creationId xmlns:a16="http://schemas.microsoft.com/office/drawing/2014/main" id="{BBA54B15-ED53-0135-30A5-DBF6765CCC45}"/>
              </a:ext>
            </a:extLst>
          </p:cNvPr>
          <p:cNvSpPr>
            <a:spLocks noGrp="1"/>
          </p:cNvSpPr>
          <p:nvPr>
            <p:ph type="sldNum" sz="quarter" idx="12"/>
          </p:nvPr>
        </p:nvSpPr>
        <p:spPr/>
        <p:txBody>
          <a:bodyPr/>
          <a:lstStyle>
            <a:lvl1pPr>
              <a:defRPr/>
            </a:lvl1pPr>
          </a:lstStyle>
          <a:p>
            <a:r>
              <a:rPr lang="en-US" altLang="en-US"/>
              <a:t>Slide </a:t>
            </a:r>
            <a:fld id="{DA705B2B-1802-3344-AD8A-91AD6E3E48EA}" type="slidenum">
              <a:rPr lang="en-US" altLang="en-US"/>
              <a:pPr/>
              <a:t>‹#›</a:t>
            </a:fld>
            <a:endParaRPr lang="en-US" altLang="en-US"/>
          </a:p>
        </p:txBody>
      </p:sp>
    </p:spTree>
    <p:extLst>
      <p:ext uri="{BB962C8B-B14F-4D97-AF65-F5344CB8AC3E}">
        <p14:creationId xmlns:p14="http://schemas.microsoft.com/office/powerpoint/2010/main" val="3080611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F7741-F473-578C-C1DE-9C1A044586E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50D8824-0A8F-5292-30F4-4923BD792D6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133C414-8A49-3FF4-2036-35187718523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94BDC7-3635-C8D8-730C-9C00B5297D54}"/>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1B30B0D3-1D10-F089-5355-5704C2DC3845}"/>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D55BA2F3-DA46-64E6-382D-C7A47A6AC292}"/>
              </a:ext>
            </a:extLst>
          </p:cNvPr>
          <p:cNvSpPr>
            <a:spLocks noGrp="1"/>
          </p:cNvSpPr>
          <p:nvPr>
            <p:ph type="sldNum" sz="quarter" idx="12"/>
          </p:nvPr>
        </p:nvSpPr>
        <p:spPr/>
        <p:txBody>
          <a:bodyPr/>
          <a:lstStyle>
            <a:lvl1pPr>
              <a:defRPr/>
            </a:lvl1pPr>
          </a:lstStyle>
          <a:p>
            <a:r>
              <a:rPr lang="en-US" altLang="en-US"/>
              <a:t>Slide </a:t>
            </a:r>
            <a:fld id="{F408C8E6-2BA7-D34B-BFBC-7445C82D84A2}" type="slidenum">
              <a:rPr lang="en-US" altLang="en-US"/>
              <a:pPr/>
              <a:t>‹#›</a:t>
            </a:fld>
            <a:endParaRPr lang="en-US" altLang="en-US"/>
          </a:p>
        </p:txBody>
      </p:sp>
    </p:spTree>
    <p:extLst>
      <p:ext uri="{BB962C8B-B14F-4D97-AF65-F5344CB8AC3E}">
        <p14:creationId xmlns:p14="http://schemas.microsoft.com/office/powerpoint/2010/main" val="2260890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C9395-D99B-826D-80A6-A0027F1E626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5B3857B-5A74-E579-F193-F5B26915A80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57AF5FC5-A74B-96C9-8EEF-238F5D2DF98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5307AA-74E2-B9D1-A4C6-97B4ACA350F1}"/>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C9FBE6DC-999B-D5A7-EF78-A61CC35A3748}"/>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44449C25-1CD0-C40B-A66C-772706048E54}"/>
              </a:ext>
            </a:extLst>
          </p:cNvPr>
          <p:cNvSpPr>
            <a:spLocks noGrp="1"/>
          </p:cNvSpPr>
          <p:nvPr>
            <p:ph type="sldNum" sz="quarter" idx="12"/>
          </p:nvPr>
        </p:nvSpPr>
        <p:spPr/>
        <p:txBody>
          <a:bodyPr/>
          <a:lstStyle>
            <a:lvl1pPr>
              <a:defRPr/>
            </a:lvl1pPr>
          </a:lstStyle>
          <a:p>
            <a:r>
              <a:rPr lang="en-US" altLang="en-US"/>
              <a:t>Slide </a:t>
            </a:r>
            <a:fld id="{3B25A204-105D-6345-A601-93D995B6CE33}" type="slidenum">
              <a:rPr lang="en-US" altLang="en-US"/>
              <a:pPr/>
              <a:t>‹#›</a:t>
            </a:fld>
            <a:endParaRPr lang="en-US" altLang="en-US"/>
          </a:p>
        </p:txBody>
      </p:sp>
    </p:spTree>
    <p:extLst>
      <p:ext uri="{BB962C8B-B14F-4D97-AF65-F5344CB8AC3E}">
        <p14:creationId xmlns:p14="http://schemas.microsoft.com/office/powerpoint/2010/main" val="2643750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512EC1B-9D01-5ED3-F24E-EEE0C377E6D8}"/>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D095474-A12A-A7B3-AC30-3A9E6A38818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4C118A6-9294-3E33-E070-F47D21A27A12}"/>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November 2022</a:t>
            </a:r>
          </a:p>
        </p:txBody>
      </p:sp>
      <p:sp>
        <p:nvSpPr>
          <p:cNvPr id="1029" name="Rectangle 5">
            <a:extLst>
              <a:ext uri="{FF2B5EF4-FFF2-40B4-BE49-F238E27FC236}">
                <a16:creationId xmlns:a16="http://schemas.microsoft.com/office/drawing/2014/main" id="{00B34EE1-F440-FFA7-B794-8680DC3F7AB5}"/>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Kangjin Yoon, Meta</a:t>
            </a:r>
          </a:p>
        </p:txBody>
      </p:sp>
      <p:sp>
        <p:nvSpPr>
          <p:cNvPr id="1030" name="Rectangle 6">
            <a:extLst>
              <a:ext uri="{FF2B5EF4-FFF2-40B4-BE49-F238E27FC236}">
                <a16:creationId xmlns:a16="http://schemas.microsoft.com/office/drawing/2014/main" id="{CCFA6BCC-3E5C-2212-3E45-FB7754D70433}"/>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502C7564-9FCC-624B-A64B-08BD627CA583}" type="slidenum">
              <a:rPr lang="en-US" altLang="en-US"/>
              <a:pPr/>
              <a:t>‹#›</a:t>
            </a:fld>
            <a:endParaRPr lang="en-US" altLang="en-US"/>
          </a:p>
        </p:txBody>
      </p:sp>
      <p:sp>
        <p:nvSpPr>
          <p:cNvPr id="1031" name="Rectangle 7">
            <a:extLst>
              <a:ext uri="{FF2B5EF4-FFF2-40B4-BE49-F238E27FC236}">
                <a16:creationId xmlns:a16="http://schemas.microsoft.com/office/drawing/2014/main" id="{1BE5D307-B224-25AD-AE42-59DAE6849884}"/>
              </a:ext>
            </a:extLst>
          </p:cNvPr>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293688" lvl="4" indent="0" algn="r">
              <a:tabLst/>
            </a:pPr>
            <a:r>
              <a:rPr lang="en-US" altLang="en-US" sz="1400" b="1" dirty="0"/>
              <a:t>doc.: IEEE 802.15-22-0</a:t>
            </a:r>
            <a:r>
              <a:rPr lang="en-US" altLang="ko-KR" sz="1400" b="1" dirty="0"/>
              <a:t>645</a:t>
            </a:r>
            <a:r>
              <a:rPr lang="en-US" altLang="en-US" sz="1400" b="1" dirty="0"/>
              <a:t>-00-04ab</a:t>
            </a:r>
          </a:p>
        </p:txBody>
      </p:sp>
      <p:sp>
        <p:nvSpPr>
          <p:cNvPr id="1032" name="Line 8">
            <a:extLst>
              <a:ext uri="{FF2B5EF4-FFF2-40B4-BE49-F238E27FC236}">
                <a16:creationId xmlns:a16="http://schemas.microsoft.com/office/drawing/2014/main" id="{492130C7-612A-B133-227B-1236CBBFE570}"/>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AE5814BB-ED1A-4E90-BC4A-487F72102831}"/>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8832316B-9FB8-BA7C-79DB-C31EAFCE2A80}"/>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2/15-22-0296-01-04ab-a-higher-data-rate-proposal-for-uwb.ppt" TargetMode="External"/><Relationship Id="rId2" Type="http://schemas.openxmlformats.org/officeDocument/2006/relationships/hyperlink" Target="https://mentor.ieee.org/802.15/dcn/22/15-22-0173-00-04ab-ack-for-data-communication.pptx" TargetMode="External"/><Relationship Id="rId1" Type="http://schemas.openxmlformats.org/officeDocument/2006/relationships/slideLayout" Target="../slideLayouts/slideLayout2.xml"/><Relationship Id="rId4" Type="http://schemas.openxmlformats.org/officeDocument/2006/relationships/hyperlink" Target="https://mentor.ieee.org/802.15/dcn/22/15-22-0369-00-04ab-inter-frame-spacing-for-hrp-uwb-phy.ppt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603B7A-2A36-F569-6951-874D594039FC}"/>
              </a:ext>
            </a:extLst>
          </p:cNvPr>
          <p:cNvSpPr>
            <a:spLocks noGrp="1"/>
          </p:cNvSpPr>
          <p:nvPr>
            <p:ph type="dt" sz="half" idx="10"/>
          </p:nvPr>
        </p:nvSpPr>
        <p:spPr/>
        <p:txBody>
          <a:bodyPr/>
          <a:lstStyle/>
          <a:p>
            <a:r>
              <a:rPr lang="en-US" altLang="en-US" dirty="0"/>
              <a:t>November 2022</a:t>
            </a:r>
          </a:p>
        </p:txBody>
      </p:sp>
      <p:sp>
        <p:nvSpPr>
          <p:cNvPr id="3" name="Footer Placeholder 2">
            <a:extLst>
              <a:ext uri="{FF2B5EF4-FFF2-40B4-BE49-F238E27FC236}">
                <a16:creationId xmlns:a16="http://schemas.microsoft.com/office/drawing/2014/main" id="{447AA2C0-8285-F09C-9951-3BBC49F9E35F}"/>
              </a:ext>
            </a:extLst>
          </p:cNvPr>
          <p:cNvSpPr>
            <a:spLocks noGrp="1"/>
          </p:cNvSpPr>
          <p:nvPr>
            <p:ph type="ftr" sz="quarter" idx="11"/>
          </p:nvPr>
        </p:nvSpPr>
        <p:spPr/>
        <p:txBody>
          <a:bodyPr/>
          <a:lstStyle/>
          <a:p>
            <a:r>
              <a:rPr lang="en-US" altLang="en-US"/>
              <a:t>Kangjin Yoon, Meta</a:t>
            </a:r>
            <a:endParaRPr lang="en-US" altLang="en-US" dirty="0"/>
          </a:p>
        </p:txBody>
      </p:sp>
      <p:sp>
        <p:nvSpPr>
          <p:cNvPr id="4" name="Slide Number Placeholder 3">
            <a:extLst>
              <a:ext uri="{FF2B5EF4-FFF2-40B4-BE49-F238E27FC236}">
                <a16:creationId xmlns:a16="http://schemas.microsoft.com/office/drawing/2014/main" id="{46256127-5A44-4809-7514-84C3CB4B029C}"/>
              </a:ext>
            </a:extLst>
          </p:cNvPr>
          <p:cNvSpPr>
            <a:spLocks noGrp="1"/>
          </p:cNvSpPr>
          <p:nvPr>
            <p:ph type="sldNum" sz="quarter" idx="12"/>
          </p:nvPr>
        </p:nvSpPr>
        <p:spPr/>
        <p:txBody>
          <a:bodyPr/>
          <a:lstStyle/>
          <a:p>
            <a:r>
              <a:rPr lang="en-US" altLang="en-US"/>
              <a:t>Slide </a:t>
            </a:r>
            <a:fld id="{DA705B2B-1802-3344-AD8A-91AD6E3E48EA}" type="slidenum">
              <a:rPr lang="en-US" altLang="en-US" smtClean="0"/>
              <a:pPr/>
              <a:t>1</a:t>
            </a:fld>
            <a:endParaRPr lang="en-US" altLang="en-US"/>
          </a:p>
        </p:txBody>
      </p:sp>
      <p:sp>
        <p:nvSpPr>
          <p:cNvPr id="6" name="Rectangle 3">
            <a:extLst>
              <a:ext uri="{FF2B5EF4-FFF2-40B4-BE49-F238E27FC236}">
                <a16:creationId xmlns:a16="http://schemas.microsoft.com/office/drawing/2014/main" id="{E74E7494-984F-C160-4E3F-F98AABD34123}"/>
              </a:ext>
            </a:extLst>
          </p:cNvPr>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t>[</a:t>
            </a:r>
            <a:r>
              <a:rPr lang="en-US" sz="1600" b="0" i="0" u="none" strike="noStrike" cap="none" dirty="0">
                <a:latin typeface="Times New Roman"/>
                <a:ea typeface="Times New Roman"/>
                <a:cs typeface="Times New Roman"/>
                <a:sym typeface="Times New Roman"/>
              </a:rPr>
              <a:t>Inter Frame Spacing Follow Up</a:t>
            </a:r>
            <a:r>
              <a:rPr lang="en-US" altLang="en-US" sz="1600" dirty="0"/>
              <a:t>]	</a:t>
            </a:r>
          </a:p>
          <a:p>
            <a:r>
              <a:rPr lang="en-US" altLang="en-US" sz="1600" b="1" dirty="0"/>
              <a:t>Date Submitted: </a:t>
            </a:r>
            <a:r>
              <a:rPr lang="en-US" altLang="en-US" sz="1600" dirty="0"/>
              <a:t>[16 November, 2022]	</a:t>
            </a:r>
          </a:p>
          <a:p>
            <a:r>
              <a:rPr lang="en-US" altLang="en-US" sz="1600" b="1" dirty="0"/>
              <a:t>Source:</a:t>
            </a:r>
            <a:r>
              <a:rPr lang="en-US" altLang="en-US" sz="1600" dirty="0"/>
              <a:t> [Kangjin Yoon, Chunyu Hu, Carlos Aldana, Claudio Da Silva] Company [Meta Platforms, Inc.]</a:t>
            </a:r>
          </a:p>
          <a:p>
            <a:r>
              <a:rPr lang="en-US" altLang="en-US" sz="1600" dirty="0"/>
              <a:t>[Bin Tian, </a:t>
            </a:r>
            <a:r>
              <a:rPr lang="en-US" altLang="en-US" sz="1600" dirty="0" err="1"/>
              <a:t>Pooria</a:t>
            </a:r>
            <a:r>
              <a:rPr lang="en-US" altLang="en-US" sz="1600" dirty="0"/>
              <a:t> </a:t>
            </a:r>
            <a:r>
              <a:rPr lang="en-US" altLang="en-US" sz="1600" dirty="0" err="1"/>
              <a:t>Pakrooh</a:t>
            </a:r>
            <a:r>
              <a:rPr lang="en-US" altLang="en-US" sz="1600" dirty="0"/>
              <a:t>, Steve </a:t>
            </a:r>
            <a:r>
              <a:rPr lang="en-US" altLang="en-US" sz="1600" dirty="0" err="1"/>
              <a:t>Shellhammer</a:t>
            </a:r>
            <a:r>
              <a:rPr lang="en-US" altLang="en-US" sz="1600" dirty="0"/>
              <a:t>, </a:t>
            </a:r>
            <a:r>
              <a:rPr lang="en-US" altLang="en-US" sz="1600" dirty="0" err="1"/>
              <a:t>Koorosh</a:t>
            </a:r>
            <a:r>
              <a:rPr lang="en-US" altLang="en-US" sz="1600" dirty="0"/>
              <a:t> </a:t>
            </a:r>
            <a:r>
              <a:rPr lang="en-US" altLang="en-US" sz="1600" dirty="0" err="1"/>
              <a:t>Akhavan</a:t>
            </a:r>
            <a:r>
              <a:rPr lang="en-US" altLang="en-US" sz="1600" dirty="0"/>
              <a:t>] Company [Qualcomm]</a:t>
            </a:r>
          </a:p>
          <a:p>
            <a:r>
              <a:rPr lang="en-US" altLang="en-US" sz="1600" dirty="0"/>
              <a:t>E-Mail:[{</a:t>
            </a:r>
            <a:r>
              <a:rPr lang="en-US" altLang="en-US" sz="1600" dirty="0" err="1"/>
              <a:t>kyoon</a:t>
            </a:r>
            <a:r>
              <a:rPr lang="en-US" altLang="en-US" sz="1600" dirty="0"/>
              <a:t>, </a:t>
            </a:r>
            <a:r>
              <a:rPr lang="en-US" altLang="en-US" sz="1600" dirty="0" err="1"/>
              <a:t>chunyuhu</a:t>
            </a:r>
            <a:r>
              <a:rPr lang="en-US" altLang="en-US" sz="1600" dirty="0"/>
              <a:t>, </a:t>
            </a:r>
            <a:r>
              <a:rPr lang="en-US" altLang="en-US" sz="1600" dirty="0" err="1"/>
              <a:t>caldana</a:t>
            </a:r>
            <a:r>
              <a:rPr lang="en-US" altLang="en-US" sz="1600" dirty="0"/>
              <a:t>, </a:t>
            </a:r>
            <a:r>
              <a:rPr lang="en-US" altLang="en-US" sz="1600" dirty="0" err="1"/>
              <a:t>claudiodasilva</a:t>
            </a:r>
            <a:r>
              <a:rPr lang="en-US" altLang="en-US" sz="1600" dirty="0"/>
              <a:t>}@</a:t>
            </a:r>
            <a:r>
              <a:rPr lang="en-US" altLang="en-US" sz="1600" dirty="0" err="1"/>
              <a:t>fb.com</a:t>
            </a:r>
            <a:r>
              <a:rPr lang="en-US" altLang="en-US" sz="1600" dirty="0"/>
              <a:t>, </a:t>
            </a:r>
          </a:p>
          <a:p>
            <a:r>
              <a:rPr lang="en-US" altLang="en-US" sz="1600" dirty="0"/>
              <a:t>{</a:t>
            </a:r>
            <a:r>
              <a:rPr lang="en-US" altLang="en-US" sz="1600" dirty="0" err="1"/>
              <a:t>btian</a:t>
            </a:r>
            <a:r>
              <a:rPr lang="en-US" altLang="en-US" sz="1600" dirty="0"/>
              <a:t>, </a:t>
            </a:r>
            <a:r>
              <a:rPr lang="en-US" altLang="en-US" sz="1600" dirty="0" err="1"/>
              <a:t>ppakrooh</a:t>
            </a:r>
            <a:r>
              <a:rPr lang="en-US" altLang="en-US" sz="1600" dirty="0"/>
              <a:t>, </a:t>
            </a:r>
            <a:r>
              <a:rPr lang="en-US" altLang="en-US" sz="1600" dirty="0" err="1"/>
              <a:t>sshellha</a:t>
            </a:r>
            <a:r>
              <a:rPr lang="en-US" altLang="en-US" sz="1600" dirty="0"/>
              <a:t>, </a:t>
            </a:r>
            <a:r>
              <a:rPr lang="en-US" altLang="en-US" sz="1600" dirty="0" err="1"/>
              <a:t>kakhavan</a:t>
            </a:r>
            <a:r>
              <a:rPr lang="en-US" altLang="en-US" sz="1600" dirty="0"/>
              <a:t>} @</a:t>
            </a:r>
            <a:r>
              <a:rPr lang="en-US" altLang="en-US" sz="1600" dirty="0" err="1"/>
              <a:t>qti.qualcomm.com</a:t>
            </a:r>
            <a:r>
              <a:rPr lang="en-US" altLang="en-US" sz="1600" dirty="0"/>
              <a:t>]	</a:t>
            </a:r>
          </a:p>
          <a:p>
            <a:pPr>
              <a:spcBef>
                <a:spcPts val="600"/>
              </a:spcBef>
              <a:spcAft>
                <a:spcPts val="600"/>
              </a:spcAft>
            </a:pPr>
            <a:r>
              <a:rPr lang="en-US" altLang="en-US" sz="1600" b="1" dirty="0"/>
              <a:t>Re:</a:t>
            </a:r>
            <a:r>
              <a:rPr lang="en-US" altLang="en-US" sz="1600" dirty="0"/>
              <a:t> [Input to TG4ab] </a:t>
            </a:r>
            <a:r>
              <a:rPr lang="en-US" altLang="en-US" dirty="0"/>
              <a:t>	</a:t>
            </a:r>
          </a:p>
          <a:p>
            <a:pPr>
              <a:spcBef>
                <a:spcPts val="600"/>
              </a:spcBef>
              <a:spcAft>
                <a:spcPts val="600"/>
              </a:spcAft>
            </a:pPr>
            <a:r>
              <a:rPr lang="en-US" altLang="en-US" sz="1600" b="1" dirty="0"/>
              <a:t>Abstract:</a:t>
            </a:r>
            <a:r>
              <a:rPr lang="en-US" altLang="en-US" sz="1600" dirty="0"/>
              <a:t>	[AIFS values are proposed for </a:t>
            </a:r>
            <a:r>
              <a:rPr lang="en-US" altLang="en-US" sz="1600" dirty="0" err="1"/>
              <a:t>Imm</a:t>
            </a:r>
            <a:r>
              <a:rPr lang="en-US" altLang="en-US" sz="1600" dirty="0"/>
              <a:t>-Ack]</a:t>
            </a:r>
          </a:p>
          <a:p>
            <a:pPr>
              <a:spcBef>
                <a:spcPts val="600"/>
              </a:spcBef>
              <a:spcAft>
                <a:spcPts val="600"/>
              </a:spcAft>
            </a:pPr>
            <a:r>
              <a:rPr lang="en-US" altLang="en-US" sz="1600" b="1" dirty="0"/>
              <a:t>Purpose:</a:t>
            </a:r>
            <a:r>
              <a:rPr lang="en-US" altLang="en-US" sz="1600" dirty="0"/>
              <a:t>	[To make a consensus on AIFS value]</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4768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958884C-588D-2CAE-3237-9499F6FA68FA}"/>
              </a:ext>
            </a:extLst>
          </p:cNvPr>
          <p:cNvSpPr>
            <a:spLocks noGrp="1"/>
          </p:cNvSpPr>
          <p:nvPr>
            <p:ph type="title"/>
          </p:nvPr>
        </p:nvSpPr>
        <p:spPr/>
        <p:txBody>
          <a:bodyPr/>
          <a:lstStyle/>
          <a:p>
            <a:r>
              <a:rPr lang="en-US" dirty="0"/>
              <a:t>Thank You</a:t>
            </a:r>
          </a:p>
        </p:txBody>
      </p:sp>
      <p:sp>
        <p:nvSpPr>
          <p:cNvPr id="8" name="Text Placeholder 7">
            <a:extLst>
              <a:ext uri="{FF2B5EF4-FFF2-40B4-BE49-F238E27FC236}">
                <a16:creationId xmlns:a16="http://schemas.microsoft.com/office/drawing/2014/main" id="{E9BEF885-2345-B032-62A9-CB8EFD6E257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CCF0F033-A999-4184-EA06-852DB3D128CA}"/>
              </a:ext>
            </a:extLst>
          </p:cNvPr>
          <p:cNvSpPr>
            <a:spLocks noGrp="1"/>
          </p:cNvSpPr>
          <p:nvPr>
            <p:ph type="dt" sz="half" idx="10"/>
          </p:nvPr>
        </p:nvSpPr>
        <p:spPr/>
        <p:txBody>
          <a:bodyPr/>
          <a:lstStyle/>
          <a:p>
            <a:r>
              <a:rPr lang="en-US" altLang="en-US" dirty="0"/>
              <a:t>November 2022</a:t>
            </a:r>
          </a:p>
        </p:txBody>
      </p:sp>
      <p:sp>
        <p:nvSpPr>
          <p:cNvPr id="5" name="Footer Placeholder 4">
            <a:extLst>
              <a:ext uri="{FF2B5EF4-FFF2-40B4-BE49-F238E27FC236}">
                <a16:creationId xmlns:a16="http://schemas.microsoft.com/office/drawing/2014/main" id="{82A63557-76CC-1ED1-A590-D756A59892DA}"/>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B15A2D11-B9F9-F612-BBA6-D056389DD0C1}"/>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10</a:t>
            </a:fld>
            <a:endParaRPr lang="en-US" altLang="en-US"/>
          </a:p>
        </p:txBody>
      </p:sp>
    </p:spTree>
    <p:extLst>
      <p:ext uri="{BB962C8B-B14F-4D97-AF65-F5344CB8AC3E}">
        <p14:creationId xmlns:p14="http://schemas.microsoft.com/office/powerpoint/2010/main" val="143711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6348C-1881-D6EF-77C3-9F678B4022FC}"/>
              </a:ext>
            </a:extLst>
          </p:cNvPr>
          <p:cNvSpPr>
            <a:spLocks noGrp="1"/>
          </p:cNvSpPr>
          <p:nvPr>
            <p:ph type="title"/>
          </p:nvPr>
        </p:nvSpPr>
        <p:spPr/>
        <p:txBody>
          <a:bodyPr/>
          <a:lstStyle/>
          <a:p>
            <a:r>
              <a:rPr lang="en-US" dirty="0"/>
              <a:t>Backup slides</a:t>
            </a:r>
          </a:p>
        </p:txBody>
      </p:sp>
      <p:sp>
        <p:nvSpPr>
          <p:cNvPr id="3" name="Text Placeholder 2">
            <a:extLst>
              <a:ext uri="{FF2B5EF4-FFF2-40B4-BE49-F238E27FC236}">
                <a16:creationId xmlns:a16="http://schemas.microsoft.com/office/drawing/2014/main" id="{1538220B-5F62-999E-DE93-27F99DFF7F97}"/>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6800DFB6-B1E7-7F8B-55EF-4C27670DD74F}"/>
              </a:ext>
            </a:extLst>
          </p:cNvPr>
          <p:cNvSpPr>
            <a:spLocks noGrp="1"/>
          </p:cNvSpPr>
          <p:nvPr>
            <p:ph type="dt" sz="half" idx="10"/>
          </p:nvPr>
        </p:nvSpPr>
        <p:spPr/>
        <p:txBody>
          <a:bodyPr/>
          <a:lstStyle/>
          <a:p>
            <a:r>
              <a:rPr lang="en-US" altLang="en-US"/>
              <a:t>&lt;month year&gt;</a:t>
            </a:r>
          </a:p>
        </p:txBody>
      </p:sp>
      <p:sp>
        <p:nvSpPr>
          <p:cNvPr id="5" name="Footer Placeholder 4">
            <a:extLst>
              <a:ext uri="{FF2B5EF4-FFF2-40B4-BE49-F238E27FC236}">
                <a16:creationId xmlns:a16="http://schemas.microsoft.com/office/drawing/2014/main" id="{D20F6AB4-E8C6-E1F8-AA46-006662AB71D6}"/>
              </a:ext>
            </a:extLst>
          </p:cNvPr>
          <p:cNvSpPr>
            <a:spLocks noGrp="1"/>
          </p:cNvSpPr>
          <p:nvPr>
            <p:ph type="ftr" sz="quarter" idx="11"/>
          </p:nvPr>
        </p:nvSpPr>
        <p:spPr/>
        <p:txBody>
          <a:bodyPr/>
          <a:lstStyle/>
          <a:p>
            <a:r>
              <a:rPr lang="en-US" altLang="en-US"/>
              <a:t>&lt;author&gt;, &lt;company&gt;</a:t>
            </a:r>
          </a:p>
        </p:txBody>
      </p:sp>
      <p:sp>
        <p:nvSpPr>
          <p:cNvPr id="6" name="Slide Number Placeholder 5">
            <a:extLst>
              <a:ext uri="{FF2B5EF4-FFF2-40B4-BE49-F238E27FC236}">
                <a16:creationId xmlns:a16="http://schemas.microsoft.com/office/drawing/2014/main" id="{B73B5A42-DFFB-3E1F-18E6-70B38704EB07}"/>
              </a:ext>
            </a:extLst>
          </p:cNvPr>
          <p:cNvSpPr>
            <a:spLocks noGrp="1"/>
          </p:cNvSpPr>
          <p:nvPr>
            <p:ph type="sldNum" sz="quarter" idx="12"/>
          </p:nvPr>
        </p:nvSpPr>
        <p:spPr/>
        <p:txBody>
          <a:bodyPr/>
          <a:lstStyle/>
          <a:p>
            <a:r>
              <a:rPr lang="en-US" altLang="en-US"/>
              <a:t>Slide </a:t>
            </a:r>
            <a:fld id="{AD75E486-2161-1F46-989D-F98A6C4D4EF8}" type="slidenum">
              <a:rPr lang="en-US" altLang="en-US" smtClean="0"/>
              <a:pPr/>
              <a:t>11</a:t>
            </a:fld>
            <a:endParaRPr lang="en-US" altLang="en-US"/>
          </a:p>
        </p:txBody>
      </p:sp>
    </p:spTree>
    <p:extLst>
      <p:ext uri="{BB962C8B-B14F-4D97-AF65-F5344CB8AC3E}">
        <p14:creationId xmlns:p14="http://schemas.microsoft.com/office/powerpoint/2010/main" val="3979642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p:txBody>
          <a:bodyPr/>
          <a:lstStyle/>
          <a:p>
            <a:r>
              <a:rPr lang="en-US" b="1" dirty="0"/>
              <a:t>Recap: IFS in 15.4 &amp; 15.4z</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077200" cy="2796691"/>
          </a:xfrm>
        </p:spPr>
        <p:txBody>
          <a:bodyPr/>
          <a:lstStyle/>
          <a:p>
            <a:r>
              <a:rPr lang="en-US" sz="1800" dirty="0"/>
              <a:t>AIFS: Minimum separation between data frame and ack frame</a:t>
            </a:r>
          </a:p>
          <a:p>
            <a:r>
              <a:rPr lang="en-US" sz="1800" dirty="0"/>
              <a:t>SIFS: Minimum separation which shall come after short data frame (up to 18 Byte MPDU) </a:t>
            </a:r>
          </a:p>
          <a:p>
            <a:r>
              <a:rPr lang="en-US" sz="1800" dirty="0"/>
              <a:t>LIFS: Minimum separation which shall come after long data frame (over 18 B MPDU)</a:t>
            </a:r>
          </a:p>
          <a:p>
            <a:endParaRPr lang="en-US" sz="1800" dirty="0"/>
          </a:p>
          <a:p>
            <a:r>
              <a:rPr lang="en-US" sz="1800" dirty="0"/>
              <a:t>AIFS = SIFS = 12 preamble symbols (Ref: 15.4-2020, pp. 61, 454)</a:t>
            </a:r>
          </a:p>
          <a:p>
            <a:r>
              <a:rPr lang="en-US" sz="1800" dirty="0"/>
              <a:t>LIFS = 40 preamble symbols (Ref: 15.4-2020, p. 454)</a:t>
            </a:r>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November 2022</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12</a:t>
            </a:fld>
            <a:endParaRPr lang="en-US" altLang="en-US"/>
          </a:p>
        </p:txBody>
      </p:sp>
      <p:graphicFrame>
        <p:nvGraphicFramePr>
          <p:cNvPr id="8" name="Google Shape;159;p6">
            <a:extLst>
              <a:ext uri="{FF2B5EF4-FFF2-40B4-BE49-F238E27FC236}">
                <a16:creationId xmlns:a16="http://schemas.microsoft.com/office/drawing/2014/main" id="{9D27B8DB-6CE6-4C1B-B917-872CDF81324C}"/>
              </a:ext>
            </a:extLst>
          </p:cNvPr>
          <p:cNvGraphicFramePr/>
          <p:nvPr/>
        </p:nvGraphicFramePr>
        <p:xfrm>
          <a:off x="914400" y="4923692"/>
          <a:ext cx="7315199" cy="1405920"/>
        </p:xfrm>
        <a:graphic>
          <a:graphicData uri="http://schemas.openxmlformats.org/drawingml/2006/table">
            <a:tbl>
              <a:tblPr firstRow="1" bandRow="1">
                <a:noFill/>
              </a:tblPr>
              <a:tblGrid>
                <a:gridCol w="1190361">
                  <a:extLst>
                    <a:ext uri="{9D8B030D-6E8A-4147-A177-3AD203B41FA5}">
                      <a16:colId xmlns:a16="http://schemas.microsoft.com/office/drawing/2014/main" val="20000"/>
                    </a:ext>
                  </a:extLst>
                </a:gridCol>
                <a:gridCol w="2473490">
                  <a:extLst>
                    <a:ext uri="{9D8B030D-6E8A-4147-A177-3AD203B41FA5}">
                      <a16:colId xmlns:a16="http://schemas.microsoft.com/office/drawing/2014/main" val="20001"/>
                    </a:ext>
                  </a:extLst>
                </a:gridCol>
                <a:gridCol w="1825674">
                  <a:extLst>
                    <a:ext uri="{9D8B030D-6E8A-4147-A177-3AD203B41FA5}">
                      <a16:colId xmlns:a16="http://schemas.microsoft.com/office/drawing/2014/main" val="20002"/>
                    </a:ext>
                  </a:extLst>
                </a:gridCol>
                <a:gridCol w="1825674">
                  <a:extLst>
                    <a:ext uri="{9D8B030D-6E8A-4147-A177-3AD203B41FA5}">
                      <a16:colId xmlns:a16="http://schemas.microsoft.com/office/drawing/2014/main" val="1340610541"/>
                    </a:ext>
                  </a:extLst>
                </a:gridCol>
              </a:tblGrid>
              <a:tr h="308600">
                <a:tc>
                  <a:txBody>
                    <a:bodyPr/>
                    <a:lstStyle/>
                    <a:p>
                      <a:pPr marL="0" marR="0" lvl="0" indent="0" algn="ctr" rtl="0">
                        <a:spcBef>
                          <a:spcPts val="0"/>
                        </a:spcBef>
                        <a:spcAft>
                          <a:spcPts val="0"/>
                        </a:spcAft>
                        <a:buNone/>
                      </a:pPr>
                      <a:endParaRPr sz="1200" u="none" strike="noStrike" cap="none" dirty="0"/>
                    </a:p>
                  </a:txBody>
                  <a:tcPr marL="91450" marR="91450" marT="45725" marB="45725" anchor="ctr"/>
                </a:tc>
                <a:tc>
                  <a:txBody>
                    <a:bodyPr/>
                    <a:lstStyle/>
                    <a:p>
                      <a:pPr marL="0" marR="0" lvl="0" indent="0" algn="ctr" rtl="0">
                        <a:spcBef>
                          <a:spcPts val="0"/>
                        </a:spcBef>
                        <a:spcAft>
                          <a:spcPts val="0"/>
                        </a:spcAft>
                        <a:buNone/>
                      </a:pPr>
                      <a:r>
                        <a:rPr lang="en-US" sz="1200" u="none" strike="noStrike" cap="none" dirty="0"/>
                        <a:t>Preamble symbol duration (ns)</a:t>
                      </a:r>
                      <a:endParaRPr dirty="0"/>
                    </a:p>
                  </a:txBody>
                  <a:tcPr marL="91450" marR="91450" marT="45725" marB="45725" anchor="ctr"/>
                </a:tc>
                <a:tc>
                  <a:txBody>
                    <a:bodyPr/>
                    <a:lstStyle/>
                    <a:p>
                      <a:pPr marL="0" marR="0" lvl="0" indent="0" algn="ctr" rtl="0">
                        <a:spcBef>
                          <a:spcPts val="0"/>
                        </a:spcBef>
                        <a:spcAft>
                          <a:spcPts val="0"/>
                        </a:spcAft>
                        <a:buNone/>
                      </a:pPr>
                      <a:r>
                        <a:rPr lang="en-US" sz="1200" u="none" strike="noStrike" cap="none" dirty="0"/>
                        <a:t>AIFS = SIFS (us)</a:t>
                      </a:r>
                      <a:endParaRPr dirty="0"/>
                    </a:p>
                  </a:txBody>
                  <a:tcPr marL="91450" marR="91450" marT="45725" marB="45725" anchor="ctr"/>
                </a:tc>
                <a:tc>
                  <a:txBody>
                    <a:bodyPr/>
                    <a:lstStyle/>
                    <a:p>
                      <a:pPr marL="0" marR="0" lvl="0" indent="0" algn="ctr" rtl="0">
                        <a:spcBef>
                          <a:spcPts val="0"/>
                        </a:spcBef>
                        <a:spcAft>
                          <a:spcPts val="0"/>
                        </a:spcAft>
                        <a:buNone/>
                      </a:pPr>
                      <a:r>
                        <a:rPr lang="en-US" sz="1200" u="none" strike="noStrike" kern="1200" cap="none" dirty="0">
                          <a:solidFill>
                            <a:schemeClr val="tx1"/>
                          </a:solidFill>
                          <a:latin typeface="+mn-lt"/>
                          <a:ea typeface="+mn-ea"/>
                          <a:cs typeface="+mn-cs"/>
                        </a:rPr>
                        <a:t>LIFS (us)</a:t>
                      </a:r>
                      <a:endParaRPr sz="1200" u="none" strike="noStrike" kern="1200" cap="none" dirty="0">
                        <a:solidFill>
                          <a:schemeClr val="tx1"/>
                        </a:solidFill>
                        <a:latin typeface="+mn-lt"/>
                        <a:ea typeface="+mn-ea"/>
                        <a:cs typeface="+mn-cs"/>
                      </a:endParaRPr>
                    </a:p>
                  </a:txBody>
                  <a:tcPr marL="91450" marR="91450" marT="45725" marB="45725" anchor="ctr"/>
                </a:tc>
                <a:extLst>
                  <a:ext uri="{0D108BD9-81ED-4DB2-BD59-A6C34878D82A}">
                    <a16:rowId xmlns:a16="http://schemas.microsoft.com/office/drawing/2014/main" val="10000"/>
                  </a:ext>
                </a:extLst>
              </a:tr>
              <a:tr h="189425">
                <a:tc>
                  <a:txBody>
                    <a:bodyPr/>
                    <a:lstStyle/>
                    <a:p>
                      <a:pPr marL="0" marR="0" lvl="0" indent="0" algn="ctr" rtl="0">
                        <a:spcBef>
                          <a:spcPts val="0"/>
                        </a:spcBef>
                        <a:spcAft>
                          <a:spcPts val="0"/>
                        </a:spcAft>
                        <a:buNone/>
                      </a:pPr>
                      <a:r>
                        <a:rPr lang="en-US" sz="1200" u="none" strike="noStrike" cap="none" dirty="0"/>
                        <a:t>HPRF</a:t>
                      </a:r>
                      <a:endParaRPr dirty="0"/>
                    </a:p>
                  </a:txBody>
                  <a:tcPr marL="91450" marR="91450" marT="45725" marB="45725" anchor="ctr"/>
                </a:tc>
                <a:tc>
                  <a:txBody>
                    <a:bodyPr/>
                    <a:lstStyle/>
                    <a:p>
                      <a:pPr marL="0" marR="0" lvl="0" indent="0" algn="ctr" rtl="0">
                        <a:spcBef>
                          <a:spcPts val="0"/>
                        </a:spcBef>
                        <a:spcAft>
                          <a:spcPts val="0"/>
                        </a:spcAft>
                        <a:buNone/>
                      </a:pPr>
                      <a:r>
                        <a:rPr lang="en-US" sz="1200" u="none" strike="noStrike" cap="none" dirty="0"/>
                        <a:t>729.17</a:t>
                      </a:r>
                      <a:endParaRPr dirty="0"/>
                    </a:p>
                  </a:txBody>
                  <a:tcPr marL="91450" marR="91450" marT="45725" marB="45725" anchor="ctr"/>
                </a:tc>
                <a:tc>
                  <a:txBody>
                    <a:bodyPr/>
                    <a:lstStyle/>
                    <a:p>
                      <a:pPr marL="0" marR="0" lvl="0" indent="0" algn="ctr" rtl="0">
                        <a:spcBef>
                          <a:spcPts val="0"/>
                        </a:spcBef>
                        <a:spcAft>
                          <a:spcPts val="0"/>
                        </a:spcAft>
                        <a:buNone/>
                      </a:pPr>
                      <a:r>
                        <a:rPr lang="en-US" sz="1200" b="1" u="none" strike="noStrike" cap="none" dirty="0"/>
                        <a:t>8.75</a:t>
                      </a:r>
                      <a:endParaRPr b="1" dirty="0"/>
                    </a:p>
                  </a:txBody>
                  <a:tcPr marL="91450" marR="91450" marT="45725" marB="45725" anchor="ctr"/>
                </a:tc>
                <a:tc>
                  <a:txBody>
                    <a:bodyPr/>
                    <a:lstStyle/>
                    <a:p>
                      <a:pPr marL="0" marR="0" lvl="0" indent="0" algn="ctr" rtl="0">
                        <a:spcBef>
                          <a:spcPts val="0"/>
                        </a:spcBef>
                        <a:spcAft>
                          <a:spcPts val="0"/>
                        </a:spcAft>
                        <a:buNone/>
                      </a:pPr>
                      <a:r>
                        <a:rPr lang="en-US" sz="1200" b="1" u="none" strike="noStrike" kern="1200" cap="none" dirty="0">
                          <a:solidFill>
                            <a:schemeClr val="tx1"/>
                          </a:solidFill>
                          <a:latin typeface="+mn-lt"/>
                          <a:ea typeface="+mn-ea"/>
                          <a:cs typeface="+mn-cs"/>
                        </a:rPr>
                        <a:t>29.17</a:t>
                      </a:r>
                      <a:endParaRPr sz="1200" b="1" u="none" strike="noStrike" kern="1200" cap="none" dirty="0">
                        <a:solidFill>
                          <a:schemeClr val="tx1"/>
                        </a:solidFill>
                        <a:latin typeface="+mn-lt"/>
                        <a:ea typeface="+mn-ea"/>
                        <a:cs typeface="+mn-cs"/>
                      </a:endParaRPr>
                    </a:p>
                  </a:txBody>
                  <a:tcPr marL="91450" marR="91450" marT="45725" marB="45725" anchor="ctr"/>
                </a:tc>
                <a:extLst>
                  <a:ext uri="{0D108BD9-81ED-4DB2-BD59-A6C34878D82A}">
                    <a16:rowId xmlns:a16="http://schemas.microsoft.com/office/drawing/2014/main" val="10001"/>
                  </a:ext>
                </a:extLst>
              </a:tr>
              <a:tr h="158475">
                <a:tc rowSpan="3">
                  <a:txBody>
                    <a:bodyPr/>
                    <a:lstStyle/>
                    <a:p>
                      <a:pPr marL="0" marR="0" lvl="0" indent="0" algn="ctr" rtl="0">
                        <a:spcBef>
                          <a:spcPts val="0"/>
                        </a:spcBef>
                        <a:spcAft>
                          <a:spcPts val="0"/>
                        </a:spcAft>
                        <a:buNone/>
                      </a:pPr>
                      <a:r>
                        <a:rPr lang="en-US" sz="1200" u="none" strike="noStrike" cap="none" dirty="0"/>
                        <a:t>BPRF</a:t>
                      </a:r>
                      <a:endParaRPr dirty="0"/>
                    </a:p>
                  </a:txBody>
                  <a:tcPr marL="91450" marR="91450" marT="45725" marB="45725" anchor="ctr"/>
                </a:tc>
                <a:tc>
                  <a:txBody>
                    <a:bodyPr/>
                    <a:lstStyle/>
                    <a:p>
                      <a:pPr marL="0" marR="0" lvl="0" indent="0" algn="ctr" rtl="0">
                        <a:spcBef>
                          <a:spcPts val="0"/>
                        </a:spcBef>
                        <a:spcAft>
                          <a:spcPts val="0"/>
                        </a:spcAft>
                        <a:buNone/>
                      </a:pPr>
                      <a:r>
                        <a:rPr lang="en-US" sz="1200" u="none" strike="noStrike" cap="none" dirty="0"/>
                        <a:t>993.6</a:t>
                      </a:r>
                      <a:endParaRPr dirty="0"/>
                    </a:p>
                  </a:txBody>
                  <a:tcPr marL="91450" marR="91450" marT="45725" marB="45725" anchor="ctr"/>
                </a:tc>
                <a:tc>
                  <a:txBody>
                    <a:bodyPr/>
                    <a:lstStyle/>
                    <a:p>
                      <a:pPr marL="0" marR="0" lvl="0" indent="0" algn="ctr" rtl="0">
                        <a:spcBef>
                          <a:spcPts val="0"/>
                        </a:spcBef>
                        <a:spcAft>
                          <a:spcPts val="0"/>
                        </a:spcAft>
                        <a:buNone/>
                      </a:pPr>
                      <a:r>
                        <a:rPr lang="en-US" sz="1200" b="1" u="none" strike="noStrike" cap="none" dirty="0"/>
                        <a:t>11.92</a:t>
                      </a:r>
                      <a:endParaRPr b="1" dirty="0"/>
                    </a:p>
                  </a:txBody>
                  <a:tcPr marL="91450" marR="91450" marT="45725" marB="45725" anchor="ctr"/>
                </a:tc>
                <a:tc>
                  <a:txBody>
                    <a:bodyPr/>
                    <a:lstStyle/>
                    <a:p>
                      <a:pPr marL="0" marR="0" lvl="0" indent="0" algn="ctr" rtl="0">
                        <a:spcBef>
                          <a:spcPts val="0"/>
                        </a:spcBef>
                        <a:spcAft>
                          <a:spcPts val="0"/>
                        </a:spcAft>
                        <a:buNone/>
                      </a:pPr>
                      <a:r>
                        <a:rPr lang="en-US" sz="1200" b="1" u="none" strike="noStrike" kern="1200" cap="none" dirty="0">
                          <a:solidFill>
                            <a:schemeClr val="tx1"/>
                          </a:solidFill>
                          <a:latin typeface="+mn-lt"/>
                          <a:ea typeface="+mn-ea"/>
                          <a:cs typeface="+mn-cs"/>
                        </a:rPr>
                        <a:t>39.74</a:t>
                      </a:r>
                      <a:endParaRPr sz="1200" b="1" u="none" strike="noStrike" kern="1200" cap="none" dirty="0">
                        <a:solidFill>
                          <a:schemeClr val="tx1"/>
                        </a:solidFill>
                        <a:latin typeface="+mn-lt"/>
                        <a:ea typeface="+mn-ea"/>
                        <a:cs typeface="+mn-cs"/>
                      </a:endParaRPr>
                    </a:p>
                  </a:txBody>
                  <a:tcPr marL="91450" marR="91450" marT="45725" marB="45725" anchor="ctr"/>
                </a:tc>
                <a:extLst>
                  <a:ext uri="{0D108BD9-81ED-4DB2-BD59-A6C34878D82A}">
                    <a16:rowId xmlns:a16="http://schemas.microsoft.com/office/drawing/2014/main" val="10002"/>
                  </a:ext>
                </a:extLst>
              </a:tr>
              <a:tr h="158475">
                <a:tc vMerge="1">
                  <a:txBody>
                    <a:bodyPr/>
                    <a:lstStyle/>
                    <a:p>
                      <a:endParaRPr lang="en-US"/>
                    </a:p>
                  </a:txBody>
                  <a:tcPr/>
                </a:tc>
                <a:tc>
                  <a:txBody>
                    <a:bodyPr/>
                    <a:lstStyle/>
                    <a:p>
                      <a:pPr marL="0" marR="0" lvl="0" indent="0" algn="ctr" rtl="0">
                        <a:lnSpc>
                          <a:spcPct val="100000"/>
                        </a:lnSpc>
                        <a:spcBef>
                          <a:spcPts val="0"/>
                        </a:spcBef>
                        <a:spcAft>
                          <a:spcPts val="0"/>
                        </a:spcAft>
                        <a:buClr>
                          <a:srgbClr val="1C2B33"/>
                        </a:buClr>
                        <a:buSzPts val="1200"/>
                        <a:buFont typeface="Optimistic Text"/>
                        <a:buNone/>
                      </a:pPr>
                      <a:r>
                        <a:rPr lang="en-US" sz="1200" u="none" strike="noStrike" cap="none" dirty="0"/>
                        <a:t>1017.6</a:t>
                      </a:r>
                      <a:endParaRPr dirty="0"/>
                    </a:p>
                  </a:txBody>
                  <a:tcPr marL="91450" marR="91450" marT="45725" marB="45725" anchor="ctr"/>
                </a:tc>
                <a:tc>
                  <a:txBody>
                    <a:bodyPr/>
                    <a:lstStyle/>
                    <a:p>
                      <a:pPr marL="0" marR="0" lvl="0" indent="0" algn="ctr" rtl="0">
                        <a:spcBef>
                          <a:spcPts val="0"/>
                        </a:spcBef>
                        <a:spcAft>
                          <a:spcPts val="0"/>
                        </a:spcAft>
                        <a:buNone/>
                      </a:pPr>
                      <a:r>
                        <a:rPr lang="en-US" sz="1200" b="1" u="none" strike="noStrike" cap="none" dirty="0"/>
                        <a:t>12.21</a:t>
                      </a:r>
                      <a:endParaRPr b="1" dirty="0"/>
                    </a:p>
                  </a:txBody>
                  <a:tcPr marL="91450" marR="91450" marT="45725" marB="45725" anchor="ctr"/>
                </a:tc>
                <a:tc>
                  <a:txBody>
                    <a:bodyPr/>
                    <a:lstStyle/>
                    <a:p>
                      <a:pPr marL="0" marR="0" lvl="0" indent="0" algn="ctr" rtl="0">
                        <a:spcBef>
                          <a:spcPts val="0"/>
                        </a:spcBef>
                        <a:spcAft>
                          <a:spcPts val="0"/>
                        </a:spcAft>
                        <a:buNone/>
                      </a:pPr>
                      <a:r>
                        <a:rPr lang="en-US" sz="1200" b="1" u="none" strike="noStrike" kern="1200" cap="none" dirty="0">
                          <a:solidFill>
                            <a:schemeClr val="tx1"/>
                          </a:solidFill>
                          <a:latin typeface="+mn-lt"/>
                          <a:ea typeface="+mn-ea"/>
                          <a:cs typeface="+mn-cs"/>
                        </a:rPr>
                        <a:t>40.70</a:t>
                      </a:r>
                      <a:endParaRPr sz="1200" b="1" u="none" strike="noStrike" kern="1200" cap="none" dirty="0">
                        <a:solidFill>
                          <a:schemeClr val="tx1"/>
                        </a:solidFill>
                        <a:latin typeface="+mn-lt"/>
                        <a:ea typeface="+mn-ea"/>
                        <a:cs typeface="+mn-cs"/>
                      </a:endParaRPr>
                    </a:p>
                  </a:txBody>
                  <a:tcPr marL="91450" marR="91450" marT="45725" marB="45725" anchor="ctr"/>
                </a:tc>
                <a:extLst>
                  <a:ext uri="{0D108BD9-81ED-4DB2-BD59-A6C34878D82A}">
                    <a16:rowId xmlns:a16="http://schemas.microsoft.com/office/drawing/2014/main" val="10003"/>
                  </a:ext>
                </a:extLst>
              </a:tr>
              <a:tr h="158475">
                <a:tc vMerge="1">
                  <a:txBody>
                    <a:bodyPr/>
                    <a:lstStyle/>
                    <a:p>
                      <a:pPr marL="0" marR="0" lvl="0" indent="0" algn="ctr" defTabSz="914400" rtl="0" eaLnBrk="1" latinLnBrk="0" hangingPunct="1">
                        <a:lnSpc>
                          <a:spcPct val="100000"/>
                        </a:lnSpc>
                        <a:spcBef>
                          <a:spcPts val="0"/>
                        </a:spcBef>
                        <a:spcAft>
                          <a:spcPts val="0"/>
                        </a:spcAft>
                        <a:buClr>
                          <a:srgbClr val="1C2B33"/>
                        </a:buClr>
                        <a:buSzPts val="1200"/>
                        <a:buFont typeface="Optimistic Text"/>
                        <a:buNone/>
                      </a:pPr>
                      <a:endParaRPr sz="1200" u="none" strike="noStrike" kern="1200" cap="none" dirty="0">
                        <a:solidFill>
                          <a:schemeClr val="tx1"/>
                        </a:solidFill>
                        <a:latin typeface="+mn-lt"/>
                        <a:ea typeface="+mn-ea"/>
                        <a:cs typeface="+mn-cs"/>
                      </a:endParaRPr>
                    </a:p>
                  </a:txBody>
                  <a:tcPr marL="91450" marR="91450" marT="45725" marB="45725" anchor="ctr"/>
                </a:tc>
                <a:tc>
                  <a:txBody>
                    <a:bodyPr/>
                    <a:lstStyle/>
                    <a:p>
                      <a:pPr marL="0" marR="0" lvl="0" indent="0" algn="ctr" defTabSz="914400" rtl="0" eaLnBrk="1" latinLnBrk="0" hangingPunct="1">
                        <a:lnSpc>
                          <a:spcPct val="100000"/>
                        </a:lnSpc>
                        <a:spcBef>
                          <a:spcPts val="0"/>
                        </a:spcBef>
                        <a:spcAft>
                          <a:spcPts val="0"/>
                        </a:spcAft>
                        <a:buClr>
                          <a:srgbClr val="1C2B33"/>
                        </a:buClr>
                        <a:buSzPts val="1200"/>
                        <a:buFont typeface="Optimistic Text"/>
                        <a:buNone/>
                      </a:pPr>
                      <a:r>
                        <a:rPr lang="en-US" sz="1200" u="none" strike="noStrike" kern="1200" cap="none" dirty="0">
                          <a:solidFill>
                            <a:schemeClr val="tx1"/>
                          </a:solidFill>
                          <a:latin typeface="+mn-lt"/>
                          <a:ea typeface="+mn-ea"/>
                          <a:cs typeface="+mn-cs"/>
                        </a:rPr>
                        <a:t>3974.4</a:t>
                      </a:r>
                      <a:endParaRPr sz="1200" u="none" strike="noStrike" kern="1200" cap="none" dirty="0">
                        <a:solidFill>
                          <a:schemeClr val="tx1"/>
                        </a:solidFill>
                        <a:latin typeface="+mn-lt"/>
                        <a:ea typeface="+mn-ea"/>
                        <a:cs typeface="+mn-cs"/>
                      </a:endParaRPr>
                    </a:p>
                  </a:txBody>
                  <a:tcPr marL="91450" marR="91450" marT="45725" marB="45725" anchor="ctr"/>
                </a:tc>
                <a:tc>
                  <a:txBody>
                    <a:bodyPr/>
                    <a:lstStyle/>
                    <a:p>
                      <a:pPr marL="0" marR="0" lvl="0" indent="0" algn="ctr" defTabSz="914400" rtl="0" eaLnBrk="1" latinLnBrk="0" hangingPunct="1">
                        <a:lnSpc>
                          <a:spcPct val="100000"/>
                        </a:lnSpc>
                        <a:spcBef>
                          <a:spcPts val="0"/>
                        </a:spcBef>
                        <a:spcAft>
                          <a:spcPts val="0"/>
                        </a:spcAft>
                        <a:buClr>
                          <a:srgbClr val="1C2B33"/>
                        </a:buClr>
                        <a:buSzPts val="1200"/>
                        <a:buFont typeface="Optimistic Text"/>
                        <a:buNone/>
                      </a:pPr>
                      <a:r>
                        <a:rPr lang="en-US" sz="1200" b="1" u="none" strike="noStrike" kern="1200" cap="none" dirty="0">
                          <a:solidFill>
                            <a:schemeClr val="tx1"/>
                          </a:solidFill>
                          <a:latin typeface="+mn-lt"/>
                          <a:ea typeface="+mn-ea"/>
                          <a:cs typeface="+mn-cs"/>
                        </a:rPr>
                        <a:t>47.70</a:t>
                      </a:r>
                      <a:endParaRPr sz="1200" b="1" u="none" strike="noStrike" kern="1200" cap="none" dirty="0">
                        <a:solidFill>
                          <a:schemeClr val="tx1"/>
                        </a:solidFill>
                        <a:latin typeface="+mn-lt"/>
                        <a:ea typeface="+mn-ea"/>
                        <a:cs typeface="+mn-cs"/>
                      </a:endParaRPr>
                    </a:p>
                  </a:txBody>
                  <a:tcPr marL="91450" marR="91450" marT="45725" marB="45725" anchor="ctr"/>
                </a:tc>
                <a:tc>
                  <a:txBody>
                    <a:bodyPr/>
                    <a:lstStyle/>
                    <a:p>
                      <a:pPr marL="0" marR="0" lvl="0" indent="0" algn="ctr" defTabSz="914400" rtl="0" eaLnBrk="1" latinLnBrk="0" hangingPunct="1">
                        <a:lnSpc>
                          <a:spcPct val="100000"/>
                        </a:lnSpc>
                        <a:spcBef>
                          <a:spcPts val="0"/>
                        </a:spcBef>
                        <a:spcAft>
                          <a:spcPts val="0"/>
                        </a:spcAft>
                        <a:buClr>
                          <a:srgbClr val="1C2B33"/>
                        </a:buClr>
                        <a:buSzPts val="1200"/>
                        <a:buFont typeface="Optimistic Text"/>
                        <a:buNone/>
                      </a:pPr>
                      <a:r>
                        <a:rPr lang="en-US" sz="1200" b="1" u="none" strike="noStrike" kern="1200" cap="none" dirty="0">
                          <a:solidFill>
                            <a:schemeClr val="tx1"/>
                          </a:solidFill>
                          <a:latin typeface="+mn-lt"/>
                          <a:ea typeface="+mn-ea"/>
                          <a:cs typeface="+mn-cs"/>
                        </a:rPr>
                        <a:t>158.98</a:t>
                      </a:r>
                      <a:endParaRPr sz="1200" b="1" u="none" strike="noStrike" kern="1200" cap="none" dirty="0">
                        <a:solidFill>
                          <a:schemeClr val="tx1"/>
                        </a:solidFill>
                        <a:latin typeface="+mn-lt"/>
                        <a:ea typeface="+mn-ea"/>
                        <a:cs typeface="+mn-cs"/>
                      </a:endParaRPr>
                    </a:p>
                  </a:txBody>
                  <a:tcPr marL="91450" marR="91450" marT="45725" marB="45725" anchor="ctr"/>
                </a:tc>
                <a:extLst>
                  <a:ext uri="{0D108BD9-81ED-4DB2-BD59-A6C34878D82A}">
                    <a16:rowId xmlns:a16="http://schemas.microsoft.com/office/drawing/2014/main" val="274922245"/>
                  </a:ext>
                </a:extLst>
              </a:tr>
            </a:tbl>
          </a:graphicData>
        </a:graphic>
      </p:graphicFrame>
    </p:spTree>
    <p:extLst>
      <p:ext uri="{BB962C8B-B14F-4D97-AF65-F5344CB8AC3E}">
        <p14:creationId xmlns:p14="http://schemas.microsoft.com/office/powerpoint/2010/main" val="4158221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AB705-6493-44FB-1E4A-D74179B5D98A}"/>
              </a:ext>
            </a:extLst>
          </p:cNvPr>
          <p:cNvSpPr>
            <a:spLocks noGrp="1"/>
          </p:cNvSpPr>
          <p:nvPr>
            <p:ph type="dt" sz="half" idx="10"/>
          </p:nvPr>
        </p:nvSpPr>
        <p:spPr/>
        <p:txBody>
          <a:bodyPr/>
          <a:lstStyle/>
          <a:p>
            <a:r>
              <a:rPr lang="en-US" altLang="en-US" dirty="0"/>
              <a:t>November 2022</a:t>
            </a:r>
          </a:p>
        </p:txBody>
      </p:sp>
      <p:sp>
        <p:nvSpPr>
          <p:cNvPr id="3" name="Footer Placeholder 2">
            <a:extLst>
              <a:ext uri="{FF2B5EF4-FFF2-40B4-BE49-F238E27FC236}">
                <a16:creationId xmlns:a16="http://schemas.microsoft.com/office/drawing/2014/main" id="{C5A83280-719F-2BE4-6226-C2D351AC1D49}"/>
              </a:ext>
            </a:extLst>
          </p:cNvPr>
          <p:cNvSpPr>
            <a:spLocks noGrp="1"/>
          </p:cNvSpPr>
          <p:nvPr>
            <p:ph type="ftr" sz="quarter" idx="11"/>
          </p:nvPr>
        </p:nvSpPr>
        <p:spPr/>
        <p:txBody>
          <a:bodyPr/>
          <a:lstStyle/>
          <a:p>
            <a:r>
              <a:rPr lang="en-US" altLang="en-US"/>
              <a:t>Kangjin Yoon, Meta</a:t>
            </a:r>
            <a:endParaRPr lang="en-US" altLang="en-US" dirty="0"/>
          </a:p>
        </p:txBody>
      </p:sp>
      <p:sp>
        <p:nvSpPr>
          <p:cNvPr id="4" name="Slide Number Placeholder 3">
            <a:extLst>
              <a:ext uri="{FF2B5EF4-FFF2-40B4-BE49-F238E27FC236}">
                <a16:creationId xmlns:a16="http://schemas.microsoft.com/office/drawing/2014/main" id="{69D812D4-0DDA-61BF-02B3-C33F682E12FA}"/>
              </a:ext>
            </a:extLst>
          </p:cNvPr>
          <p:cNvSpPr>
            <a:spLocks noGrp="1"/>
          </p:cNvSpPr>
          <p:nvPr>
            <p:ph type="sldNum" sz="quarter" idx="12"/>
          </p:nvPr>
        </p:nvSpPr>
        <p:spPr/>
        <p:txBody>
          <a:bodyPr/>
          <a:lstStyle/>
          <a:p>
            <a:r>
              <a:rPr lang="en-US" altLang="en-US"/>
              <a:t>Slide </a:t>
            </a:r>
            <a:fld id="{DA705B2B-1802-3344-AD8A-91AD6E3E48EA}" type="slidenum">
              <a:rPr lang="en-US" altLang="en-US" smtClean="0"/>
              <a:pPr/>
              <a:t>2</a:t>
            </a:fld>
            <a:endParaRPr lang="en-US" altLang="en-US"/>
          </a:p>
        </p:txBody>
      </p:sp>
      <p:graphicFrame>
        <p:nvGraphicFramePr>
          <p:cNvPr id="5" name="Google Shape;110;p2">
            <a:extLst>
              <a:ext uri="{FF2B5EF4-FFF2-40B4-BE49-F238E27FC236}">
                <a16:creationId xmlns:a16="http://schemas.microsoft.com/office/drawing/2014/main" id="{65190497-3CD4-748F-4ADB-8882F2F71D36}"/>
              </a:ext>
            </a:extLst>
          </p:cNvPr>
          <p:cNvGraphicFramePr/>
          <p:nvPr>
            <p:extLst>
              <p:ext uri="{D42A27DB-BD31-4B8C-83A1-F6EECF244321}">
                <p14:modId xmlns:p14="http://schemas.microsoft.com/office/powerpoint/2010/main" val="1637838600"/>
              </p:ext>
            </p:extLst>
          </p:nvPr>
        </p:nvGraphicFramePr>
        <p:xfrm>
          <a:off x="685800" y="895500"/>
          <a:ext cx="7774650" cy="5253653"/>
        </p:xfrm>
        <a:graphic>
          <a:graphicData uri="http://schemas.openxmlformats.org/drawingml/2006/table">
            <a:tbl>
              <a:tblPr firstRow="1" bandRow="1">
                <a:noFill/>
              </a:tblPr>
              <a:tblGrid>
                <a:gridCol w="4187500">
                  <a:extLst>
                    <a:ext uri="{9D8B030D-6E8A-4147-A177-3AD203B41FA5}">
                      <a16:colId xmlns:a16="http://schemas.microsoft.com/office/drawing/2014/main" val="20000"/>
                    </a:ext>
                  </a:extLst>
                </a:gridCol>
                <a:gridCol w="3587150">
                  <a:extLst>
                    <a:ext uri="{9D8B030D-6E8A-4147-A177-3AD203B41FA5}">
                      <a16:colId xmlns:a16="http://schemas.microsoft.com/office/drawing/2014/main" val="20001"/>
                    </a:ext>
                  </a:extLst>
                </a:gridCol>
              </a:tblGrid>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PAR Objective</a:t>
                      </a:r>
                      <a:endParaRPr sz="1200" u="none" strike="noStrike" cap="none" dirty="0">
                        <a:latin typeface="Calibri"/>
                        <a:ea typeface="Calibri"/>
                        <a:cs typeface="Calibri"/>
                        <a:sym typeface="Calibri"/>
                      </a:endParaRPr>
                    </a:p>
                  </a:txBody>
                  <a:tcPr marL="62200" marR="62200" marT="0" marB="0"/>
                </a:tc>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Proposed Solution (how addressed)</a:t>
                      </a:r>
                      <a:endParaRPr sz="1200" u="none" strike="noStrike" cap="none" dirty="0">
                        <a:latin typeface="Calibri"/>
                        <a:ea typeface="Calibri"/>
                        <a:cs typeface="Calibri"/>
                        <a:sym typeface="Calibri"/>
                      </a:endParaRPr>
                    </a:p>
                  </a:txBody>
                  <a:tcPr marL="62200" marR="62200" marT="0" marB="0"/>
                </a:tc>
                <a:extLst>
                  <a:ext uri="{0D108BD9-81ED-4DB2-BD59-A6C34878D82A}">
                    <a16:rowId xmlns:a16="http://schemas.microsoft.com/office/drawing/2014/main" val="10000"/>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Safeguards so that the high throughput data use cases will not cause significant disruption to low duty-cycle ranging use cases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01"/>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Interference mitigation techniques to support higher density and higher traffic use cases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2"/>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Other coexistence improvement</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3"/>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Backward compatibility with enhanced ranging capable devices (ERDEVs)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4"/>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Improved link budget and/or reduced air-time</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5"/>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Additional channels and operating frequencies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6"/>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Improvements to accuracy / precision / reliability and interoperability for high-integrity ranging</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7"/>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Reduced complexity and power consumption</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8"/>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Hybrid operation with narrowband signaling to assist UWB</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9"/>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Enhanced native discovery and connection setup mechanisms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10"/>
                  </a:ext>
                </a:extLst>
              </a:tr>
              <a:tr h="320688">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latin typeface="Arial"/>
                          <a:ea typeface="Arial"/>
                          <a:cs typeface="Arial"/>
                          <a:sym typeface="Arial"/>
                        </a:rPr>
                        <a:t>Sensing capabilities to support presence detection and environment mapping</a:t>
                      </a:r>
                      <a:endParaRPr sz="1200" u="none" strike="noStrike" cap="none" dirty="0">
                        <a:latin typeface="Arial"/>
                        <a:ea typeface="Arial"/>
                        <a:cs typeface="Arial"/>
                        <a:sym typeface="Arial"/>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Arial"/>
                      </a:endParaRPr>
                    </a:p>
                  </a:txBody>
                  <a:tcPr marL="62200" marR="62200" marT="0" marB="0"/>
                </a:tc>
                <a:extLst>
                  <a:ext uri="{0D108BD9-81ED-4DB2-BD59-A6C34878D82A}">
                    <a16:rowId xmlns:a16="http://schemas.microsoft.com/office/drawing/2014/main" val="10011"/>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Low-power low-latency streaming </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r>
                        <a:rPr lang="en-US" sz="1200" u="none" strike="noStrike" kern="1200" cap="none" dirty="0">
                          <a:solidFill>
                            <a:schemeClr val="tx1"/>
                          </a:solidFill>
                          <a:latin typeface="+mn-lt"/>
                          <a:ea typeface="+mn-ea"/>
                          <a:cs typeface="+mn-cs"/>
                          <a:sym typeface="Calibri"/>
                        </a:rPr>
                        <a:t>Short AIFS values help to keep low-latency</a:t>
                      </a: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12"/>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Higher data-rate streaming allowing at least 50 Mbit/s of throughput</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r>
                        <a:rPr lang="en-US" sz="1200" u="none" strike="noStrike" kern="1200" cap="none" dirty="0">
                          <a:solidFill>
                            <a:schemeClr val="tx1"/>
                          </a:solidFill>
                          <a:latin typeface="+mn-lt"/>
                          <a:ea typeface="+mn-ea"/>
                          <a:cs typeface="+mn-cs"/>
                        </a:rPr>
                        <a:t>AIFS should be defined for reliable data communication</a:t>
                      </a:r>
                    </a:p>
                  </a:txBody>
                  <a:tcPr marL="62200" marR="62200" marT="0" marB="0"/>
                </a:tc>
                <a:extLst>
                  <a:ext uri="{0D108BD9-81ED-4DB2-BD59-A6C34878D82A}">
                    <a16:rowId xmlns:a16="http://schemas.microsoft.com/office/drawing/2014/main" val="10013"/>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Support for peer-to-peer, peer-to-multi-peer, and station-to-infrastructure protocols</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14"/>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Infrastructure synchronization mechanisms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19894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E06C8-D479-3C34-1FD2-FAC99EB6C506}"/>
              </a:ext>
            </a:extLst>
          </p:cNvPr>
          <p:cNvSpPr>
            <a:spLocks noGrp="1"/>
          </p:cNvSpPr>
          <p:nvPr>
            <p:ph type="title"/>
          </p:nvPr>
        </p:nvSpPr>
        <p:spPr/>
        <p:txBody>
          <a:bodyPr/>
          <a:lstStyle/>
          <a:p>
            <a:r>
              <a:rPr lang="en-US" b="1" dirty="0"/>
              <a:t>Previous Contributions Related To </a:t>
            </a:r>
            <a:br>
              <a:rPr lang="en-US" b="1" dirty="0"/>
            </a:br>
            <a:r>
              <a:rPr lang="en-US" b="1" dirty="0"/>
              <a:t>Ack Inter Frame Spacing (AIFS)</a:t>
            </a:r>
          </a:p>
        </p:txBody>
      </p:sp>
      <p:sp>
        <p:nvSpPr>
          <p:cNvPr id="3" name="Content Placeholder 2">
            <a:extLst>
              <a:ext uri="{FF2B5EF4-FFF2-40B4-BE49-F238E27FC236}">
                <a16:creationId xmlns:a16="http://schemas.microsoft.com/office/drawing/2014/main" id="{82488F15-934B-E4FC-272D-2743110F3C83}"/>
              </a:ext>
            </a:extLst>
          </p:cNvPr>
          <p:cNvSpPr>
            <a:spLocks noGrp="1"/>
          </p:cNvSpPr>
          <p:nvPr>
            <p:ph idx="1"/>
          </p:nvPr>
        </p:nvSpPr>
        <p:spPr/>
        <p:txBody>
          <a:bodyPr/>
          <a:lstStyle/>
          <a:p>
            <a:pPr>
              <a:lnSpc>
                <a:spcPct val="150000"/>
              </a:lnSpc>
            </a:pPr>
            <a:r>
              <a:rPr lang="en-US" altLang="en-US" sz="2000" dirty="0"/>
              <a:t>DCN </a:t>
            </a:r>
            <a:r>
              <a:rPr lang="en-US" altLang="en-US" sz="2000" dirty="0">
                <a:hlinkClick r:id="rId2"/>
              </a:rPr>
              <a:t>173r0</a:t>
            </a:r>
            <a:r>
              <a:rPr lang="en-US" altLang="en-US" sz="2000" dirty="0"/>
              <a:t> (Mar 2022) “Ack for data communication”</a:t>
            </a:r>
          </a:p>
          <a:p>
            <a:pPr>
              <a:lnSpc>
                <a:spcPct val="150000"/>
              </a:lnSpc>
            </a:pPr>
            <a:r>
              <a:rPr lang="en-US" altLang="en-US" sz="2000" dirty="0"/>
              <a:t>DCN </a:t>
            </a:r>
            <a:r>
              <a:rPr lang="en-US" altLang="en-US" sz="2000" dirty="0">
                <a:hlinkClick r:id="rId3"/>
              </a:rPr>
              <a:t>296r1</a:t>
            </a:r>
            <a:r>
              <a:rPr lang="en-US" altLang="en-US" sz="2000" dirty="0"/>
              <a:t> (May 2022) “A Higher Data Rate Proposal For UWB”</a:t>
            </a:r>
          </a:p>
          <a:p>
            <a:pPr>
              <a:lnSpc>
                <a:spcPct val="150000"/>
              </a:lnSpc>
            </a:pPr>
            <a:r>
              <a:rPr lang="en-US" altLang="en-US" sz="2000" dirty="0"/>
              <a:t>DCN </a:t>
            </a:r>
            <a:r>
              <a:rPr lang="en-US" altLang="en-US" sz="2000" dirty="0">
                <a:hlinkClick r:id="rId4"/>
              </a:rPr>
              <a:t>369r0</a:t>
            </a:r>
            <a:r>
              <a:rPr lang="en-US" altLang="en-US" sz="2000" dirty="0"/>
              <a:t> (July 2022) “Inter frame spacing for HRP UWB PHY”</a:t>
            </a:r>
          </a:p>
          <a:p>
            <a:pPr>
              <a:lnSpc>
                <a:spcPct val="150000"/>
              </a:lnSpc>
            </a:pPr>
            <a:endParaRPr lang="en-US" dirty="0"/>
          </a:p>
        </p:txBody>
      </p:sp>
      <p:sp>
        <p:nvSpPr>
          <p:cNvPr id="4" name="Date Placeholder 3">
            <a:extLst>
              <a:ext uri="{FF2B5EF4-FFF2-40B4-BE49-F238E27FC236}">
                <a16:creationId xmlns:a16="http://schemas.microsoft.com/office/drawing/2014/main" id="{896233E6-E88E-B96B-B4E3-148D33A23077}"/>
              </a:ext>
            </a:extLst>
          </p:cNvPr>
          <p:cNvSpPr>
            <a:spLocks noGrp="1"/>
          </p:cNvSpPr>
          <p:nvPr>
            <p:ph type="dt" sz="half" idx="10"/>
          </p:nvPr>
        </p:nvSpPr>
        <p:spPr/>
        <p:txBody>
          <a:bodyPr/>
          <a:lstStyle/>
          <a:p>
            <a:r>
              <a:rPr lang="en-US" altLang="en-US" dirty="0"/>
              <a:t>November 2022</a:t>
            </a:r>
          </a:p>
        </p:txBody>
      </p:sp>
      <p:sp>
        <p:nvSpPr>
          <p:cNvPr id="5" name="Footer Placeholder 4">
            <a:extLst>
              <a:ext uri="{FF2B5EF4-FFF2-40B4-BE49-F238E27FC236}">
                <a16:creationId xmlns:a16="http://schemas.microsoft.com/office/drawing/2014/main" id="{05511650-FDD9-C97E-035B-C37BFF6BA2C8}"/>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4E5268F7-A2E1-7B83-F324-28BFFC5AC722}"/>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3</a:t>
            </a:fld>
            <a:endParaRPr lang="en-US" altLang="en-US"/>
          </a:p>
        </p:txBody>
      </p:sp>
    </p:spTree>
    <p:extLst>
      <p:ext uri="{BB962C8B-B14F-4D97-AF65-F5344CB8AC3E}">
        <p14:creationId xmlns:p14="http://schemas.microsoft.com/office/powerpoint/2010/main" val="4244413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b="1" dirty="0"/>
              <a:t>Background</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077200" cy="4191000"/>
          </a:xfrm>
        </p:spPr>
        <p:txBody>
          <a:bodyPr/>
          <a:lstStyle/>
          <a:p>
            <a:pPr>
              <a:lnSpc>
                <a:spcPct val="150000"/>
              </a:lnSpc>
            </a:pPr>
            <a:r>
              <a:rPr lang="en-US" altLang="ko-KR" sz="2000" dirty="0"/>
              <a:t>Ack Interframe spacing (AIFS) value defines the m</a:t>
            </a:r>
            <a:r>
              <a:rPr lang="en-US" sz="2000" dirty="0"/>
              <a:t>inimum separation between data frame and ack frame</a:t>
            </a:r>
            <a:endParaRPr lang="en-US" altLang="ko-KR" sz="2000" dirty="0"/>
          </a:p>
          <a:p>
            <a:pPr>
              <a:lnSpc>
                <a:spcPct val="150000"/>
              </a:lnSpc>
            </a:pPr>
            <a:r>
              <a:rPr lang="en-US" altLang="ko-KR" sz="2000" dirty="0"/>
              <a:t>AIFS value impacts on Spectral efficiency and Power consumption</a:t>
            </a:r>
          </a:p>
          <a:p>
            <a:pPr>
              <a:lnSpc>
                <a:spcPct val="150000"/>
              </a:lnSpc>
            </a:pPr>
            <a:r>
              <a:rPr lang="en-US" sz="2000" dirty="0"/>
              <a:t>However, shorter AIFS requires higher implementation cost</a:t>
            </a:r>
          </a:p>
          <a:p>
            <a:pPr>
              <a:lnSpc>
                <a:spcPct val="150000"/>
              </a:lnSpc>
            </a:pPr>
            <a:r>
              <a:rPr lang="en-US" sz="2000" dirty="0"/>
              <a:t>We need to find a value with good balance between performance and cost</a:t>
            </a:r>
          </a:p>
          <a:p>
            <a:pPr>
              <a:lnSpc>
                <a:spcPct val="150000"/>
              </a:lnSpc>
            </a:pPr>
            <a:r>
              <a:rPr lang="en-US" sz="2000" dirty="0"/>
              <a:t>Plus, we need to consider all different type of UWB devices (from simple tag to high performance smart device)</a:t>
            </a:r>
          </a:p>
          <a:p>
            <a:pPr>
              <a:lnSpc>
                <a:spcPct val="150000"/>
              </a:lnSpc>
            </a:pPr>
            <a:endParaRPr lang="en-US" sz="2000" dirty="0"/>
          </a:p>
          <a:p>
            <a:pPr>
              <a:lnSpc>
                <a:spcPct val="150000"/>
              </a:lnSpc>
            </a:pPr>
            <a:endParaRPr lang="en-US" sz="2000" dirty="0"/>
          </a:p>
          <a:p>
            <a:pPr>
              <a:lnSpc>
                <a:spcPct val="150000"/>
              </a:lnSpc>
            </a:pPr>
            <a:endParaRPr lang="en-US" sz="16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November 2022</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4</a:t>
            </a:fld>
            <a:endParaRPr lang="en-US" altLang="en-US"/>
          </a:p>
        </p:txBody>
      </p:sp>
    </p:spTree>
    <p:extLst>
      <p:ext uri="{BB962C8B-B14F-4D97-AF65-F5344CB8AC3E}">
        <p14:creationId xmlns:p14="http://schemas.microsoft.com/office/powerpoint/2010/main" val="2331612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3C0B0-8B76-F75E-5AD9-23B79A965ABB}"/>
              </a:ext>
            </a:extLst>
          </p:cNvPr>
          <p:cNvSpPr>
            <a:spLocks noGrp="1"/>
          </p:cNvSpPr>
          <p:nvPr>
            <p:ph type="title"/>
          </p:nvPr>
        </p:nvSpPr>
        <p:spPr/>
        <p:txBody>
          <a:bodyPr/>
          <a:lstStyle/>
          <a:p>
            <a:r>
              <a:rPr lang="en-US" b="1" dirty="0"/>
              <a:t>Recap: Straw Poll Result</a:t>
            </a:r>
          </a:p>
        </p:txBody>
      </p:sp>
      <p:sp>
        <p:nvSpPr>
          <p:cNvPr id="3" name="Content Placeholder 2">
            <a:extLst>
              <a:ext uri="{FF2B5EF4-FFF2-40B4-BE49-F238E27FC236}">
                <a16:creationId xmlns:a16="http://schemas.microsoft.com/office/drawing/2014/main" id="{A469CA78-69D8-3C13-BF0A-4AF1E2D259C8}"/>
              </a:ext>
            </a:extLst>
          </p:cNvPr>
          <p:cNvSpPr>
            <a:spLocks noGrp="1"/>
          </p:cNvSpPr>
          <p:nvPr>
            <p:ph idx="1"/>
          </p:nvPr>
        </p:nvSpPr>
        <p:spPr/>
        <p:txBody>
          <a:bodyPr/>
          <a:lstStyle/>
          <a:p>
            <a:pPr>
              <a:lnSpc>
                <a:spcPct val="150000"/>
              </a:lnSpc>
            </a:pPr>
            <a:r>
              <a:rPr lang="en-US" sz="2000" dirty="0"/>
              <a:t>Which option do you prefer for the choice of AIFS:</a:t>
            </a:r>
          </a:p>
          <a:p>
            <a:pPr marL="914400" lvl="1" indent="-457200">
              <a:lnSpc>
                <a:spcPct val="150000"/>
              </a:lnSpc>
              <a:buFont typeface="+mj-lt"/>
              <a:buAutoNum type="arabicPeriod"/>
            </a:pPr>
            <a:r>
              <a:rPr lang="en-US" sz="1800" dirty="0"/>
              <a:t>Option 1: Use legacy IFS values: </a:t>
            </a:r>
            <a:r>
              <a:rPr lang="en-US" sz="3200" b="1" dirty="0"/>
              <a:t>0</a:t>
            </a:r>
            <a:endParaRPr lang="en-US" sz="1800" b="1" dirty="0"/>
          </a:p>
          <a:p>
            <a:pPr marL="914400" lvl="1" indent="-457200">
              <a:lnSpc>
                <a:spcPct val="150000"/>
              </a:lnSpc>
              <a:buFont typeface="+mj-lt"/>
              <a:buAutoNum type="arabicPeriod"/>
            </a:pPr>
            <a:r>
              <a:rPr lang="en-US" sz="1800" u="sng" dirty="0"/>
              <a:t>Option 2: Find new fixed IFS values: </a:t>
            </a:r>
            <a:r>
              <a:rPr lang="en-US" sz="3200" b="1" u="sng" dirty="0"/>
              <a:t>17</a:t>
            </a:r>
          </a:p>
          <a:p>
            <a:pPr marL="914400" lvl="1" indent="-457200">
              <a:lnSpc>
                <a:spcPct val="150000"/>
              </a:lnSpc>
              <a:buFont typeface="+mj-lt"/>
              <a:buAutoNum type="arabicPeriod"/>
            </a:pPr>
            <a:r>
              <a:rPr lang="en-US" sz="1800" dirty="0"/>
              <a:t>Option 3: Have different IFS values for different PHY usage: </a:t>
            </a:r>
            <a:r>
              <a:rPr lang="en-US" sz="3200" b="1" dirty="0"/>
              <a:t>1</a:t>
            </a:r>
          </a:p>
          <a:p>
            <a:pPr marL="914400" lvl="1" indent="-457200">
              <a:lnSpc>
                <a:spcPct val="150000"/>
              </a:lnSpc>
              <a:buFont typeface="+mj-lt"/>
              <a:buAutoNum type="arabicPeriod"/>
            </a:pPr>
            <a:r>
              <a:rPr lang="en-US" sz="1800" u="sng" dirty="0"/>
              <a:t>Option 4: Make IFS values negotiable: </a:t>
            </a:r>
            <a:r>
              <a:rPr lang="en-US" sz="3200" b="1" u="sng" dirty="0"/>
              <a:t>8</a:t>
            </a:r>
          </a:p>
        </p:txBody>
      </p:sp>
      <p:sp>
        <p:nvSpPr>
          <p:cNvPr id="4" name="Date Placeholder 3">
            <a:extLst>
              <a:ext uri="{FF2B5EF4-FFF2-40B4-BE49-F238E27FC236}">
                <a16:creationId xmlns:a16="http://schemas.microsoft.com/office/drawing/2014/main" id="{2A78BEF7-4AF8-0C3D-BAA5-68DF75B9BEAC}"/>
              </a:ext>
            </a:extLst>
          </p:cNvPr>
          <p:cNvSpPr>
            <a:spLocks noGrp="1"/>
          </p:cNvSpPr>
          <p:nvPr>
            <p:ph type="dt" sz="half" idx="10"/>
          </p:nvPr>
        </p:nvSpPr>
        <p:spPr/>
        <p:txBody>
          <a:bodyPr/>
          <a:lstStyle/>
          <a:p>
            <a:r>
              <a:rPr lang="en-US" altLang="en-US" dirty="0"/>
              <a:t>November 2022</a:t>
            </a:r>
          </a:p>
        </p:txBody>
      </p:sp>
      <p:sp>
        <p:nvSpPr>
          <p:cNvPr id="5" name="Footer Placeholder 4">
            <a:extLst>
              <a:ext uri="{FF2B5EF4-FFF2-40B4-BE49-F238E27FC236}">
                <a16:creationId xmlns:a16="http://schemas.microsoft.com/office/drawing/2014/main" id="{06F506A9-173A-8341-01F4-D23872BF6733}"/>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13309736-AE87-FA85-C1A6-DC94FDC0E2ED}"/>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5</a:t>
            </a:fld>
            <a:endParaRPr lang="en-US" altLang="en-US"/>
          </a:p>
        </p:txBody>
      </p:sp>
    </p:spTree>
    <p:extLst>
      <p:ext uri="{BB962C8B-B14F-4D97-AF65-F5344CB8AC3E}">
        <p14:creationId xmlns:p14="http://schemas.microsoft.com/office/powerpoint/2010/main" val="2272960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altLang="ko-KR" b="1" dirty="0"/>
              <a:t>AIFS and </a:t>
            </a:r>
            <a:r>
              <a:rPr lang="en-US" altLang="ko-KR" b="1" dirty="0" err="1"/>
              <a:t>Enh</a:t>
            </a:r>
            <a:r>
              <a:rPr lang="en-US" altLang="ko-KR" b="1" dirty="0"/>
              <a:t>-Ack</a:t>
            </a:r>
            <a:endParaRPr lang="en-US" b="1" dirty="0"/>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229600" cy="4419600"/>
          </a:xfrm>
        </p:spPr>
        <p:txBody>
          <a:bodyPr/>
          <a:lstStyle/>
          <a:p>
            <a:pPr>
              <a:lnSpc>
                <a:spcPct val="150000"/>
              </a:lnSpc>
            </a:pPr>
            <a:r>
              <a:rPr lang="en-US" sz="2000" dirty="0" err="1"/>
              <a:t>Enh</a:t>
            </a:r>
            <a:r>
              <a:rPr lang="en-US" sz="2000" dirty="0"/>
              <a:t>-Ack can have IEs and MAC payload</a:t>
            </a:r>
          </a:p>
          <a:p>
            <a:pPr>
              <a:lnSpc>
                <a:spcPct val="150000"/>
              </a:lnSpc>
            </a:pPr>
            <a:r>
              <a:rPr lang="en-US" sz="2000" dirty="0"/>
              <a:t>Time for </a:t>
            </a:r>
            <a:r>
              <a:rPr lang="en-US" sz="2000" dirty="0" err="1"/>
              <a:t>Enh</a:t>
            </a:r>
            <a:r>
              <a:rPr lang="en-US" sz="2000" dirty="0"/>
              <a:t>-Ack frame preparation is unpredictable</a:t>
            </a:r>
          </a:p>
          <a:p>
            <a:pPr lvl="1">
              <a:lnSpc>
                <a:spcPct val="150000"/>
              </a:lnSpc>
            </a:pPr>
            <a:r>
              <a:rPr lang="en-US" sz="1600" dirty="0" err="1"/>
              <a:t>Enh</a:t>
            </a:r>
            <a:r>
              <a:rPr lang="en-US" sz="1600" dirty="0"/>
              <a:t>-Ack may require upper layer processing to be prepared</a:t>
            </a:r>
          </a:p>
          <a:p>
            <a:pPr lvl="1">
              <a:lnSpc>
                <a:spcPct val="150000"/>
              </a:lnSpc>
            </a:pPr>
            <a:r>
              <a:rPr lang="en-US" sz="1600" dirty="0"/>
              <a:t>Hard to define fixed AIFS</a:t>
            </a:r>
          </a:p>
          <a:p>
            <a:pPr>
              <a:lnSpc>
                <a:spcPct val="150000"/>
              </a:lnSpc>
            </a:pPr>
            <a:r>
              <a:rPr lang="en-US" sz="2000" dirty="0"/>
              <a:t>We propose to use AIFS only for </a:t>
            </a:r>
            <a:r>
              <a:rPr lang="en-US" sz="2000" dirty="0" err="1"/>
              <a:t>Imm</a:t>
            </a:r>
            <a:r>
              <a:rPr lang="en-US" sz="2000" dirty="0"/>
              <a:t>-Ack which will be sent in the same slot</a:t>
            </a:r>
          </a:p>
          <a:p>
            <a:pPr lvl="1">
              <a:lnSpc>
                <a:spcPct val="150000"/>
              </a:lnSpc>
            </a:pPr>
            <a:r>
              <a:rPr lang="en-US" sz="1600" dirty="0"/>
              <a:t>AIFS should be long enough to do CRC check</a:t>
            </a:r>
          </a:p>
          <a:p>
            <a:pPr>
              <a:lnSpc>
                <a:spcPct val="150000"/>
              </a:lnSpc>
            </a:pPr>
            <a:endParaRPr lang="en-US" sz="2000" dirty="0"/>
          </a:p>
          <a:p>
            <a:endParaRPr lang="en-US" sz="16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November 2022</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6</a:t>
            </a:fld>
            <a:endParaRPr lang="en-US" altLang="en-US"/>
          </a:p>
        </p:txBody>
      </p:sp>
    </p:spTree>
    <p:extLst>
      <p:ext uri="{BB962C8B-B14F-4D97-AF65-F5344CB8AC3E}">
        <p14:creationId xmlns:p14="http://schemas.microsoft.com/office/powerpoint/2010/main" val="1995729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altLang="ko-KR" b="1" dirty="0"/>
              <a:t>AIFS for </a:t>
            </a:r>
            <a:r>
              <a:rPr lang="en-US" altLang="ko-KR" b="1" dirty="0" err="1"/>
              <a:t>Imm</a:t>
            </a:r>
            <a:r>
              <a:rPr lang="en-US" altLang="ko-KR" b="1" dirty="0"/>
              <a:t>-Ack</a:t>
            </a:r>
            <a:endParaRPr lang="en-US" b="1" dirty="0"/>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7879466" cy="1260234"/>
          </a:xfrm>
        </p:spPr>
        <p:txBody>
          <a:bodyPr/>
          <a:lstStyle/>
          <a:p>
            <a:pPr>
              <a:lnSpc>
                <a:spcPct val="150000"/>
              </a:lnSpc>
            </a:pPr>
            <a:r>
              <a:rPr lang="en-US" sz="2000" dirty="0"/>
              <a:t>We propose:</a:t>
            </a:r>
          </a:p>
          <a:p>
            <a:pPr lvl="1"/>
            <a:r>
              <a:rPr lang="en-US" sz="1600" dirty="0"/>
              <a:t>One mandatory AIFS value for compatibility</a:t>
            </a:r>
          </a:p>
          <a:p>
            <a:pPr lvl="1"/>
            <a:r>
              <a:rPr lang="en-US" sz="1600" dirty="0"/>
              <a:t>Multiple optional AIFS value for high-performance device</a:t>
            </a:r>
          </a:p>
          <a:p>
            <a:endParaRPr lang="en-US" sz="16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November 2022</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7</a:t>
            </a:fld>
            <a:endParaRPr lang="en-US" altLang="en-US"/>
          </a:p>
        </p:txBody>
      </p:sp>
      <p:sp>
        <p:nvSpPr>
          <p:cNvPr id="9" name="Content Placeholder 2">
            <a:extLst>
              <a:ext uri="{FF2B5EF4-FFF2-40B4-BE49-F238E27FC236}">
                <a16:creationId xmlns:a16="http://schemas.microsoft.com/office/drawing/2014/main" id="{CEACE773-A1E7-BB41-6B42-12B32F2F686D}"/>
              </a:ext>
            </a:extLst>
          </p:cNvPr>
          <p:cNvSpPr txBox="1">
            <a:spLocks/>
          </p:cNvSpPr>
          <p:nvPr/>
        </p:nvSpPr>
        <p:spPr bwMode="auto">
          <a:xfrm>
            <a:off x="685800" y="3429000"/>
            <a:ext cx="7924800"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Mandatory AIFS value</a:t>
            </a:r>
          </a:p>
          <a:p>
            <a:pPr lvl="1"/>
            <a:r>
              <a:rPr lang="en-US" sz="1600" dirty="0"/>
              <a:t>64 us</a:t>
            </a:r>
          </a:p>
          <a:p>
            <a:endParaRPr lang="en-US" sz="2000" dirty="0"/>
          </a:p>
          <a:p>
            <a:r>
              <a:rPr lang="en-US" sz="2000" dirty="0"/>
              <a:t>Optional AIFS values</a:t>
            </a:r>
          </a:p>
          <a:p>
            <a:pPr lvl="1"/>
            <a:r>
              <a:rPr lang="en-US" altLang="ko-KR" sz="1600" dirty="0"/>
              <a:t>32</a:t>
            </a:r>
            <a:r>
              <a:rPr lang="ko-KR" altLang="en-US" sz="1600" dirty="0"/>
              <a:t> </a:t>
            </a:r>
            <a:r>
              <a:rPr lang="en-US" altLang="ko-KR" sz="1600" dirty="0"/>
              <a:t>us</a:t>
            </a:r>
          </a:p>
          <a:p>
            <a:pPr lvl="1"/>
            <a:r>
              <a:rPr lang="en-US" sz="1600" dirty="0"/>
              <a:t>16 us</a:t>
            </a:r>
          </a:p>
          <a:p>
            <a:pPr lvl="1"/>
            <a:r>
              <a:rPr lang="en-US" sz="1600" dirty="0"/>
              <a:t>Etc.</a:t>
            </a:r>
          </a:p>
          <a:p>
            <a:endParaRPr lang="en-US" sz="2000" dirty="0"/>
          </a:p>
          <a:p>
            <a:endParaRPr lang="en-US" sz="2000" dirty="0"/>
          </a:p>
          <a:p>
            <a:endParaRPr lang="en-US" sz="1600" dirty="0"/>
          </a:p>
        </p:txBody>
      </p:sp>
    </p:spTree>
    <p:extLst>
      <p:ext uri="{BB962C8B-B14F-4D97-AF65-F5344CB8AC3E}">
        <p14:creationId xmlns:p14="http://schemas.microsoft.com/office/powerpoint/2010/main" val="1205444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altLang="ko-KR" b="1" dirty="0"/>
              <a:t>AIFS Values Negotiation</a:t>
            </a:r>
            <a:endParaRPr lang="en-US" b="1" dirty="0"/>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077200" cy="4191000"/>
          </a:xfrm>
        </p:spPr>
        <p:txBody>
          <a:bodyPr/>
          <a:lstStyle/>
          <a:p>
            <a:r>
              <a:rPr lang="en-US" sz="2000" dirty="0"/>
              <a:t>AIFS values negotiation should happen during association/setup phase (</a:t>
            </a:r>
            <a:r>
              <a:rPr lang="en-US" altLang="ko-KR" sz="2000" dirty="0"/>
              <a:t>just </a:t>
            </a:r>
            <a:r>
              <a:rPr lang="en-US" sz="2000" dirty="0"/>
              <a:t>like other optional features)</a:t>
            </a:r>
          </a:p>
          <a:p>
            <a:pPr lvl="1">
              <a:lnSpc>
                <a:spcPct val="150000"/>
              </a:lnSpc>
            </a:pPr>
            <a:r>
              <a:rPr lang="en-US" sz="1800" dirty="0"/>
              <a:t>Controlee should inform its capability to Controller</a:t>
            </a:r>
          </a:p>
          <a:p>
            <a:pPr lvl="1">
              <a:lnSpc>
                <a:spcPct val="150000"/>
              </a:lnSpc>
            </a:pPr>
            <a:r>
              <a:rPr lang="en-US" sz="1800" dirty="0"/>
              <a:t>Controller will select which AIFS value will be used</a:t>
            </a:r>
          </a:p>
          <a:p>
            <a:pPr lvl="1">
              <a:lnSpc>
                <a:spcPct val="150000"/>
              </a:lnSpc>
            </a:pPr>
            <a:r>
              <a:rPr lang="en-US" sz="1800" dirty="0"/>
              <a:t>Those negotiation may happen in out-of-band or in-band</a:t>
            </a:r>
          </a:p>
          <a:p>
            <a:pPr lvl="1">
              <a:lnSpc>
                <a:spcPct val="150000"/>
              </a:lnSpc>
            </a:pPr>
            <a:r>
              <a:rPr lang="en-US" sz="1800" dirty="0"/>
              <a:t>Mandatory AIFS value shall be used when there is no negotiation</a:t>
            </a:r>
          </a:p>
          <a:p>
            <a:pPr>
              <a:lnSpc>
                <a:spcPct val="150000"/>
              </a:lnSpc>
            </a:pPr>
            <a:endParaRPr lang="en-US" sz="2400" dirty="0"/>
          </a:p>
          <a:p>
            <a:endParaRPr lang="en-US" sz="16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November 2022</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8</a:t>
            </a:fld>
            <a:endParaRPr lang="en-US" altLang="en-US"/>
          </a:p>
        </p:txBody>
      </p:sp>
    </p:spTree>
    <p:extLst>
      <p:ext uri="{BB962C8B-B14F-4D97-AF65-F5344CB8AC3E}">
        <p14:creationId xmlns:p14="http://schemas.microsoft.com/office/powerpoint/2010/main" val="1915461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altLang="ko-KR" b="1" dirty="0"/>
              <a:t>Summary</a:t>
            </a:r>
            <a:endParaRPr lang="en-US" b="1" dirty="0"/>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077200" cy="4191000"/>
          </a:xfrm>
        </p:spPr>
        <p:txBody>
          <a:bodyPr/>
          <a:lstStyle/>
          <a:p>
            <a:r>
              <a:rPr lang="en-US" sz="2000" dirty="0"/>
              <a:t>We propose to define and use AIFS only for </a:t>
            </a:r>
            <a:r>
              <a:rPr lang="en-US" sz="2000" dirty="0" err="1"/>
              <a:t>Imm</a:t>
            </a:r>
            <a:r>
              <a:rPr lang="en-US" sz="2000" dirty="0"/>
              <a:t>-Ack</a:t>
            </a:r>
          </a:p>
          <a:p>
            <a:pPr>
              <a:lnSpc>
                <a:spcPct val="150000"/>
              </a:lnSpc>
            </a:pPr>
            <a:r>
              <a:rPr lang="en-US" sz="2000" dirty="0"/>
              <a:t>We propose 64 us AIFS as a mandatory and smaller AIFS (e.g., 32 and 16) as optional</a:t>
            </a:r>
          </a:p>
          <a:p>
            <a:pPr>
              <a:lnSpc>
                <a:spcPct val="150000"/>
              </a:lnSpc>
            </a:pPr>
            <a:r>
              <a:rPr lang="en-US" sz="2000" dirty="0"/>
              <a:t>AIFS values negotiation may happen in out-of-band or in-band</a:t>
            </a:r>
          </a:p>
          <a:p>
            <a:endParaRPr lang="en-US" sz="16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November 2022</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9</a:t>
            </a:fld>
            <a:endParaRPr lang="en-US" altLang="en-US"/>
          </a:p>
        </p:txBody>
      </p:sp>
    </p:spTree>
    <p:extLst>
      <p:ext uri="{BB962C8B-B14F-4D97-AF65-F5344CB8AC3E}">
        <p14:creationId xmlns:p14="http://schemas.microsoft.com/office/powerpoint/2010/main" val="398679501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35396</TotalTime>
  <Words>973</Words>
  <Application>Microsoft Macintosh PowerPoint</Application>
  <PresentationFormat>On-screen Show (4:3)</PresentationFormat>
  <Paragraphs>140</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Optimistic Text</vt:lpstr>
      <vt:lpstr>Times New Roman</vt:lpstr>
      <vt:lpstr>Office Theme</vt:lpstr>
      <vt:lpstr>PowerPoint Presentation</vt:lpstr>
      <vt:lpstr>PowerPoint Presentation</vt:lpstr>
      <vt:lpstr>Previous Contributions Related To  Ack Inter Frame Spacing (AIFS)</vt:lpstr>
      <vt:lpstr>Background</vt:lpstr>
      <vt:lpstr>Recap: Straw Poll Result</vt:lpstr>
      <vt:lpstr>AIFS and Enh-Ack</vt:lpstr>
      <vt:lpstr>AIFS for Imm-Ack</vt:lpstr>
      <vt:lpstr>AIFS Values Negotiation</vt:lpstr>
      <vt:lpstr>Summary</vt:lpstr>
      <vt:lpstr>Thank You</vt:lpstr>
      <vt:lpstr>Backup slides</vt:lpstr>
      <vt:lpstr>Recap: IFS in 15.4 &amp; 15.4z</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Kangjin Yoon</dc:creator>
  <cp:keywords/>
  <dc:description>&lt;doc#&gt;</dc:description>
  <cp:lastModifiedBy>Kangjin Yoon</cp:lastModifiedBy>
  <cp:revision>73</cp:revision>
  <cp:lastPrinted>1998-02-10T13:28:06Z</cp:lastPrinted>
  <dcterms:created xsi:type="dcterms:W3CDTF">2022-06-24T18:41:14Z</dcterms:created>
  <dcterms:modified xsi:type="dcterms:W3CDTF">2022-11-16T11:25:30Z</dcterms:modified>
</cp:coreProperties>
</file>