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3" r:id="rId2"/>
    <p:sldId id="264" r:id="rId3"/>
    <p:sldId id="262" r:id="rId4"/>
    <p:sldId id="278" r:id="rId5"/>
    <p:sldId id="281" r:id="rId6"/>
    <p:sldId id="283" r:id="rId7"/>
    <p:sldId id="279" r:id="rId8"/>
    <p:sldId id="280" r:id="rId9"/>
    <p:sldId id="284" r:id="rId10"/>
    <p:sldId id="271" r:id="rId11"/>
    <p:sldId id="285" r:id="rId12"/>
    <p:sldId id="26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53"/>
    <p:restoredTop sz="96115"/>
  </p:normalViewPr>
  <p:slideViewPr>
    <p:cSldViewPr>
      <p:cViewPr varScale="1">
        <p:scale>
          <a:sx n="111" d="100"/>
          <a:sy n="111" d="100"/>
        </p:scale>
        <p:origin x="1936"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July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November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2022</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802.15-22-0</a:t>
            </a:r>
            <a:r>
              <a:rPr lang="en-US" altLang="ko-KR" sz="1400" b="1" dirty="0"/>
              <a:t>645</a:t>
            </a:r>
            <a:r>
              <a:rPr lang="en-US" altLang="en-US" sz="1400" b="1" dirty="0"/>
              <a:t>-00-04ab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2/15-22-0296-01-04ab-a-higher-data-rate-proposal-for-uwb.ppt" TargetMode="External"/><Relationship Id="rId2" Type="http://schemas.openxmlformats.org/officeDocument/2006/relationships/hyperlink" Target="https://mentor.ieee.org/802.15/dcn/22/15-22-0173-00-04ab-ack-for-data-communication.pptx" TargetMode="External"/><Relationship Id="rId1" Type="http://schemas.openxmlformats.org/officeDocument/2006/relationships/slideLayout" Target="../slideLayouts/slideLayout2.xml"/><Relationship Id="rId4" Type="http://schemas.openxmlformats.org/officeDocument/2006/relationships/hyperlink" Target="https://mentor.ieee.org/802.15/dcn/22/15-22-0369-00-04ab-inter-frame-spacing-for-hrp-uwb-phy.ppt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November 2022</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a:t>
            </a:r>
            <a:r>
              <a:rPr lang="en-US" sz="1600" b="0" i="0" u="none" strike="noStrike" cap="none" dirty="0">
                <a:latin typeface="Times New Roman"/>
                <a:ea typeface="Times New Roman"/>
                <a:cs typeface="Times New Roman"/>
                <a:sym typeface="Times New Roman"/>
              </a:rPr>
              <a:t>Inter Frame Spacing Follow Up</a:t>
            </a:r>
            <a:r>
              <a:rPr lang="en-US" altLang="en-US" sz="1600" dirty="0"/>
              <a:t>]	</a:t>
            </a:r>
          </a:p>
          <a:p>
            <a:r>
              <a:rPr lang="en-US" altLang="en-US" sz="1600" b="1" dirty="0"/>
              <a:t>Date Submitted: </a:t>
            </a:r>
            <a:r>
              <a:rPr lang="en-US" altLang="en-US" sz="1600" dirty="0"/>
              <a:t>[16 November, 2022]	</a:t>
            </a:r>
          </a:p>
          <a:p>
            <a:r>
              <a:rPr lang="en-US" altLang="en-US" sz="1600" b="1" dirty="0"/>
              <a:t>Source:</a:t>
            </a:r>
            <a:r>
              <a:rPr lang="en-US" altLang="en-US" sz="1600" dirty="0"/>
              <a:t> [Kangjin Yoon, Chunyu Hu, Carlos Aldana, Claudio Da Silva] Company [Meta Platforms, Inc.]</a:t>
            </a:r>
          </a:p>
          <a:p>
            <a:r>
              <a:rPr lang="en-US" altLang="en-US" sz="1600" dirty="0"/>
              <a:t>[Bin Tian, </a:t>
            </a:r>
            <a:r>
              <a:rPr lang="en-US" altLang="en-US" sz="1600" dirty="0" err="1"/>
              <a:t>Pooria</a:t>
            </a:r>
            <a:r>
              <a:rPr lang="en-US" altLang="en-US" sz="1600" dirty="0"/>
              <a:t> </a:t>
            </a:r>
            <a:r>
              <a:rPr lang="en-US" altLang="en-US" sz="1600" dirty="0" err="1"/>
              <a:t>Pakrooh</a:t>
            </a:r>
            <a:r>
              <a:rPr lang="en-US" altLang="en-US" sz="1600" dirty="0"/>
              <a:t>, Steve </a:t>
            </a:r>
            <a:r>
              <a:rPr lang="en-US" altLang="en-US" sz="1600" dirty="0" err="1"/>
              <a:t>Shellhammer</a:t>
            </a:r>
            <a:r>
              <a:rPr lang="en-US" altLang="en-US" sz="1600" dirty="0"/>
              <a:t>, </a:t>
            </a:r>
            <a:r>
              <a:rPr lang="en-US" altLang="en-US" sz="1600" dirty="0" err="1"/>
              <a:t>Koorosh</a:t>
            </a:r>
            <a:r>
              <a:rPr lang="en-US" altLang="en-US" sz="1600" dirty="0"/>
              <a:t> </a:t>
            </a:r>
            <a:r>
              <a:rPr lang="en-US" altLang="en-US" sz="1600" dirty="0" err="1"/>
              <a:t>Akhavan</a:t>
            </a:r>
            <a:r>
              <a:rPr lang="en-US" altLang="en-US" sz="1600" dirty="0"/>
              <a:t>] Company [Qualcomm]</a:t>
            </a:r>
          </a:p>
          <a:p>
            <a:r>
              <a:rPr lang="en-US" altLang="en-US" sz="1600" dirty="0"/>
              <a:t>E-Mail:[{</a:t>
            </a:r>
            <a:r>
              <a:rPr lang="en-US" altLang="en-US" sz="1600" dirty="0" err="1"/>
              <a:t>kyoon</a:t>
            </a:r>
            <a:r>
              <a:rPr lang="en-US" altLang="en-US" sz="1600" dirty="0"/>
              <a:t>, </a:t>
            </a:r>
            <a:r>
              <a:rPr lang="en-US" altLang="en-US" sz="1600" dirty="0" err="1"/>
              <a:t>chunyuhu</a:t>
            </a:r>
            <a:r>
              <a:rPr lang="en-US" altLang="en-US" sz="1600" dirty="0"/>
              <a:t>, </a:t>
            </a:r>
            <a:r>
              <a:rPr lang="en-US" altLang="en-US" sz="1600" dirty="0" err="1"/>
              <a:t>caldana</a:t>
            </a:r>
            <a:r>
              <a:rPr lang="en-US" altLang="en-US" sz="1600" dirty="0"/>
              <a:t>, </a:t>
            </a:r>
            <a:r>
              <a:rPr lang="en-US" altLang="en-US" sz="1600" dirty="0" err="1"/>
              <a:t>claudiodasilva</a:t>
            </a:r>
            <a:r>
              <a:rPr lang="en-US" altLang="en-US" sz="1600" dirty="0"/>
              <a:t>}@</a:t>
            </a:r>
            <a:r>
              <a:rPr lang="en-US" altLang="en-US" sz="1600" dirty="0" err="1"/>
              <a:t>fb.com</a:t>
            </a:r>
            <a:r>
              <a:rPr lang="en-US" altLang="en-US" sz="1600" dirty="0"/>
              <a:t>, </a:t>
            </a:r>
          </a:p>
          <a:p>
            <a:r>
              <a:rPr lang="en-US" altLang="en-US" sz="1600" dirty="0"/>
              <a:t>{</a:t>
            </a:r>
            <a:r>
              <a:rPr lang="en-US" altLang="en-US" sz="1600" dirty="0" err="1"/>
              <a:t>btian</a:t>
            </a:r>
            <a:r>
              <a:rPr lang="en-US" altLang="en-US" sz="1600" dirty="0"/>
              <a:t>, </a:t>
            </a:r>
            <a:r>
              <a:rPr lang="en-US" altLang="en-US" sz="1600" dirty="0" err="1"/>
              <a:t>ppakrooh</a:t>
            </a:r>
            <a:r>
              <a:rPr lang="en-US" altLang="en-US" sz="1600" dirty="0"/>
              <a:t>, </a:t>
            </a:r>
            <a:r>
              <a:rPr lang="en-US" altLang="en-US" sz="1600" dirty="0" err="1"/>
              <a:t>sshellha</a:t>
            </a:r>
            <a:r>
              <a:rPr lang="en-US" altLang="en-US" sz="1600" dirty="0"/>
              <a:t>, </a:t>
            </a:r>
            <a:r>
              <a:rPr lang="en-US" altLang="en-US" sz="1600" dirty="0" err="1"/>
              <a:t>kakhavan</a:t>
            </a:r>
            <a:r>
              <a:rPr lang="en-US" altLang="en-US" sz="1600" dirty="0"/>
              <a:t>} @</a:t>
            </a:r>
            <a:r>
              <a:rPr lang="en-US" altLang="en-US" sz="1600" dirty="0" err="1"/>
              <a:t>qti.qualcomm.com</a:t>
            </a:r>
            <a:r>
              <a:rPr lang="en-US" altLang="en-US" sz="1600" dirty="0"/>
              <a:t>]	</a:t>
            </a:r>
          </a:p>
          <a:p>
            <a:pPr>
              <a:spcBef>
                <a:spcPts val="600"/>
              </a:spcBef>
              <a:spcAft>
                <a:spcPts val="600"/>
              </a:spcAft>
            </a:pPr>
            <a:r>
              <a:rPr lang="en-US" altLang="en-US" sz="1600" b="1" dirty="0"/>
              <a:t>Re:</a:t>
            </a:r>
            <a:r>
              <a:rPr lang="en-US" altLang="en-US" sz="1600" dirty="0"/>
              <a:t> [Input to TG4ab] </a:t>
            </a:r>
            <a:r>
              <a:rPr lang="en-US" altLang="en-US" dirty="0"/>
              <a:t>	</a:t>
            </a:r>
          </a:p>
          <a:p>
            <a:pPr>
              <a:spcBef>
                <a:spcPts val="600"/>
              </a:spcBef>
              <a:spcAft>
                <a:spcPts val="600"/>
              </a:spcAft>
            </a:pPr>
            <a:r>
              <a:rPr lang="en-US" altLang="en-US" sz="1600" b="1" dirty="0"/>
              <a:t>Abstract:</a:t>
            </a:r>
            <a:r>
              <a:rPr lang="en-US" altLang="en-US" sz="1600" dirty="0"/>
              <a:t>	[AIFS values are proposed for </a:t>
            </a:r>
            <a:r>
              <a:rPr lang="en-US" altLang="en-US" sz="1600" dirty="0" err="1"/>
              <a:t>Imm</a:t>
            </a:r>
            <a:r>
              <a:rPr lang="en-US" altLang="en-US" sz="1600" dirty="0"/>
              <a:t>-Ack]</a:t>
            </a:r>
          </a:p>
          <a:p>
            <a:pPr>
              <a:spcBef>
                <a:spcPts val="600"/>
              </a:spcBef>
              <a:spcAft>
                <a:spcPts val="600"/>
              </a:spcAft>
            </a:pPr>
            <a:r>
              <a:rPr lang="en-US" altLang="en-US" sz="1600" b="1" dirty="0"/>
              <a:t>Purpose:</a:t>
            </a:r>
            <a:r>
              <a:rPr lang="en-US" altLang="en-US" sz="1600" dirty="0"/>
              <a:t>	[To make a consensus on AIFS value]</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p:txBody>
          <a:bodyPr/>
          <a:lstStyle/>
          <a:p>
            <a:r>
              <a:rPr lang="en-US" dirty="0"/>
              <a:t>Thank You</a:t>
            </a:r>
          </a:p>
        </p:txBody>
      </p:sp>
      <p:sp>
        <p:nvSpPr>
          <p:cNvPr id="8" name="Text Placeholder 7">
            <a:extLst>
              <a:ext uri="{FF2B5EF4-FFF2-40B4-BE49-F238E27FC236}">
                <a16:creationId xmlns:a16="http://schemas.microsoft.com/office/drawing/2014/main" id="{E9BEF885-2345-B032-62A9-CB8EFD6E257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10</a:t>
            </a:fld>
            <a:endParaRPr lang="en-US" altLang="en-US"/>
          </a:p>
        </p:txBody>
      </p:sp>
    </p:spTree>
    <p:extLst>
      <p:ext uri="{BB962C8B-B14F-4D97-AF65-F5344CB8AC3E}">
        <p14:creationId xmlns:p14="http://schemas.microsoft.com/office/powerpoint/2010/main" val="14371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6348C-1881-D6EF-77C3-9F678B4022FC}"/>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1538220B-5F62-999E-DE93-27F99DFF7F9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6800DFB6-B1E7-7F8B-55EF-4C27670DD74F}"/>
              </a:ext>
            </a:extLst>
          </p:cNvPr>
          <p:cNvSpPr>
            <a:spLocks noGrp="1"/>
          </p:cNvSpPr>
          <p:nvPr>
            <p:ph type="dt" sz="half" idx="10"/>
          </p:nvPr>
        </p:nvSpPr>
        <p:spPr/>
        <p:txBody>
          <a:bodyPr/>
          <a:lstStyle/>
          <a:p>
            <a:r>
              <a:rPr lang="en-US" altLang="en-US"/>
              <a:t>&lt;month year&gt;</a:t>
            </a:r>
          </a:p>
        </p:txBody>
      </p:sp>
      <p:sp>
        <p:nvSpPr>
          <p:cNvPr id="5" name="Footer Placeholder 4">
            <a:extLst>
              <a:ext uri="{FF2B5EF4-FFF2-40B4-BE49-F238E27FC236}">
                <a16:creationId xmlns:a16="http://schemas.microsoft.com/office/drawing/2014/main" id="{D20F6AB4-E8C6-E1F8-AA46-006662AB71D6}"/>
              </a:ext>
            </a:extLst>
          </p:cNvPr>
          <p:cNvSpPr>
            <a:spLocks noGrp="1"/>
          </p:cNvSpPr>
          <p:nvPr>
            <p:ph type="ftr" sz="quarter" idx="11"/>
          </p:nvPr>
        </p:nvSpPr>
        <p:spPr/>
        <p:txBody>
          <a:bodyPr/>
          <a:lstStyle/>
          <a:p>
            <a:r>
              <a:rPr lang="en-US" altLang="en-US"/>
              <a:t>&lt;author&gt;, &lt;company&gt;</a:t>
            </a:r>
          </a:p>
        </p:txBody>
      </p:sp>
      <p:sp>
        <p:nvSpPr>
          <p:cNvPr id="6" name="Slide Number Placeholder 5">
            <a:extLst>
              <a:ext uri="{FF2B5EF4-FFF2-40B4-BE49-F238E27FC236}">
                <a16:creationId xmlns:a16="http://schemas.microsoft.com/office/drawing/2014/main" id="{B73B5A42-DFFB-3E1F-18E6-70B38704EB07}"/>
              </a:ext>
            </a:extLst>
          </p:cNvPr>
          <p:cNvSpPr>
            <a:spLocks noGrp="1"/>
          </p:cNvSpPr>
          <p:nvPr>
            <p:ph type="sldNum" sz="quarter" idx="12"/>
          </p:nvPr>
        </p:nvSpPr>
        <p:spPr/>
        <p:txBody>
          <a:bodyPr/>
          <a:lstStyle/>
          <a:p>
            <a:r>
              <a:rPr lang="en-US" altLang="en-US"/>
              <a:t>Slide </a:t>
            </a:r>
            <a:fld id="{AD75E486-2161-1F46-989D-F98A6C4D4EF8}" type="slidenum">
              <a:rPr lang="en-US" altLang="en-US" smtClean="0"/>
              <a:pPr/>
              <a:t>11</a:t>
            </a:fld>
            <a:endParaRPr lang="en-US" altLang="en-US"/>
          </a:p>
        </p:txBody>
      </p:sp>
    </p:spTree>
    <p:extLst>
      <p:ext uri="{BB962C8B-B14F-4D97-AF65-F5344CB8AC3E}">
        <p14:creationId xmlns:p14="http://schemas.microsoft.com/office/powerpoint/2010/main" val="3979642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p:txBody>
          <a:bodyPr/>
          <a:lstStyle/>
          <a:p>
            <a:r>
              <a:rPr lang="en-US" b="1" dirty="0"/>
              <a:t>Recap: IFS in 15.4 &amp; 15.4z</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2796691"/>
          </a:xfrm>
        </p:spPr>
        <p:txBody>
          <a:bodyPr/>
          <a:lstStyle/>
          <a:p>
            <a:r>
              <a:rPr lang="en-US" sz="1800" dirty="0"/>
              <a:t>AIFS: Minimum separation between data frame and ack frame</a:t>
            </a:r>
          </a:p>
          <a:p>
            <a:r>
              <a:rPr lang="en-US" sz="1800" dirty="0"/>
              <a:t>SIFS: Minimum separation which shall come after short data frame (up to 18 Byte MPDU) </a:t>
            </a:r>
          </a:p>
          <a:p>
            <a:r>
              <a:rPr lang="en-US" sz="1800" dirty="0"/>
              <a:t>LIFS: Minimum separation which shall come after long data frame (over 18 B MPDU)</a:t>
            </a:r>
          </a:p>
          <a:p>
            <a:endParaRPr lang="en-US" sz="1800" dirty="0"/>
          </a:p>
          <a:p>
            <a:r>
              <a:rPr lang="en-US" sz="1800" dirty="0"/>
              <a:t>AIFS = SIFS = 12 preamble symbols (Ref: 15.4-2020, pp. 61, 454)</a:t>
            </a:r>
          </a:p>
          <a:p>
            <a:r>
              <a:rPr lang="en-US" sz="1800" dirty="0"/>
              <a:t>LIFS = 40 preamble symbols (Ref: 15.4-2020, p. 454)</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12</a:t>
            </a:fld>
            <a:endParaRPr lang="en-US" altLang="en-US"/>
          </a:p>
        </p:txBody>
      </p:sp>
      <p:graphicFrame>
        <p:nvGraphicFramePr>
          <p:cNvPr id="8" name="Google Shape;159;p6">
            <a:extLst>
              <a:ext uri="{FF2B5EF4-FFF2-40B4-BE49-F238E27FC236}">
                <a16:creationId xmlns:a16="http://schemas.microsoft.com/office/drawing/2014/main" id="{9D27B8DB-6CE6-4C1B-B917-872CDF81324C}"/>
              </a:ext>
            </a:extLst>
          </p:cNvPr>
          <p:cNvGraphicFramePr/>
          <p:nvPr/>
        </p:nvGraphicFramePr>
        <p:xfrm>
          <a:off x="914400" y="4923692"/>
          <a:ext cx="7315199" cy="1405920"/>
        </p:xfrm>
        <a:graphic>
          <a:graphicData uri="http://schemas.openxmlformats.org/drawingml/2006/table">
            <a:tbl>
              <a:tblPr firstRow="1" bandRow="1">
                <a:noFill/>
              </a:tblPr>
              <a:tblGrid>
                <a:gridCol w="1190361">
                  <a:extLst>
                    <a:ext uri="{9D8B030D-6E8A-4147-A177-3AD203B41FA5}">
                      <a16:colId xmlns:a16="http://schemas.microsoft.com/office/drawing/2014/main" val="20000"/>
                    </a:ext>
                  </a:extLst>
                </a:gridCol>
                <a:gridCol w="2473490">
                  <a:extLst>
                    <a:ext uri="{9D8B030D-6E8A-4147-A177-3AD203B41FA5}">
                      <a16:colId xmlns:a16="http://schemas.microsoft.com/office/drawing/2014/main" val="20001"/>
                    </a:ext>
                  </a:extLst>
                </a:gridCol>
                <a:gridCol w="1825674">
                  <a:extLst>
                    <a:ext uri="{9D8B030D-6E8A-4147-A177-3AD203B41FA5}">
                      <a16:colId xmlns:a16="http://schemas.microsoft.com/office/drawing/2014/main" val="20002"/>
                    </a:ext>
                  </a:extLst>
                </a:gridCol>
                <a:gridCol w="1825674">
                  <a:extLst>
                    <a:ext uri="{9D8B030D-6E8A-4147-A177-3AD203B41FA5}">
                      <a16:colId xmlns:a16="http://schemas.microsoft.com/office/drawing/2014/main" val="1340610541"/>
                    </a:ext>
                  </a:extLst>
                </a:gridCol>
              </a:tblGrid>
              <a:tr h="308600">
                <a:tc>
                  <a:txBody>
                    <a:bodyPr/>
                    <a:lstStyle/>
                    <a:p>
                      <a:pPr marL="0" marR="0" lvl="0" indent="0" algn="ctr" rtl="0">
                        <a:spcBef>
                          <a:spcPts val="0"/>
                        </a:spcBef>
                        <a:spcAft>
                          <a:spcPts val="0"/>
                        </a:spcAft>
                        <a:buNone/>
                      </a:pPr>
                      <a:endParaRPr sz="1200" u="none" strike="noStrike" cap="none"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Preamble symbol duration (ns)</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AIFS = SIFS (us)</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kern="1200" cap="none" dirty="0">
                          <a:solidFill>
                            <a:schemeClr val="tx1"/>
                          </a:solidFill>
                          <a:latin typeface="+mn-lt"/>
                          <a:ea typeface="+mn-ea"/>
                          <a:cs typeface="+mn-cs"/>
                        </a:rPr>
                        <a:t>LIFS (us)</a:t>
                      </a:r>
                      <a:endParaRPr sz="1200"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10000"/>
                  </a:ext>
                </a:extLst>
              </a:tr>
              <a:tr h="189425">
                <a:tc>
                  <a:txBody>
                    <a:bodyPr/>
                    <a:lstStyle/>
                    <a:p>
                      <a:pPr marL="0" marR="0" lvl="0" indent="0" algn="ctr" rtl="0">
                        <a:spcBef>
                          <a:spcPts val="0"/>
                        </a:spcBef>
                        <a:spcAft>
                          <a:spcPts val="0"/>
                        </a:spcAft>
                        <a:buNone/>
                      </a:pPr>
                      <a:r>
                        <a:rPr lang="en-US" sz="1200" u="none" strike="noStrike" cap="none" dirty="0"/>
                        <a:t>HPRF</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729.17</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dirty="0"/>
                        <a:t>8.75</a:t>
                      </a:r>
                      <a:endParaRPr b="1" dirty="0"/>
                    </a:p>
                  </a:txBody>
                  <a:tcPr marL="91450" marR="91450" marT="45725" marB="45725" anchor="ctr"/>
                </a:tc>
                <a:tc>
                  <a:txBody>
                    <a:bodyPr/>
                    <a:lstStyle/>
                    <a:p>
                      <a:pPr marL="0" marR="0" lvl="0" indent="0" algn="ctr" rtl="0">
                        <a:spcBef>
                          <a:spcPts val="0"/>
                        </a:spcBef>
                        <a:spcAft>
                          <a:spcPts val="0"/>
                        </a:spcAft>
                        <a:buNone/>
                      </a:pPr>
                      <a:r>
                        <a:rPr lang="en-US" sz="1200" b="1" u="none" strike="noStrike" kern="1200" cap="none" dirty="0">
                          <a:solidFill>
                            <a:schemeClr val="tx1"/>
                          </a:solidFill>
                          <a:latin typeface="+mn-lt"/>
                          <a:ea typeface="+mn-ea"/>
                          <a:cs typeface="+mn-cs"/>
                        </a:rPr>
                        <a:t>29.17</a:t>
                      </a:r>
                      <a:endParaRPr sz="1200" b="1"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10001"/>
                  </a:ext>
                </a:extLst>
              </a:tr>
              <a:tr h="158475">
                <a:tc rowSpan="3">
                  <a:txBody>
                    <a:bodyPr/>
                    <a:lstStyle/>
                    <a:p>
                      <a:pPr marL="0" marR="0" lvl="0" indent="0" algn="ctr" rtl="0">
                        <a:spcBef>
                          <a:spcPts val="0"/>
                        </a:spcBef>
                        <a:spcAft>
                          <a:spcPts val="0"/>
                        </a:spcAft>
                        <a:buNone/>
                      </a:pPr>
                      <a:r>
                        <a:rPr lang="en-US" sz="1200" u="none" strike="noStrike" cap="none" dirty="0"/>
                        <a:t>BPRF</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993.6</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dirty="0"/>
                        <a:t>11.92</a:t>
                      </a:r>
                      <a:endParaRPr b="1" dirty="0"/>
                    </a:p>
                  </a:txBody>
                  <a:tcPr marL="91450" marR="91450" marT="45725" marB="45725" anchor="ctr"/>
                </a:tc>
                <a:tc>
                  <a:txBody>
                    <a:bodyPr/>
                    <a:lstStyle/>
                    <a:p>
                      <a:pPr marL="0" marR="0" lvl="0" indent="0" algn="ctr" rtl="0">
                        <a:spcBef>
                          <a:spcPts val="0"/>
                        </a:spcBef>
                        <a:spcAft>
                          <a:spcPts val="0"/>
                        </a:spcAft>
                        <a:buNone/>
                      </a:pPr>
                      <a:r>
                        <a:rPr lang="en-US" sz="1200" b="1" u="none" strike="noStrike" kern="1200" cap="none" dirty="0">
                          <a:solidFill>
                            <a:schemeClr val="tx1"/>
                          </a:solidFill>
                          <a:latin typeface="+mn-lt"/>
                          <a:ea typeface="+mn-ea"/>
                          <a:cs typeface="+mn-cs"/>
                        </a:rPr>
                        <a:t>39.74</a:t>
                      </a:r>
                      <a:endParaRPr sz="1200" b="1"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10002"/>
                  </a:ext>
                </a:extLst>
              </a:tr>
              <a:tr h="158475">
                <a:tc vMerge="1">
                  <a:txBody>
                    <a:bodyPr/>
                    <a:lstStyle/>
                    <a:p>
                      <a:endParaRPr lang="en-US"/>
                    </a:p>
                  </a:txBody>
                  <a:tcPr/>
                </a:tc>
                <a:tc>
                  <a:txBody>
                    <a:bodyPr/>
                    <a:lstStyle/>
                    <a:p>
                      <a:pPr marL="0" marR="0" lvl="0" indent="0" algn="ctr" rtl="0">
                        <a:lnSpc>
                          <a:spcPct val="100000"/>
                        </a:lnSpc>
                        <a:spcBef>
                          <a:spcPts val="0"/>
                        </a:spcBef>
                        <a:spcAft>
                          <a:spcPts val="0"/>
                        </a:spcAft>
                        <a:buClr>
                          <a:srgbClr val="1C2B33"/>
                        </a:buClr>
                        <a:buSzPts val="1200"/>
                        <a:buFont typeface="Optimistic Text"/>
                        <a:buNone/>
                      </a:pPr>
                      <a:r>
                        <a:rPr lang="en-US" sz="1200" u="none" strike="noStrike" cap="none" dirty="0"/>
                        <a:t>1017.6</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dirty="0"/>
                        <a:t>12.21</a:t>
                      </a:r>
                      <a:endParaRPr b="1" dirty="0"/>
                    </a:p>
                  </a:txBody>
                  <a:tcPr marL="91450" marR="91450" marT="45725" marB="45725" anchor="ctr"/>
                </a:tc>
                <a:tc>
                  <a:txBody>
                    <a:bodyPr/>
                    <a:lstStyle/>
                    <a:p>
                      <a:pPr marL="0" marR="0" lvl="0" indent="0" algn="ctr" rtl="0">
                        <a:spcBef>
                          <a:spcPts val="0"/>
                        </a:spcBef>
                        <a:spcAft>
                          <a:spcPts val="0"/>
                        </a:spcAft>
                        <a:buNone/>
                      </a:pPr>
                      <a:r>
                        <a:rPr lang="en-US" sz="1200" b="1" u="none" strike="noStrike" kern="1200" cap="none" dirty="0">
                          <a:solidFill>
                            <a:schemeClr val="tx1"/>
                          </a:solidFill>
                          <a:latin typeface="+mn-lt"/>
                          <a:ea typeface="+mn-ea"/>
                          <a:cs typeface="+mn-cs"/>
                        </a:rPr>
                        <a:t>40.70</a:t>
                      </a:r>
                      <a:endParaRPr sz="1200" b="1"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10003"/>
                  </a:ext>
                </a:extLst>
              </a:tr>
              <a:tr h="158475">
                <a:tc vMerge="1">
                  <a:txBody>
                    <a:bodyPr/>
                    <a:lstStyle/>
                    <a:p>
                      <a:pPr marL="0" marR="0" lvl="0" indent="0" algn="ctr" defTabSz="914400" rtl="0" eaLnBrk="1" latinLnBrk="0" hangingPunct="1">
                        <a:lnSpc>
                          <a:spcPct val="100000"/>
                        </a:lnSpc>
                        <a:spcBef>
                          <a:spcPts val="0"/>
                        </a:spcBef>
                        <a:spcAft>
                          <a:spcPts val="0"/>
                        </a:spcAft>
                        <a:buClr>
                          <a:srgbClr val="1C2B33"/>
                        </a:buClr>
                        <a:buSzPts val="1200"/>
                        <a:buFont typeface="Optimistic Text"/>
                        <a:buNone/>
                      </a:pPr>
                      <a:endParaRPr sz="1200" u="none" strike="noStrike" kern="1200" cap="none" dirty="0">
                        <a:solidFill>
                          <a:schemeClr val="tx1"/>
                        </a:solidFill>
                        <a:latin typeface="+mn-lt"/>
                        <a:ea typeface="+mn-ea"/>
                        <a:cs typeface="+mn-cs"/>
                      </a:endParaRPr>
                    </a:p>
                  </a:txBody>
                  <a:tcPr marL="91450" marR="91450" marT="45725" marB="45725" anchor="ctr"/>
                </a:tc>
                <a:tc>
                  <a:txBody>
                    <a:bodyPr/>
                    <a:lstStyle/>
                    <a:p>
                      <a:pPr marL="0" marR="0" lvl="0" indent="0" algn="ctr" defTabSz="914400" rtl="0" eaLnBrk="1" latinLnBrk="0" hangingPunct="1">
                        <a:lnSpc>
                          <a:spcPct val="100000"/>
                        </a:lnSpc>
                        <a:spcBef>
                          <a:spcPts val="0"/>
                        </a:spcBef>
                        <a:spcAft>
                          <a:spcPts val="0"/>
                        </a:spcAft>
                        <a:buClr>
                          <a:srgbClr val="1C2B33"/>
                        </a:buClr>
                        <a:buSzPts val="1200"/>
                        <a:buFont typeface="Optimistic Text"/>
                        <a:buNone/>
                      </a:pPr>
                      <a:r>
                        <a:rPr lang="en-US" sz="1200" u="none" strike="noStrike" kern="1200" cap="none" dirty="0">
                          <a:solidFill>
                            <a:schemeClr val="tx1"/>
                          </a:solidFill>
                          <a:latin typeface="+mn-lt"/>
                          <a:ea typeface="+mn-ea"/>
                          <a:cs typeface="+mn-cs"/>
                        </a:rPr>
                        <a:t>3974.4</a:t>
                      </a:r>
                      <a:endParaRPr sz="1200" u="none" strike="noStrike" kern="1200" cap="none" dirty="0">
                        <a:solidFill>
                          <a:schemeClr val="tx1"/>
                        </a:solidFill>
                        <a:latin typeface="+mn-lt"/>
                        <a:ea typeface="+mn-ea"/>
                        <a:cs typeface="+mn-cs"/>
                      </a:endParaRPr>
                    </a:p>
                  </a:txBody>
                  <a:tcPr marL="91450" marR="91450" marT="45725" marB="45725" anchor="ctr"/>
                </a:tc>
                <a:tc>
                  <a:txBody>
                    <a:bodyPr/>
                    <a:lstStyle/>
                    <a:p>
                      <a:pPr marL="0" marR="0" lvl="0" indent="0" algn="ctr" defTabSz="914400" rtl="0" eaLnBrk="1" latinLnBrk="0" hangingPunct="1">
                        <a:lnSpc>
                          <a:spcPct val="100000"/>
                        </a:lnSpc>
                        <a:spcBef>
                          <a:spcPts val="0"/>
                        </a:spcBef>
                        <a:spcAft>
                          <a:spcPts val="0"/>
                        </a:spcAft>
                        <a:buClr>
                          <a:srgbClr val="1C2B33"/>
                        </a:buClr>
                        <a:buSzPts val="1200"/>
                        <a:buFont typeface="Optimistic Text"/>
                        <a:buNone/>
                      </a:pPr>
                      <a:r>
                        <a:rPr lang="en-US" sz="1200" b="1" u="none" strike="noStrike" kern="1200" cap="none" dirty="0">
                          <a:solidFill>
                            <a:schemeClr val="tx1"/>
                          </a:solidFill>
                          <a:latin typeface="+mn-lt"/>
                          <a:ea typeface="+mn-ea"/>
                          <a:cs typeface="+mn-cs"/>
                        </a:rPr>
                        <a:t>47.70</a:t>
                      </a:r>
                      <a:endParaRPr sz="1200" b="1" u="none" strike="noStrike" kern="1200" cap="none" dirty="0">
                        <a:solidFill>
                          <a:schemeClr val="tx1"/>
                        </a:solidFill>
                        <a:latin typeface="+mn-lt"/>
                        <a:ea typeface="+mn-ea"/>
                        <a:cs typeface="+mn-cs"/>
                      </a:endParaRPr>
                    </a:p>
                  </a:txBody>
                  <a:tcPr marL="91450" marR="91450" marT="45725" marB="45725" anchor="ctr"/>
                </a:tc>
                <a:tc>
                  <a:txBody>
                    <a:bodyPr/>
                    <a:lstStyle/>
                    <a:p>
                      <a:pPr marL="0" marR="0" lvl="0" indent="0" algn="ctr" defTabSz="914400" rtl="0" eaLnBrk="1" latinLnBrk="0" hangingPunct="1">
                        <a:lnSpc>
                          <a:spcPct val="100000"/>
                        </a:lnSpc>
                        <a:spcBef>
                          <a:spcPts val="0"/>
                        </a:spcBef>
                        <a:spcAft>
                          <a:spcPts val="0"/>
                        </a:spcAft>
                        <a:buClr>
                          <a:srgbClr val="1C2B33"/>
                        </a:buClr>
                        <a:buSzPts val="1200"/>
                        <a:buFont typeface="Optimistic Text"/>
                        <a:buNone/>
                      </a:pPr>
                      <a:r>
                        <a:rPr lang="en-US" sz="1200" b="1" u="none" strike="noStrike" kern="1200" cap="none" dirty="0">
                          <a:solidFill>
                            <a:schemeClr val="tx1"/>
                          </a:solidFill>
                          <a:latin typeface="+mn-lt"/>
                          <a:ea typeface="+mn-ea"/>
                          <a:cs typeface="+mn-cs"/>
                        </a:rPr>
                        <a:t>158.98</a:t>
                      </a:r>
                      <a:endParaRPr sz="1200" b="1" u="none" strike="noStrike" kern="1200" cap="none" dirty="0">
                        <a:solidFill>
                          <a:schemeClr val="tx1"/>
                        </a:solidFill>
                        <a:latin typeface="+mn-lt"/>
                        <a:ea typeface="+mn-ea"/>
                        <a:cs typeface="+mn-cs"/>
                      </a:endParaRPr>
                    </a:p>
                  </a:txBody>
                  <a:tcPr marL="91450" marR="91450" marT="45725" marB="45725" anchor="ctr"/>
                </a:tc>
                <a:extLst>
                  <a:ext uri="{0D108BD9-81ED-4DB2-BD59-A6C34878D82A}">
                    <a16:rowId xmlns:a16="http://schemas.microsoft.com/office/drawing/2014/main" val="274922245"/>
                  </a:ext>
                </a:extLst>
              </a:tr>
            </a:tbl>
          </a:graphicData>
        </a:graphic>
      </p:graphicFrame>
    </p:spTree>
    <p:extLst>
      <p:ext uri="{BB962C8B-B14F-4D97-AF65-F5344CB8AC3E}">
        <p14:creationId xmlns:p14="http://schemas.microsoft.com/office/powerpoint/2010/main" val="415822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November 2022</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p:txBody>
          <a:bodyPr/>
          <a:lstStyle/>
          <a:p>
            <a:r>
              <a:rPr lang="en-US" altLang="en-US"/>
              <a:t>Kangjin Yoon, Meta</a:t>
            </a:r>
            <a:endParaRPr lang="en-US" altLang="en-US" dirty="0"/>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1637838600"/>
              </p:ext>
            </p:extLst>
          </p:nvPr>
        </p:nvGraphicFramePr>
        <p:xfrm>
          <a:off x="685800" y="895500"/>
          <a:ext cx="7774650" cy="5253653"/>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Short AIFS values help to keep low-latency</a:t>
                      </a: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rPr>
                        <a:t>AIFS should be defined for reliable data communication</a:t>
                      </a: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p:txBody>
          <a:bodyPr/>
          <a:lstStyle/>
          <a:p>
            <a:r>
              <a:rPr lang="en-US" b="1" dirty="0"/>
              <a:t>Previous Contributions Related To </a:t>
            </a:r>
            <a:br>
              <a:rPr lang="en-US" b="1" dirty="0"/>
            </a:br>
            <a:r>
              <a:rPr lang="en-US" b="1" dirty="0"/>
              <a:t>Ack Inter Frame Spacing (AIFS)</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p:txBody>
          <a:bodyPr/>
          <a:lstStyle/>
          <a:p>
            <a:pPr>
              <a:lnSpc>
                <a:spcPct val="150000"/>
              </a:lnSpc>
            </a:pPr>
            <a:r>
              <a:rPr lang="en-US" altLang="en-US" sz="2000" dirty="0"/>
              <a:t>DCN </a:t>
            </a:r>
            <a:r>
              <a:rPr lang="en-US" altLang="en-US" sz="2000" dirty="0">
                <a:hlinkClick r:id="rId2"/>
              </a:rPr>
              <a:t>173r0</a:t>
            </a:r>
            <a:r>
              <a:rPr lang="en-US" altLang="en-US" sz="2000" dirty="0"/>
              <a:t> (Mar 2022) “Ack for data communication”</a:t>
            </a:r>
          </a:p>
          <a:p>
            <a:pPr>
              <a:lnSpc>
                <a:spcPct val="150000"/>
              </a:lnSpc>
            </a:pPr>
            <a:r>
              <a:rPr lang="en-US" altLang="en-US" sz="2000" dirty="0"/>
              <a:t>DCN </a:t>
            </a:r>
            <a:r>
              <a:rPr lang="en-US" altLang="en-US" sz="2000" dirty="0">
                <a:hlinkClick r:id="rId3"/>
              </a:rPr>
              <a:t>296r1</a:t>
            </a:r>
            <a:r>
              <a:rPr lang="en-US" altLang="en-US" sz="2000" dirty="0"/>
              <a:t> (May 2022) “A Higher Data Rate Proposal For UWB”</a:t>
            </a:r>
          </a:p>
          <a:p>
            <a:pPr>
              <a:lnSpc>
                <a:spcPct val="150000"/>
              </a:lnSpc>
            </a:pPr>
            <a:r>
              <a:rPr lang="en-US" altLang="en-US" sz="2000" dirty="0"/>
              <a:t>DCN </a:t>
            </a:r>
            <a:r>
              <a:rPr lang="en-US" altLang="en-US" sz="2000" dirty="0">
                <a:hlinkClick r:id="rId4"/>
              </a:rPr>
              <a:t>369r0</a:t>
            </a:r>
            <a:r>
              <a:rPr lang="en-US" altLang="en-US" sz="2000" dirty="0"/>
              <a:t> (July 2022) “Inter frame spacing for HRP UWB PHY”</a:t>
            </a:r>
          </a:p>
          <a:p>
            <a:pPr>
              <a:lnSpc>
                <a:spcPct val="150000"/>
              </a:lnSpc>
            </a:pPr>
            <a:endParaRPr lang="en-US"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Background</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pPr>
              <a:lnSpc>
                <a:spcPct val="150000"/>
              </a:lnSpc>
            </a:pPr>
            <a:r>
              <a:rPr lang="en-US" altLang="ko-KR" sz="2000" dirty="0"/>
              <a:t>Ack Interframe spacing (AIFS) value defines the m</a:t>
            </a:r>
            <a:r>
              <a:rPr lang="en-US" sz="2000" dirty="0"/>
              <a:t>inimum separation between data frame and ack frame</a:t>
            </a:r>
            <a:endParaRPr lang="en-US" altLang="ko-KR" sz="2000" dirty="0"/>
          </a:p>
          <a:p>
            <a:pPr>
              <a:lnSpc>
                <a:spcPct val="150000"/>
              </a:lnSpc>
            </a:pPr>
            <a:r>
              <a:rPr lang="en-US" altLang="ko-KR" sz="2000" dirty="0"/>
              <a:t>AIFS value impacts on Spectral efficiency and Power consumption</a:t>
            </a:r>
          </a:p>
          <a:p>
            <a:pPr>
              <a:lnSpc>
                <a:spcPct val="150000"/>
              </a:lnSpc>
            </a:pPr>
            <a:r>
              <a:rPr lang="en-US" sz="2000" dirty="0"/>
              <a:t>However, shorter AIFS requires higher implementation cost</a:t>
            </a:r>
          </a:p>
          <a:p>
            <a:pPr>
              <a:lnSpc>
                <a:spcPct val="150000"/>
              </a:lnSpc>
            </a:pPr>
            <a:r>
              <a:rPr lang="en-US" sz="2000" dirty="0"/>
              <a:t>We need to find a value with good balance between performance and cost</a:t>
            </a:r>
          </a:p>
          <a:p>
            <a:pPr>
              <a:lnSpc>
                <a:spcPct val="150000"/>
              </a:lnSpc>
            </a:pPr>
            <a:r>
              <a:rPr lang="en-US" sz="2000" dirty="0"/>
              <a:t>Plus, we need to consider all different type of UWB devices (from simple tag to high performance smart device)</a:t>
            </a:r>
          </a:p>
          <a:p>
            <a:pPr>
              <a:lnSpc>
                <a:spcPct val="150000"/>
              </a:lnSpc>
            </a:pPr>
            <a:endParaRPr lang="en-US" sz="2000" dirty="0"/>
          </a:p>
          <a:p>
            <a:pPr>
              <a:lnSpc>
                <a:spcPct val="150000"/>
              </a:lnSpc>
            </a:pPr>
            <a:endParaRPr lang="en-US" sz="2000" dirty="0"/>
          </a:p>
          <a:p>
            <a:pPr>
              <a:lnSpc>
                <a:spcPct val="150000"/>
              </a:lnSpc>
            </a:pPr>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spTree>
    <p:extLst>
      <p:ext uri="{BB962C8B-B14F-4D97-AF65-F5344CB8AC3E}">
        <p14:creationId xmlns:p14="http://schemas.microsoft.com/office/powerpoint/2010/main" val="233161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C0B0-8B76-F75E-5AD9-23B79A965ABB}"/>
              </a:ext>
            </a:extLst>
          </p:cNvPr>
          <p:cNvSpPr>
            <a:spLocks noGrp="1"/>
          </p:cNvSpPr>
          <p:nvPr>
            <p:ph type="title"/>
          </p:nvPr>
        </p:nvSpPr>
        <p:spPr/>
        <p:txBody>
          <a:bodyPr/>
          <a:lstStyle/>
          <a:p>
            <a:r>
              <a:rPr lang="en-US" b="1" dirty="0"/>
              <a:t>Recap: Straw Poll Result</a:t>
            </a:r>
          </a:p>
        </p:txBody>
      </p:sp>
      <p:sp>
        <p:nvSpPr>
          <p:cNvPr id="3" name="Content Placeholder 2">
            <a:extLst>
              <a:ext uri="{FF2B5EF4-FFF2-40B4-BE49-F238E27FC236}">
                <a16:creationId xmlns:a16="http://schemas.microsoft.com/office/drawing/2014/main" id="{A469CA78-69D8-3C13-BF0A-4AF1E2D259C8}"/>
              </a:ext>
            </a:extLst>
          </p:cNvPr>
          <p:cNvSpPr>
            <a:spLocks noGrp="1"/>
          </p:cNvSpPr>
          <p:nvPr>
            <p:ph idx="1"/>
          </p:nvPr>
        </p:nvSpPr>
        <p:spPr/>
        <p:txBody>
          <a:bodyPr/>
          <a:lstStyle/>
          <a:p>
            <a:pPr>
              <a:lnSpc>
                <a:spcPct val="150000"/>
              </a:lnSpc>
            </a:pPr>
            <a:r>
              <a:rPr lang="en-US" sz="2000" dirty="0"/>
              <a:t>Which option do you prefer for the choice of AIFS:</a:t>
            </a:r>
          </a:p>
          <a:p>
            <a:pPr marL="914400" lvl="1" indent="-457200">
              <a:lnSpc>
                <a:spcPct val="150000"/>
              </a:lnSpc>
              <a:buFont typeface="+mj-lt"/>
              <a:buAutoNum type="arabicPeriod"/>
            </a:pPr>
            <a:r>
              <a:rPr lang="en-US" sz="1800" dirty="0"/>
              <a:t>Option 1: Use legacy IFS values: </a:t>
            </a:r>
            <a:r>
              <a:rPr lang="en-US" sz="3200" b="1" dirty="0"/>
              <a:t>0</a:t>
            </a:r>
            <a:endParaRPr lang="en-US" sz="1800" b="1" dirty="0"/>
          </a:p>
          <a:p>
            <a:pPr marL="914400" lvl="1" indent="-457200">
              <a:lnSpc>
                <a:spcPct val="150000"/>
              </a:lnSpc>
              <a:buFont typeface="+mj-lt"/>
              <a:buAutoNum type="arabicPeriod"/>
            </a:pPr>
            <a:r>
              <a:rPr lang="en-US" sz="1800" u="sng" dirty="0"/>
              <a:t>Option 2: Find new fixed IFS values: </a:t>
            </a:r>
            <a:r>
              <a:rPr lang="en-US" sz="3200" b="1" u="sng" dirty="0"/>
              <a:t>17</a:t>
            </a:r>
          </a:p>
          <a:p>
            <a:pPr marL="914400" lvl="1" indent="-457200">
              <a:lnSpc>
                <a:spcPct val="150000"/>
              </a:lnSpc>
              <a:buFont typeface="+mj-lt"/>
              <a:buAutoNum type="arabicPeriod"/>
            </a:pPr>
            <a:r>
              <a:rPr lang="en-US" sz="1800" dirty="0"/>
              <a:t>Option 3: Have different IFS values for different PHY usage: </a:t>
            </a:r>
            <a:r>
              <a:rPr lang="en-US" sz="3200" b="1" dirty="0"/>
              <a:t>1</a:t>
            </a:r>
          </a:p>
          <a:p>
            <a:pPr marL="914400" lvl="1" indent="-457200">
              <a:lnSpc>
                <a:spcPct val="150000"/>
              </a:lnSpc>
              <a:buFont typeface="+mj-lt"/>
              <a:buAutoNum type="arabicPeriod"/>
            </a:pPr>
            <a:r>
              <a:rPr lang="en-US" sz="1800" u="sng" dirty="0"/>
              <a:t>Option 4: Make IFS values negotiable: </a:t>
            </a:r>
            <a:r>
              <a:rPr lang="en-US" sz="3200" b="1" u="sng" dirty="0"/>
              <a:t>8</a:t>
            </a:r>
          </a:p>
        </p:txBody>
      </p:sp>
      <p:sp>
        <p:nvSpPr>
          <p:cNvPr id="4" name="Date Placeholder 3">
            <a:extLst>
              <a:ext uri="{FF2B5EF4-FFF2-40B4-BE49-F238E27FC236}">
                <a16:creationId xmlns:a16="http://schemas.microsoft.com/office/drawing/2014/main" id="{2A78BEF7-4AF8-0C3D-BAA5-68DF75B9BEAC}"/>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06F506A9-173A-8341-01F4-D23872BF6733}"/>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13309736-AE87-FA85-C1A6-DC94FDC0E2ED}"/>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5</a:t>
            </a:fld>
            <a:endParaRPr lang="en-US" altLang="en-US"/>
          </a:p>
        </p:txBody>
      </p:sp>
    </p:spTree>
    <p:extLst>
      <p:ext uri="{BB962C8B-B14F-4D97-AF65-F5344CB8AC3E}">
        <p14:creationId xmlns:p14="http://schemas.microsoft.com/office/powerpoint/2010/main" val="2272960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AIFS and </a:t>
            </a:r>
            <a:r>
              <a:rPr lang="en-US" altLang="ko-KR" b="1" dirty="0" err="1"/>
              <a:t>Enh</a:t>
            </a:r>
            <a:r>
              <a:rPr lang="en-US" altLang="ko-KR" b="1" dirty="0"/>
              <a:t>-Ack</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229600" cy="4419600"/>
          </a:xfrm>
        </p:spPr>
        <p:txBody>
          <a:bodyPr/>
          <a:lstStyle/>
          <a:p>
            <a:pPr>
              <a:lnSpc>
                <a:spcPct val="150000"/>
              </a:lnSpc>
            </a:pPr>
            <a:r>
              <a:rPr lang="en-US" sz="2000" dirty="0" err="1"/>
              <a:t>Enh</a:t>
            </a:r>
            <a:r>
              <a:rPr lang="en-US" sz="2000" dirty="0"/>
              <a:t>-Ack can have IEs and MAC payload</a:t>
            </a:r>
          </a:p>
          <a:p>
            <a:pPr>
              <a:lnSpc>
                <a:spcPct val="150000"/>
              </a:lnSpc>
            </a:pPr>
            <a:r>
              <a:rPr lang="en-US" sz="2000" dirty="0"/>
              <a:t>Time for </a:t>
            </a:r>
            <a:r>
              <a:rPr lang="en-US" sz="2000" dirty="0" err="1"/>
              <a:t>Enh</a:t>
            </a:r>
            <a:r>
              <a:rPr lang="en-US" sz="2000" dirty="0"/>
              <a:t>-Ack frame preparation is unpredictable</a:t>
            </a:r>
          </a:p>
          <a:p>
            <a:pPr lvl="1">
              <a:lnSpc>
                <a:spcPct val="150000"/>
              </a:lnSpc>
            </a:pPr>
            <a:r>
              <a:rPr lang="en-US" sz="1600" dirty="0" err="1"/>
              <a:t>Enh</a:t>
            </a:r>
            <a:r>
              <a:rPr lang="en-US" sz="1600" dirty="0"/>
              <a:t>-Ack may require upper layer processing to be prepared</a:t>
            </a:r>
          </a:p>
          <a:p>
            <a:pPr lvl="1">
              <a:lnSpc>
                <a:spcPct val="150000"/>
              </a:lnSpc>
            </a:pPr>
            <a:r>
              <a:rPr lang="en-US" sz="1600" dirty="0"/>
              <a:t>Hard to define fixed AIFS</a:t>
            </a:r>
          </a:p>
          <a:p>
            <a:pPr>
              <a:lnSpc>
                <a:spcPct val="150000"/>
              </a:lnSpc>
            </a:pPr>
            <a:r>
              <a:rPr lang="en-US" sz="2000" dirty="0"/>
              <a:t>We propose to use AIFS only for </a:t>
            </a:r>
            <a:r>
              <a:rPr lang="en-US" sz="2000" dirty="0" err="1"/>
              <a:t>Imm</a:t>
            </a:r>
            <a:r>
              <a:rPr lang="en-US" sz="2000" dirty="0"/>
              <a:t>-Ack which will be sent in the same slot</a:t>
            </a:r>
          </a:p>
          <a:p>
            <a:pPr lvl="1">
              <a:lnSpc>
                <a:spcPct val="150000"/>
              </a:lnSpc>
            </a:pPr>
            <a:r>
              <a:rPr lang="en-US" sz="1600" dirty="0"/>
              <a:t>AIFS should be long enough to do CRC check</a:t>
            </a:r>
          </a:p>
          <a:p>
            <a:pPr>
              <a:lnSpc>
                <a:spcPct val="150000"/>
              </a:lnSpc>
            </a:pPr>
            <a:endParaRPr lang="en-US" sz="2000" dirty="0"/>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6</a:t>
            </a:fld>
            <a:endParaRPr lang="en-US" altLang="en-US"/>
          </a:p>
        </p:txBody>
      </p:sp>
    </p:spTree>
    <p:extLst>
      <p:ext uri="{BB962C8B-B14F-4D97-AF65-F5344CB8AC3E}">
        <p14:creationId xmlns:p14="http://schemas.microsoft.com/office/powerpoint/2010/main" val="199572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AIFS for </a:t>
            </a:r>
            <a:r>
              <a:rPr lang="en-US" altLang="ko-KR" b="1" dirty="0" err="1"/>
              <a:t>Imm</a:t>
            </a:r>
            <a:r>
              <a:rPr lang="en-US" altLang="ko-KR" b="1" dirty="0"/>
              <a:t>-Ack</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7879466" cy="1260234"/>
          </a:xfrm>
        </p:spPr>
        <p:txBody>
          <a:bodyPr/>
          <a:lstStyle/>
          <a:p>
            <a:pPr>
              <a:lnSpc>
                <a:spcPct val="150000"/>
              </a:lnSpc>
            </a:pPr>
            <a:r>
              <a:rPr lang="en-US" sz="2000" dirty="0"/>
              <a:t>We propose:</a:t>
            </a:r>
          </a:p>
          <a:p>
            <a:pPr lvl="1"/>
            <a:r>
              <a:rPr lang="en-US" sz="1600" dirty="0"/>
              <a:t>One mandatory AIFS value for compatibility</a:t>
            </a:r>
          </a:p>
          <a:p>
            <a:pPr lvl="1"/>
            <a:r>
              <a:rPr lang="en-US" sz="1600" dirty="0"/>
              <a:t>Multiple optional AIFS value for high-performance device</a:t>
            </a:r>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sp>
        <p:nvSpPr>
          <p:cNvPr id="9" name="Content Placeholder 2">
            <a:extLst>
              <a:ext uri="{FF2B5EF4-FFF2-40B4-BE49-F238E27FC236}">
                <a16:creationId xmlns:a16="http://schemas.microsoft.com/office/drawing/2014/main" id="{CEACE773-A1E7-BB41-6B42-12B32F2F686D}"/>
              </a:ext>
            </a:extLst>
          </p:cNvPr>
          <p:cNvSpPr txBox="1">
            <a:spLocks/>
          </p:cNvSpPr>
          <p:nvPr/>
        </p:nvSpPr>
        <p:spPr bwMode="auto">
          <a:xfrm>
            <a:off x="685800" y="3429000"/>
            <a:ext cx="7924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Mandatory AIFS value</a:t>
            </a:r>
          </a:p>
          <a:p>
            <a:pPr lvl="1"/>
            <a:r>
              <a:rPr lang="en-US" sz="1600" dirty="0"/>
              <a:t>64 us</a:t>
            </a:r>
          </a:p>
          <a:p>
            <a:endParaRPr lang="en-US" sz="2000" dirty="0"/>
          </a:p>
          <a:p>
            <a:r>
              <a:rPr lang="en-US" sz="2000" dirty="0"/>
              <a:t>Optional AIFS values</a:t>
            </a:r>
          </a:p>
          <a:p>
            <a:pPr lvl="1"/>
            <a:r>
              <a:rPr lang="en-US" altLang="ko-KR" sz="1600" dirty="0"/>
              <a:t>32</a:t>
            </a:r>
            <a:r>
              <a:rPr lang="ko-KR" altLang="en-US" sz="1600" dirty="0"/>
              <a:t> </a:t>
            </a:r>
            <a:r>
              <a:rPr lang="en-US" altLang="ko-KR" sz="1600" dirty="0"/>
              <a:t>us</a:t>
            </a:r>
          </a:p>
          <a:p>
            <a:pPr lvl="1"/>
            <a:r>
              <a:rPr lang="en-US" sz="1600" dirty="0"/>
              <a:t>16 us</a:t>
            </a:r>
          </a:p>
          <a:p>
            <a:pPr lvl="1"/>
            <a:r>
              <a:rPr lang="en-US" sz="1600" dirty="0"/>
              <a:t>Etc.</a:t>
            </a:r>
          </a:p>
          <a:p>
            <a:endParaRPr lang="en-US" sz="2000" dirty="0"/>
          </a:p>
          <a:p>
            <a:endParaRPr lang="en-US" sz="2000" dirty="0"/>
          </a:p>
          <a:p>
            <a:endParaRPr lang="en-US" sz="1600" dirty="0"/>
          </a:p>
        </p:txBody>
      </p:sp>
    </p:spTree>
    <p:extLst>
      <p:ext uri="{BB962C8B-B14F-4D97-AF65-F5344CB8AC3E}">
        <p14:creationId xmlns:p14="http://schemas.microsoft.com/office/powerpoint/2010/main" val="1205444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AIFS Values Negotiation</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r>
              <a:rPr lang="en-US" sz="2000" dirty="0"/>
              <a:t>AIFS values negotiation should happen during association/setup phase (</a:t>
            </a:r>
            <a:r>
              <a:rPr lang="en-US" altLang="ko-KR" sz="2000" dirty="0"/>
              <a:t>just </a:t>
            </a:r>
            <a:r>
              <a:rPr lang="en-US" sz="2000" dirty="0"/>
              <a:t>like other optional features)</a:t>
            </a:r>
          </a:p>
          <a:p>
            <a:pPr lvl="1">
              <a:lnSpc>
                <a:spcPct val="150000"/>
              </a:lnSpc>
            </a:pPr>
            <a:r>
              <a:rPr lang="en-US" sz="1800" dirty="0"/>
              <a:t>Controlee should inform its capability to Controller</a:t>
            </a:r>
          </a:p>
          <a:p>
            <a:pPr lvl="1">
              <a:lnSpc>
                <a:spcPct val="150000"/>
              </a:lnSpc>
            </a:pPr>
            <a:r>
              <a:rPr lang="en-US" sz="1800" dirty="0"/>
              <a:t>Controller will select which AIFS value will be used</a:t>
            </a:r>
          </a:p>
          <a:p>
            <a:pPr lvl="1">
              <a:lnSpc>
                <a:spcPct val="150000"/>
              </a:lnSpc>
            </a:pPr>
            <a:r>
              <a:rPr lang="en-US" sz="1800" dirty="0"/>
              <a:t>Those negotiation may happen in out-of-band or in-band</a:t>
            </a:r>
          </a:p>
          <a:p>
            <a:pPr lvl="1">
              <a:lnSpc>
                <a:spcPct val="150000"/>
              </a:lnSpc>
            </a:pPr>
            <a:r>
              <a:rPr lang="en-US" sz="1800" dirty="0"/>
              <a:t>Mandatory AIFS value shall be used when there is no negotiation</a:t>
            </a:r>
          </a:p>
          <a:p>
            <a:pPr>
              <a:lnSpc>
                <a:spcPct val="150000"/>
              </a:lnSpc>
            </a:pPr>
            <a:endParaRPr lang="en-US" sz="2400" dirty="0"/>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8</a:t>
            </a:fld>
            <a:endParaRPr lang="en-US" altLang="en-US"/>
          </a:p>
        </p:txBody>
      </p:sp>
    </p:spTree>
    <p:extLst>
      <p:ext uri="{BB962C8B-B14F-4D97-AF65-F5344CB8AC3E}">
        <p14:creationId xmlns:p14="http://schemas.microsoft.com/office/powerpoint/2010/main" val="1915461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altLang="ko-KR" b="1" dirty="0"/>
              <a:t>Summary</a:t>
            </a:r>
            <a:endParaRPr lang="en-US" b="1" dirty="0"/>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685800" y="1981200"/>
            <a:ext cx="8077200" cy="4191000"/>
          </a:xfrm>
        </p:spPr>
        <p:txBody>
          <a:bodyPr/>
          <a:lstStyle/>
          <a:p>
            <a:r>
              <a:rPr lang="en-US" sz="2000" dirty="0"/>
              <a:t>We propose to define and use AIFS only for </a:t>
            </a:r>
            <a:r>
              <a:rPr lang="en-US" sz="2000" dirty="0" err="1"/>
              <a:t>Imm</a:t>
            </a:r>
            <a:r>
              <a:rPr lang="en-US" sz="2000" dirty="0"/>
              <a:t>-Ack</a:t>
            </a:r>
          </a:p>
          <a:p>
            <a:pPr>
              <a:lnSpc>
                <a:spcPct val="150000"/>
              </a:lnSpc>
            </a:pPr>
            <a:r>
              <a:rPr lang="en-US" sz="2000" dirty="0"/>
              <a:t>We propose 64 us AIFS as a mandatory and smaller AIFS (e.g., 32 and 16) as optional</a:t>
            </a:r>
          </a:p>
          <a:p>
            <a:pPr>
              <a:lnSpc>
                <a:spcPct val="150000"/>
              </a:lnSpc>
            </a:pPr>
            <a:r>
              <a:rPr lang="en-US" sz="2000" dirty="0"/>
              <a:t>AIFS values negotiation may happen in out-of-band or in-band</a:t>
            </a:r>
          </a:p>
          <a:p>
            <a:endParaRPr lang="en-US" sz="160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November 2022</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a:t>Kangjin Yoon, Meta</a:t>
            </a:r>
            <a:endParaRPr lang="en-US" altLang="en-US" dirty="0"/>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9</a:t>
            </a:fld>
            <a:endParaRPr lang="en-US" altLang="en-US"/>
          </a:p>
        </p:txBody>
      </p:sp>
    </p:spTree>
    <p:extLst>
      <p:ext uri="{BB962C8B-B14F-4D97-AF65-F5344CB8AC3E}">
        <p14:creationId xmlns:p14="http://schemas.microsoft.com/office/powerpoint/2010/main" val="39867950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35396</TotalTime>
  <Words>973</Words>
  <Application>Microsoft Macintosh PowerPoint</Application>
  <PresentationFormat>On-screen Show (4:3)</PresentationFormat>
  <Paragraphs>140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Optimistic Text</vt:lpstr>
      <vt:lpstr>Times New Roman</vt:lpstr>
      <vt:lpstr>Office Theme</vt:lpstr>
      <vt:lpstr>PowerPoint Presentation</vt:lpstr>
      <vt:lpstr>PowerPoint Presentation</vt:lpstr>
      <vt:lpstr>Previous Contributions Related To  Ack Inter Frame Spacing (AIFS)</vt:lpstr>
      <vt:lpstr>Background</vt:lpstr>
      <vt:lpstr>Recap: Straw Poll Result</vt:lpstr>
      <vt:lpstr>AIFS and Enh-Ack</vt:lpstr>
      <vt:lpstr>AIFS for Imm-Ack</vt:lpstr>
      <vt:lpstr>AIFS Values Negotiation</vt:lpstr>
      <vt:lpstr>Summary</vt:lpstr>
      <vt:lpstr>Thank You</vt:lpstr>
      <vt:lpstr>Backup slides</vt:lpstr>
      <vt:lpstr>Recap: IFS in 15.4 &amp; 15.4z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Kangjin Yoon</cp:lastModifiedBy>
  <cp:revision>73</cp:revision>
  <cp:lastPrinted>1998-02-10T13:28:06Z</cp:lastPrinted>
  <dcterms:created xsi:type="dcterms:W3CDTF">2022-06-24T18:41:14Z</dcterms:created>
  <dcterms:modified xsi:type="dcterms:W3CDTF">2022-11-16T11:25:30Z</dcterms:modified>
</cp:coreProperties>
</file>