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2"/>
  </p:notesMasterIdLst>
  <p:handoutMasterIdLst>
    <p:handoutMasterId r:id="rId23"/>
  </p:handoutMasterIdLst>
  <p:sldIdLst>
    <p:sldId id="359" r:id="rId2"/>
    <p:sldId id="361" r:id="rId3"/>
    <p:sldId id="369" r:id="rId4"/>
    <p:sldId id="376" r:id="rId5"/>
    <p:sldId id="363" r:id="rId6"/>
    <p:sldId id="380" r:id="rId7"/>
    <p:sldId id="364" r:id="rId8"/>
    <p:sldId id="370" r:id="rId9"/>
    <p:sldId id="378" r:id="rId10"/>
    <p:sldId id="377" r:id="rId11"/>
    <p:sldId id="372" r:id="rId12"/>
    <p:sldId id="373" r:id="rId13"/>
    <p:sldId id="256" r:id="rId14"/>
    <p:sldId id="257" r:id="rId15"/>
    <p:sldId id="267" r:id="rId16"/>
    <p:sldId id="265" r:id="rId17"/>
    <p:sldId id="266" r:id="rId18"/>
    <p:sldId id="283" r:id="rId19"/>
    <p:sldId id="284" r:id="rId20"/>
    <p:sldId id="285" r:id="rId21"/>
  </p:sldIdLst>
  <p:sldSz cx="9144000" cy="6858000" type="screen4x3"/>
  <p:notesSz cx="6858000" cy="9144000"/>
  <p:defaultTextStyle>
    <a:defPPr>
      <a:defRPr lang="en-US"/>
    </a:defPPr>
    <a:lvl1pPr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455" autoAdjust="0"/>
    <p:restoredTop sz="94676" autoAdjust="0"/>
  </p:normalViewPr>
  <p:slideViewPr>
    <p:cSldViewPr>
      <p:cViewPr varScale="1">
        <p:scale>
          <a:sx n="60" d="100"/>
          <a:sy n="60" d="100"/>
        </p:scale>
        <p:origin x="107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p:cViewPr varScale="1">
        <p:scale>
          <a:sx n="46" d="100"/>
          <a:sy n="46" d="100"/>
        </p:scale>
        <p:origin x="1796" y="3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05200" y="171450"/>
            <a:ext cx="26654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20750">
              <a:defRPr sz="1400" b="1">
                <a:latin typeface="Times New Roman" pitchFamily="18" charset="0"/>
                <a:ea typeface="+mn-ea"/>
              </a:defRPr>
            </a:lvl1pPr>
          </a:lstStyle>
          <a:p>
            <a:pPr>
              <a:defRPr/>
            </a:pPr>
            <a:r>
              <a:rPr lang="en-US"/>
              <a:t>doc.: IEEE 802.15-01/468r0</a:t>
            </a:r>
          </a:p>
        </p:txBody>
      </p:sp>
      <p:sp>
        <p:nvSpPr>
          <p:cNvPr id="3075" name="Rectangle 3"/>
          <p:cNvSpPr>
            <a:spLocks noGrp="1" noChangeArrowheads="1"/>
          </p:cNvSpPr>
          <p:nvPr>
            <p:ph type="dt" sz="quarter" idx="1"/>
          </p:nvPr>
        </p:nvSpPr>
        <p:spPr bwMode="auto">
          <a:xfrm>
            <a:off x="687388" y="171450"/>
            <a:ext cx="2284412"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20750">
              <a:defRPr sz="1400" b="1">
                <a:latin typeface="Times New Roman" pitchFamily="18" charset="0"/>
                <a:ea typeface="+mn-ea"/>
              </a:defRPr>
            </a:lvl1pPr>
          </a:lstStyle>
          <a:p>
            <a:pPr>
              <a:defRPr/>
            </a:pPr>
            <a:r>
              <a:rPr lang="en-US"/>
              <a:t>November 2001</a:t>
            </a:r>
          </a:p>
        </p:txBody>
      </p:sp>
      <p:sp>
        <p:nvSpPr>
          <p:cNvPr id="3076" name="Rectangle 4"/>
          <p:cNvSpPr>
            <a:spLocks noGrp="1" noChangeArrowheads="1"/>
          </p:cNvSpPr>
          <p:nvPr>
            <p:ph type="ftr" sz="quarter" idx="2"/>
          </p:nvPr>
        </p:nvSpPr>
        <p:spPr bwMode="auto">
          <a:xfrm>
            <a:off x="4114800" y="8850313"/>
            <a:ext cx="2133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20750">
              <a:defRPr sz="1000">
                <a:latin typeface="Times New Roman" pitchFamily="18" charset="0"/>
                <a:ea typeface="+mn-ea"/>
              </a:defRPr>
            </a:lvl1pPr>
          </a:lstStyle>
          <a:p>
            <a:pPr>
              <a:defRPr/>
            </a:pPr>
            <a:r>
              <a:rPr lang="en-US"/>
              <a:t>Robert F. Heile</a:t>
            </a:r>
          </a:p>
        </p:txBody>
      </p:sp>
      <p:sp>
        <p:nvSpPr>
          <p:cNvPr id="3077" name="Rectangle 5"/>
          <p:cNvSpPr>
            <a:spLocks noGrp="1" noChangeArrowheads="1"/>
          </p:cNvSpPr>
          <p:nvPr>
            <p:ph type="sldNum" sz="quarter" idx="3"/>
          </p:nvPr>
        </p:nvSpPr>
        <p:spPr bwMode="auto">
          <a:xfrm>
            <a:off x="2667000" y="8850313"/>
            <a:ext cx="1371600"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20750">
              <a:defRPr sz="1000"/>
            </a:lvl1pPr>
          </a:lstStyle>
          <a:p>
            <a:pPr>
              <a:defRPr/>
            </a:pPr>
            <a:r>
              <a:rPr lang="en-US"/>
              <a:t>Page </a:t>
            </a:r>
            <a:fld id="{D5CB87EC-05DA-49A1-AD33-2683CE92549F}" type="slidenum">
              <a:rPr lang="en-US"/>
              <a:pPr>
                <a:defRPr/>
              </a:pPr>
              <a:t>‹#›</a:t>
            </a:fld>
            <a:endParaRPr lang="en-US"/>
          </a:p>
        </p:txBody>
      </p:sp>
      <p:sp>
        <p:nvSpPr>
          <p:cNvPr id="13318" name="Line 6"/>
          <p:cNvSpPr>
            <a:spLocks noChangeShapeType="1"/>
          </p:cNvSpPr>
          <p:nvPr/>
        </p:nvSpPr>
        <p:spPr bwMode="auto">
          <a:xfrm>
            <a:off x="685800" y="381000"/>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3319" name="Rectangle 7"/>
          <p:cNvSpPr>
            <a:spLocks noChangeArrowheads="1"/>
          </p:cNvSpPr>
          <p:nvPr/>
        </p:nvSpPr>
        <p:spPr bwMode="auto">
          <a:xfrm>
            <a:off x="685800" y="8850313"/>
            <a:ext cx="703263"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defTabSz="920750">
              <a:defRPr/>
            </a:pPr>
            <a:r>
              <a:rPr lang="en-US" sz="1200">
                <a:latin typeface="Times New Roman" charset="0"/>
                <a:ea typeface="ＭＳ Ｐゴシック" charset="0"/>
              </a:rPr>
              <a:t>Submission</a:t>
            </a:r>
          </a:p>
        </p:txBody>
      </p:sp>
      <p:sp>
        <p:nvSpPr>
          <p:cNvPr id="13320" name="Line 8"/>
          <p:cNvSpPr>
            <a:spLocks noChangeShapeType="1"/>
          </p:cNvSpPr>
          <p:nvPr/>
        </p:nvSpPr>
        <p:spPr bwMode="auto">
          <a:xfrm>
            <a:off x="685800" y="8839200"/>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Tree>
    <p:extLst>
      <p:ext uri="{BB962C8B-B14F-4D97-AF65-F5344CB8AC3E}">
        <p14:creationId xmlns:p14="http://schemas.microsoft.com/office/powerpoint/2010/main" val="4292379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73" name="Line 9"/>
          <p:cNvSpPr>
            <a:spLocks noChangeShapeType="1"/>
          </p:cNvSpPr>
          <p:nvPr/>
        </p:nvSpPr>
        <p:spPr bwMode="auto">
          <a:xfrm>
            <a:off x="715963" y="8851900"/>
            <a:ext cx="542607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11274" name="Line 10"/>
          <p:cNvSpPr>
            <a:spLocks noChangeShapeType="1"/>
          </p:cNvSpPr>
          <p:nvPr/>
        </p:nvSpPr>
        <p:spPr bwMode="auto">
          <a:xfrm>
            <a:off x="641350" y="292100"/>
            <a:ext cx="55753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2" name="Slide Image Placeholder 1">
            <a:extLst>
              <a:ext uri="{FF2B5EF4-FFF2-40B4-BE49-F238E27FC236}">
                <a16:creationId xmlns:a16="http://schemas.microsoft.com/office/drawing/2014/main" id="{0AEED6CC-816A-E548-A8CE-9121A88906A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Tree>
    <p:extLst>
      <p:ext uri="{BB962C8B-B14F-4D97-AF65-F5344CB8AC3E}">
        <p14:creationId xmlns:p14="http://schemas.microsoft.com/office/powerpoint/2010/main" val="34266282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13</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a:p>
        </p:txBody>
      </p:sp>
    </p:spTree>
    <p:extLst>
      <p:ext uri="{BB962C8B-B14F-4D97-AF65-F5344CB8AC3E}">
        <p14:creationId xmlns:p14="http://schemas.microsoft.com/office/powerpoint/2010/main" val="3029746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a:p>
        </p:txBody>
      </p:sp>
    </p:spTree>
    <p:extLst>
      <p:ext uri="{BB962C8B-B14F-4D97-AF65-F5344CB8AC3E}">
        <p14:creationId xmlns:p14="http://schemas.microsoft.com/office/powerpoint/2010/main" val="22975090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18</a:t>
            </a:fld>
            <a:endParaRPr lang="en-CA"/>
          </a:p>
        </p:txBody>
      </p:sp>
    </p:spTree>
    <p:extLst>
      <p:ext uri="{BB962C8B-B14F-4D97-AF65-F5344CB8AC3E}">
        <p14:creationId xmlns:p14="http://schemas.microsoft.com/office/powerpoint/2010/main" val="22782070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19</a:t>
            </a:fld>
            <a:endParaRPr lang="en-US"/>
          </a:p>
        </p:txBody>
      </p:sp>
    </p:spTree>
    <p:extLst>
      <p:ext uri="{BB962C8B-B14F-4D97-AF65-F5344CB8AC3E}">
        <p14:creationId xmlns:p14="http://schemas.microsoft.com/office/powerpoint/2010/main" val="42645814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20</a:t>
            </a:fld>
            <a:endParaRPr lang="en-US"/>
          </a:p>
        </p:txBody>
      </p:sp>
    </p:spTree>
    <p:extLst>
      <p:ext uri="{BB962C8B-B14F-4D97-AF65-F5344CB8AC3E}">
        <p14:creationId xmlns:p14="http://schemas.microsoft.com/office/powerpoint/2010/main" val="28352421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269BD7D-1DCB-4C55-B36B-7043228FA0F3}" type="slidenum">
              <a:rPr lang="en-US"/>
              <a:pPr>
                <a:defRPr/>
              </a:pPr>
              <a:t>‹#›</a:t>
            </a:fld>
            <a:endParaRPr lang="en-US"/>
          </a:p>
        </p:txBody>
      </p:sp>
      <p:sp>
        <p:nvSpPr>
          <p:cNvPr id="7" name="TextBox 6">
            <a:extLst>
              <a:ext uri="{FF2B5EF4-FFF2-40B4-BE49-F238E27FC236}">
                <a16:creationId xmlns:a16="http://schemas.microsoft.com/office/drawing/2014/main" id="{D9278CFC-6982-294A-ABFA-64C1A0D13BCF}"/>
              </a:ext>
            </a:extLst>
          </p:cNvPr>
          <p:cNvSpPr txBox="1"/>
          <p:nvPr userDrawn="1"/>
        </p:nvSpPr>
        <p:spPr>
          <a:xfrm>
            <a:off x="8325853" y="519764"/>
            <a:ext cx="184731" cy="584775"/>
          </a:xfrm>
          <a:prstGeom prst="rect">
            <a:avLst/>
          </a:prstGeom>
          <a:noFill/>
        </p:spPr>
        <p:txBody>
          <a:bodyPr wrap="none" rtlCol="0">
            <a:spAutoFit/>
          </a:bodyPr>
          <a:lstStyle/>
          <a:p>
            <a:endParaRPr lang="en-US" dirty="0"/>
          </a:p>
        </p:txBody>
      </p:sp>
      <p:sp>
        <p:nvSpPr>
          <p:cNvPr id="8" name="TextBox 7">
            <a:extLst>
              <a:ext uri="{FF2B5EF4-FFF2-40B4-BE49-F238E27FC236}">
                <a16:creationId xmlns:a16="http://schemas.microsoft.com/office/drawing/2014/main" id="{4D2E936D-6A11-C44F-942B-2DED49317366}"/>
              </a:ext>
            </a:extLst>
          </p:cNvPr>
          <p:cNvSpPr txBox="1"/>
          <p:nvPr userDrawn="1"/>
        </p:nvSpPr>
        <p:spPr>
          <a:xfrm>
            <a:off x="7940842" y="519764"/>
            <a:ext cx="184731" cy="584775"/>
          </a:xfrm>
          <a:prstGeom prst="rect">
            <a:avLst/>
          </a:prstGeom>
          <a:noFill/>
        </p:spPr>
        <p:txBody>
          <a:bodyPr wrap="none" rtlCol="0">
            <a:spAutoFit/>
          </a:bodyPr>
          <a:lstStyle/>
          <a:p>
            <a:endParaRPr lang="en-US" dirty="0"/>
          </a:p>
        </p:txBody>
      </p:sp>
      <p:sp>
        <p:nvSpPr>
          <p:cNvPr id="9" name="TextBox 8">
            <a:extLst>
              <a:ext uri="{FF2B5EF4-FFF2-40B4-BE49-F238E27FC236}">
                <a16:creationId xmlns:a16="http://schemas.microsoft.com/office/drawing/2014/main" id="{099E0B8D-1721-C14A-8963-980C6B4ACC25}"/>
              </a:ext>
            </a:extLst>
          </p:cNvPr>
          <p:cNvSpPr txBox="1"/>
          <p:nvPr userDrawn="1"/>
        </p:nvSpPr>
        <p:spPr>
          <a:xfrm>
            <a:off x="7257448" y="481263"/>
            <a:ext cx="184731" cy="584775"/>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304108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Text Placeholder 2"/>
          <p:cNvSpPr>
            <a:spLocks noGrp="1"/>
          </p:cNvSpPr>
          <p:nvPr>
            <p:ph type="body"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
        <p:nvSpPr>
          <p:cNvPr id="8" name="Rectangle 5">
            <a:extLst>
              <a:ext uri="{FF2B5EF4-FFF2-40B4-BE49-F238E27FC236}">
                <a16:creationId xmlns:a16="http://schemas.microsoft.com/office/drawing/2014/main" id="{12AC5FFF-9316-BA20-E3B3-38A4872F4735}"/>
              </a:ext>
            </a:extLst>
          </p:cNvPr>
          <p:cNvSpPr>
            <a:spLocks noGrp="1" noChangeArrowheads="1"/>
          </p:cNvSpPr>
          <p:nvPr>
            <p:ph type="ftr" sz="quarter" idx="11"/>
          </p:nvPr>
        </p:nvSpPr>
        <p:spPr>
          <a:xfrm>
            <a:off x="5486400" y="6475413"/>
            <a:ext cx="3124200" cy="184666"/>
          </a:xfrm>
          <a:prstGeom prst="rect">
            <a:avLst/>
          </a:prstGeom>
          <a:ln/>
        </p:spPr>
        <p:txBody>
          <a:bodyPr/>
          <a:lstStyle>
            <a:lvl1pPr>
              <a:defRPr/>
            </a:lvl1pPr>
          </a:lstStyle>
          <a:p>
            <a:pPr>
              <a:defRPr/>
            </a:pPr>
            <a:r>
              <a:rPr lang="en-US" dirty="0"/>
              <a:t>Clint Powell, Meta Platforms</a:t>
            </a:r>
          </a:p>
        </p:txBody>
      </p:sp>
    </p:spTree>
    <p:extLst>
      <p:ext uri="{BB962C8B-B14F-4D97-AF65-F5344CB8AC3E}">
        <p14:creationId xmlns:p14="http://schemas.microsoft.com/office/powerpoint/2010/main" val="3731129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4342399" y="6475413"/>
            <a:ext cx="535403" cy="184666"/>
          </a:xfrm>
        </p:spPr>
        <p:txBody>
          <a:bodyPr/>
          <a:lstStyle>
            <a:lvl1pPr>
              <a:defRPr/>
            </a:lvl1pPr>
          </a:lstStyle>
          <a:p>
            <a:r>
              <a:rPr lang="en-GB" dirty="0"/>
              <a:t>Slide </a:t>
            </a:r>
            <a:fld id="{440F5867-744E-4AA6-B0ED-4C44D2DFBB7B}" type="slidenum">
              <a:rPr lang="en-GB"/>
              <a:pPr/>
              <a:t>‹#›</a:t>
            </a:fld>
            <a:endParaRPr lang="en-GB" dirty="0"/>
          </a:p>
        </p:txBody>
      </p:sp>
    </p:spTree>
    <p:extLst>
      <p:ext uri="{BB962C8B-B14F-4D97-AF65-F5344CB8AC3E}">
        <p14:creationId xmlns:p14="http://schemas.microsoft.com/office/powerpoint/2010/main" val="1643639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696913" y="333375"/>
            <a:ext cx="1874823" cy="273050"/>
          </a:xfrm>
          <a:prstGeom prst="rect">
            <a:avLst/>
          </a:prstGeom>
        </p:spPr>
        <p:txBody>
          <a:bodyPr/>
          <a:lstStyle>
            <a:lvl1pPr>
              <a:defRPr/>
            </a:lvl1pPr>
          </a:lstStyle>
          <a:p>
            <a:r>
              <a:rPr lang="en-US"/>
              <a:t>November 2020</a:t>
            </a:r>
            <a:endParaRPr lang="en-GB"/>
          </a:p>
        </p:txBody>
      </p:sp>
      <p:sp>
        <p:nvSpPr>
          <p:cNvPr id="4" name="Slide Number Placeholder 3"/>
          <p:cNvSpPr>
            <a:spLocks noGrp="1"/>
          </p:cNvSpPr>
          <p:nvPr>
            <p:ph type="sldNum" idx="12"/>
          </p:nvPr>
        </p:nvSpPr>
        <p:spPr>
          <a:xfrm>
            <a:off x="4342399" y="6475413"/>
            <a:ext cx="535403" cy="184666"/>
          </a:xfrm>
        </p:spPr>
        <p:txBody>
          <a:bodyPr/>
          <a:lstStyle>
            <a:lvl1pPr>
              <a:defRPr/>
            </a:lvl1pPr>
          </a:lstStyle>
          <a:p>
            <a:r>
              <a:rPr lang="en-GB"/>
              <a:t>Slide </a:t>
            </a:r>
            <a:fld id="{F5D8E26B-7BCF-4D25-9C89-0168A6618F18}" type="slidenum">
              <a:rPr lang="en-GB"/>
              <a:pPr/>
              <a:t>‹#›</a:t>
            </a:fld>
            <a:endParaRPr lang="en-GB"/>
          </a:p>
        </p:txBody>
      </p:sp>
    </p:spTree>
    <p:extLst>
      <p:ext uri="{BB962C8B-B14F-4D97-AF65-F5344CB8AC3E}">
        <p14:creationId xmlns:p14="http://schemas.microsoft.com/office/powerpoint/2010/main" val="36484640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a:xfrm>
            <a:off x="696913" y="333375"/>
            <a:ext cx="1874823" cy="273050"/>
          </a:xfrm>
          <a:prstGeom prst="rect">
            <a:avLst/>
          </a:prstGeom>
        </p:spPr>
        <p:txBody>
          <a:bodyPr/>
          <a:lstStyle>
            <a:lvl1pPr>
              <a:defRPr/>
            </a:lvl1pPr>
          </a:lstStyle>
          <a:p>
            <a:r>
              <a:rPr lang="en-US"/>
              <a:t>November 2020</a:t>
            </a:r>
            <a:endParaRPr lang="en-GB"/>
          </a:p>
        </p:txBody>
      </p:sp>
      <p:sp>
        <p:nvSpPr>
          <p:cNvPr id="5" name="Slide Number Placeholder 4"/>
          <p:cNvSpPr>
            <a:spLocks noGrp="1"/>
          </p:cNvSpPr>
          <p:nvPr>
            <p:ph type="sldNum" idx="12"/>
          </p:nvPr>
        </p:nvSpPr>
        <p:spPr>
          <a:xfrm>
            <a:off x="4342399" y="6475413"/>
            <a:ext cx="535403" cy="184666"/>
          </a:xfrm>
        </p:spPr>
        <p:txBody>
          <a:bodyPr/>
          <a:lstStyle>
            <a:lvl1pPr>
              <a:defRPr/>
            </a:lvl1pPr>
          </a:lstStyle>
          <a:p>
            <a:r>
              <a:rPr lang="en-GB"/>
              <a:t>Slide </a:t>
            </a:r>
            <a:fld id="{06B781AF-4CCF-49B0-A572-DE54FBE5D942}" type="slidenum">
              <a:rPr lang="en-GB"/>
              <a:pPr/>
              <a:t>‹#›</a:t>
            </a:fld>
            <a:endParaRPr lang="en-GB"/>
          </a:p>
        </p:txBody>
      </p:sp>
    </p:spTree>
    <p:extLst>
      <p:ext uri="{BB962C8B-B14F-4D97-AF65-F5344CB8AC3E}">
        <p14:creationId xmlns:p14="http://schemas.microsoft.com/office/powerpoint/2010/main" val="3807291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lvl1pPr>
          </a:lstStyle>
          <a:p>
            <a:pPr>
              <a:defRPr/>
            </a:pPr>
            <a:r>
              <a:rPr lang="en-US"/>
              <a:t>Slide </a:t>
            </a:r>
            <a:fld id="{B0E774AB-328E-4169-BDA4-F9A4CFC1ECF4}" type="slidenum">
              <a:rPr lang="en-US"/>
              <a:pPr>
                <a:defRPr/>
              </a:pPr>
              <a:t>‹#›</a:t>
            </a:fld>
            <a:endParaRPr lang="en-US"/>
          </a:p>
        </p:txBody>
      </p:sp>
      <p:sp>
        <p:nvSpPr>
          <p:cNvPr id="1031" name="Rectangle 7"/>
          <p:cNvSpPr>
            <a:spLocks noChangeArrowheads="1"/>
          </p:cNvSpPr>
          <p:nvPr userDrawn="1"/>
        </p:nvSpPr>
        <p:spPr bwMode="auto">
          <a:xfrm>
            <a:off x="4267200" y="393700"/>
            <a:ext cx="41910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nchor="b">
            <a:spAutoFit/>
          </a:bodyPr>
          <a:lstStyle/>
          <a:p>
            <a:pPr lvl="4" algn="r">
              <a:defRPr/>
            </a:pPr>
            <a:r>
              <a:rPr lang="en-US" sz="1400" b="1" dirty="0">
                <a:latin typeface="Times New Roman" charset="0"/>
                <a:ea typeface="ＭＳ Ｐゴシック" charset="0"/>
              </a:rPr>
              <a:t>doc.: IEEE 802.15-22-0636-00</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dirty="0">
              <a:latin typeface="Times New Roman" charset="0"/>
              <a:ea typeface="ＭＳ Ｐゴシック" charset="0"/>
            </a:endParaRPr>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0" tIns="0" rIns="0" bIns="0">
            <a:spAutoFit/>
          </a:bodyPr>
          <a:lstStyle/>
          <a:p>
            <a:pPr>
              <a:defRPr/>
            </a:pPr>
            <a:r>
              <a:rPr lang="en-US" sz="1200" dirty="0">
                <a:latin typeface="Times New Roman" charset="0"/>
                <a:ea typeface="ＭＳ Ｐゴシック"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defRPr/>
            </a:pPr>
            <a:endParaRPr lang="en-US">
              <a:latin typeface="Times New Roman" charset="0"/>
              <a:ea typeface="ＭＳ Ｐゴシック" charset="0"/>
            </a:endParaRPr>
          </a:p>
        </p:txBody>
      </p:sp>
      <p:sp>
        <p:nvSpPr>
          <p:cNvPr id="3" name="Rectangle 9">
            <a:extLst>
              <a:ext uri="{FF2B5EF4-FFF2-40B4-BE49-F238E27FC236}">
                <a16:creationId xmlns:a16="http://schemas.microsoft.com/office/drawing/2014/main" id="{206BDF95-B92A-A917-90F6-D44BC10530BB}"/>
              </a:ext>
            </a:extLst>
          </p:cNvPr>
          <p:cNvSpPr>
            <a:spLocks noChangeArrowheads="1"/>
          </p:cNvSpPr>
          <p:nvPr userDrawn="1"/>
        </p:nvSpPr>
        <p:spPr bwMode="auto">
          <a:xfrm>
            <a:off x="685800" y="413854"/>
            <a:ext cx="15255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defRPr/>
            </a:pPr>
            <a:r>
              <a:rPr lang="en-US" sz="1400" b="1" dirty="0">
                <a:latin typeface="Times New Roman" charset="0"/>
                <a:ea typeface="ＭＳ Ｐゴシック" charset="0"/>
              </a:rPr>
              <a:t>November 2022</a:t>
            </a:r>
            <a:endParaRPr lang="en-US" sz="1200" b="1" dirty="0">
              <a:latin typeface="Times New Roman" charset="0"/>
              <a:ea typeface="ＭＳ Ｐゴシック" charset="0"/>
            </a:endParaRPr>
          </a:p>
        </p:txBody>
      </p:sp>
      <p:sp>
        <p:nvSpPr>
          <p:cNvPr id="5" name="Rectangle 9">
            <a:extLst>
              <a:ext uri="{FF2B5EF4-FFF2-40B4-BE49-F238E27FC236}">
                <a16:creationId xmlns:a16="http://schemas.microsoft.com/office/drawing/2014/main" id="{5FAB2CC2-B985-EF78-915C-8329A99CE861}"/>
              </a:ext>
            </a:extLst>
          </p:cNvPr>
          <p:cNvSpPr>
            <a:spLocks noChangeArrowheads="1"/>
          </p:cNvSpPr>
          <p:nvPr userDrawn="1"/>
        </p:nvSpPr>
        <p:spPr bwMode="auto">
          <a:xfrm>
            <a:off x="6324600" y="6469556"/>
            <a:ext cx="220629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lIns="0" tIns="0" rIns="0" bIns="0">
            <a:spAutoFit/>
          </a:bodyPr>
          <a:lstStyle/>
          <a:p>
            <a:pPr algn="r">
              <a:defRPr/>
            </a:pPr>
            <a:r>
              <a:rPr lang="en-US" sz="1200" dirty="0"/>
              <a:t>Clint Powell, Meta Platforms</a:t>
            </a: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63" r:id="rId5"/>
  </p:sldLayoutIdLst>
  <p:hf hdr="0"/>
  <p:txStyles>
    <p:title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0"/>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0"/>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0"/>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0"/>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5/dcn/22/15-22-0641-00-0013-p802-15-13-collected-sa-ballot-comments.xlsx" TargetMode="Externa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5/dcn/20/15-20-0379-00-0013-tg13-mec-review.pdf"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a:extLst>
              <a:ext uri="{FF2B5EF4-FFF2-40B4-BE49-F238E27FC236}">
                <a16:creationId xmlns:a16="http://schemas.microsoft.com/office/drawing/2014/main" id="{603DF08F-AF75-5B69-551A-4CFE550B0D7B}"/>
              </a:ext>
            </a:extLst>
          </p:cNvPr>
          <p:cNvSpPr>
            <a:spLocks noChangeArrowheads="1"/>
          </p:cNvSpPr>
          <p:nvPr/>
        </p:nvSpPr>
        <p:spPr bwMode="auto">
          <a:xfrm>
            <a:off x="152400" y="1043731"/>
            <a:ext cx="876300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endParaRPr lang="en-US" altLang="en-US" sz="1600" b="1" dirty="0">
              <a:solidFill>
                <a:schemeClr val="tx2"/>
              </a:solidFill>
            </a:endParaRPr>
          </a:p>
          <a:p>
            <a:r>
              <a:rPr lang="en-US" altLang="en-US" sz="1600" b="1" dirty="0">
                <a:solidFill>
                  <a:schemeClr val="tx2"/>
                </a:solidFill>
              </a:rPr>
              <a:t>Submission Title:</a:t>
            </a:r>
            <a:r>
              <a:rPr lang="en-US" altLang="en-US" sz="1600" dirty="0">
                <a:solidFill>
                  <a:schemeClr val="tx2"/>
                </a:solidFill>
              </a:rPr>
              <a:t> [</a:t>
            </a:r>
            <a:r>
              <a:rPr lang="en-US" altLang="en-US" sz="1600" dirty="0">
                <a:solidFill>
                  <a:srgbClr val="FF0000"/>
                </a:solidFill>
              </a:rPr>
              <a:t>802.15 WG Motions and Action Items for 802 LMSC closing meeting, Nov 2022</a:t>
            </a:r>
            <a:r>
              <a:rPr lang="en-US" altLang="en-US" sz="1600" dirty="0">
                <a:solidFill>
                  <a:schemeClr val="tx2"/>
                </a:solidFill>
              </a:rPr>
              <a:t>]</a:t>
            </a:r>
          </a:p>
          <a:p>
            <a:r>
              <a:rPr lang="en-US" altLang="en-US" sz="1600" b="1" dirty="0">
                <a:solidFill>
                  <a:schemeClr val="tx2"/>
                </a:solidFill>
              </a:rPr>
              <a:t>Date Submitted: </a:t>
            </a:r>
            <a:r>
              <a:rPr lang="en-US" altLang="en-US" sz="1600">
                <a:solidFill>
                  <a:schemeClr val="tx2"/>
                </a:solidFill>
              </a:rPr>
              <a:t>[17 </a:t>
            </a:r>
            <a:r>
              <a:rPr lang="en-US" altLang="en-US" sz="1600" dirty="0">
                <a:solidFill>
                  <a:schemeClr val="tx2"/>
                </a:solidFill>
              </a:rPr>
              <a:t>Nov., 2022]	</a:t>
            </a:r>
          </a:p>
          <a:p>
            <a:r>
              <a:rPr lang="en-US" altLang="en-US" sz="1600" b="1" dirty="0">
                <a:solidFill>
                  <a:schemeClr val="tx2"/>
                </a:solidFill>
              </a:rPr>
              <a:t>Source:</a:t>
            </a:r>
            <a:r>
              <a:rPr lang="en-US" altLang="en-US" sz="1600" dirty="0">
                <a:solidFill>
                  <a:schemeClr val="tx2"/>
                </a:solidFill>
              </a:rPr>
              <a:t> [</a:t>
            </a:r>
            <a:r>
              <a:rPr lang="en-US" altLang="en-US" sz="1600" dirty="0">
                <a:solidFill>
                  <a:srgbClr val="FF0000"/>
                </a:solidFill>
              </a:rPr>
              <a:t>Clint Powell</a:t>
            </a:r>
            <a:r>
              <a:rPr lang="en-US" altLang="en-US" sz="1600" dirty="0">
                <a:solidFill>
                  <a:schemeClr val="tx2"/>
                </a:solidFill>
              </a:rPr>
              <a:t>] Company [</a:t>
            </a:r>
            <a:r>
              <a:rPr lang="en-US" altLang="en-US" sz="1600" dirty="0">
                <a:solidFill>
                  <a:srgbClr val="FF0000"/>
                </a:solidFill>
              </a:rPr>
              <a:t>Meta Platforms</a:t>
            </a:r>
            <a:r>
              <a:rPr lang="en-US" altLang="en-US" sz="1600" dirty="0">
                <a:solidFill>
                  <a:schemeClr val="tx2"/>
                </a:solidFill>
              </a:rPr>
              <a:t>]</a:t>
            </a:r>
          </a:p>
          <a:p>
            <a:r>
              <a:rPr lang="en-US" altLang="en-US" sz="1600" dirty="0">
                <a:solidFill>
                  <a:schemeClr val="tx2"/>
                </a:solidFill>
              </a:rPr>
              <a:t>Address [</a:t>
            </a:r>
            <a:r>
              <a:rPr lang="en-US" altLang="en-US" sz="1600" dirty="0">
                <a:solidFill>
                  <a:srgbClr val="FF0000"/>
                </a:solidFill>
              </a:rPr>
              <a:t>Add address Street, City, PC, Province/State, Country</a:t>
            </a:r>
            <a:r>
              <a:rPr lang="en-US" altLang="en-US" sz="1600" dirty="0">
                <a:solidFill>
                  <a:schemeClr val="tx2"/>
                </a:solidFill>
              </a:rPr>
              <a:t>]</a:t>
            </a:r>
          </a:p>
          <a:p>
            <a:r>
              <a:rPr lang="en-US" altLang="en-US" sz="1600" dirty="0">
                <a:solidFill>
                  <a:schemeClr val="tx2"/>
                </a:solidFill>
              </a:rPr>
              <a:t>Voice:[</a:t>
            </a:r>
            <a:r>
              <a:rPr lang="en-US" altLang="en-US" sz="1600" dirty="0">
                <a:solidFill>
                  <a:srgbClr val="FF0000"/>
                </a:solidFill>
              </a:rPr>
              <a:t>Add telephone number</a:t>
            </a:r>
            <a:r>
              <a:rPr lang="en-US" altLang="en-US" sz="1600" dirty="0">
                <a:solidFill>
                  <a:schemeClr val="tx2"/>
                </a:solidFill>
              </a:rPr>
              <a:t>], FAX: [</a:t>
            </a:r>
            <a:r>
              <a:rPr lang="en-US" altLang="en-US" sz="1600" dirty="0">
                <a:solidFill>
                  <a:srgbClr val="FF0000"/>
                </a:solidFill>
              </a:rPr>
              <a:t>Add FAX number</a:t>
            </a:r>
            <a:r>
              <a:rPr lang="en-US" altLang="en-US" sz="1600" dirty="0">
                <a:solidFill>
                  <a:schemeClr val="tx2"/>
                </a:solidFill>
              </a:rPr>
              <a:t>], E-Mail:[cpowell@ieee.org]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altLang="en-US" sz="1600" dirty="0">
                <a:solidFill>
                  <a:srgbClr val="FF0000"/>
                </a:solidFill>
              </a:rPr>
              <a:t>If this is a proposed revision, cite the original document.</a:t>
            </a:r>
            <a:r>
              <a:rPr lang="en-US" altLang="en-US" sz="1600" dirty="0">
                <a:solidFill>
                  <a:schemeClr val="tx2"/>
                </a:solidFill>
              </a:rPr>
              <a:t>]</a:t>
            </a: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a:solidFill>
                  <a:srgbClr val="FF0000"/>
                </a:solidFill>
              </a:rPr>
              <a:t>Motions for 802.15 WG at 802 LMSC closing]</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a:solidFill>
                  <a:srgbClr val="FF0000"/>
                </a:solidFill>
              </a:rPr>
              <a:t>Description of what the author wants P802.15 to do with the information in the document</a:t>
            </a:r>
            <a:r>
              <a:rPr lang="en-US" altLang="en-US" sz="1600" dirty="0">
                <a:solidFill>
                  <a:schemeClr val="tx2"/>
                </a:solidFill>
              </a:rPr>
              <a:t>.]</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extLst>
      <p:ext uri="{BB962C8B-B14F-4D97-AF65-F5344CB8AC3E}">
        <p14:creationId xmlns:p14="http://schemas.microsoft.com/office/powerpoint/2010/main" val="1034134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10</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SA Ballot</a:t>
            </a:r>
          </a:p>
        </p:txBody>
      </p:sp>
      <p:sp>
        <p:nvSpPr>
          <p:cNvPr id="2" name="Rectangle 1">
            <a:extLst>
              <a:ext uri="{FF2B5EF4-FFF2-40B4-BE49-F238E27FC236}">
                <a16:creationId xmlns:a16="http://schemas.microsoft.com/office/drawing/2014/main" id="{8D65A110-1EF7-FFDD-FE77-02872F6DBB0C}"/>
              </a:ext>
            </a:extLst>
          </p:cNvPr>
          <p:cNvSpPr/>
          <p:nvPr/>
        </p:nvSpPr>
        <p:spPr>
          <a:xfrm>
            <a:off x="304800" y="1905000"/>
            <a:ext cx="8534400" cy="707886"/>
          </a:xfrm>
          <a:prstGeom prst="rect">
            <a:avLst/>
          </a:prstGeom>
        </p:spPr>
        <p:txBody>
          <a:bodyPr wrap="square">
            <a:spAutoFit/>
          </a:bodyPr>
          <a:lstStyle/>
          <a:p>
            <a:pPr marR="0">
              <a:spcBef>
                <a:spcPts val="0"/>
              </a:spcBef>
              <a:spcAft>
                <a:spcPts val="0"/>
              </a:spcAft>
            </a:pPr>
            <a:r>
              <a:rPr lang="en-US" sz="2400" dirty="0">
                <a:effectLst/>
                <a:latin typeface="Calibri" panose="020F0502020204030204" pitchFamily="34" charset="0"/>
                <a:ea typeface="Calibri" panose="020F0502020204030204" pitchFamily="34" charset="0"/>
              </a:rPr>
              <a:t>None</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22397693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11</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7" name="Rectangle 3">
            <a:extLst>
              <a:ext uri="{FF2B5EF4-FFF2-40B4-BE49-F238E27FC236}">
                <a16:creationId xmlns:a16="http://schemas.microsoft.com/office/drawing/2014/main" id="{D90D9F1B-5510-9584-30C8-36C17F7EF08A}"/>
              </a:ext>
            </a:extLst>
          </p:cNvPr>
          <p:cNvSpPr txBox="1">
            <a:spLocks noChangeArrowheads="1"/>
          </p:cNvSpPr>
          <p:nvPr/>
        </p:nvSpPr>
        <p:spPr bwMode="auto">
          <a:xfrm>
            <a:off x="1371600" y="3048000"/>
            <a:ext cx="64008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t" anchorCtr="0" compatLnSpc="1">
            <a:prstTxWarp prst="textNoShape">
              <a:avLst/>
            </a:prstTxWarp>
          </a:bodyPr>
          <a:lstStyle>
            <a:lvl1pPr marL="0" indent="0" algn="ctr" rtl="0" eaLnBrk="0" fontAlgn="base" hangingPunct="0">
              <a:spcBef>
                <a:spcPct val="20000"/>
              </a:spcBef>
              <a:spcAft>
                <a:spcPct val="0"/>
              </a:spcAft>
              <a:buNone/>
              <a:defRPr sz="3200">
                <a:solidFill>
                  <a:schemeClr val="tx1"/>
                </a:solidFill>
                <a:latin typeface="+mn-lt"/>
                <a:ea typeface="ＭＳ Ｐゴシック" charset="0"/>
                <a:cs typeface="+mn-cs"/>
              </a:defRPr>
            </a:lvl1pPr>
            <a:lvl2pPr marL="457200" indent="0" algn="ctr" rtl="0" eaLnBrk="0" fontAlgn="base" hangingPunct="0">
              <a:spcBef>
                <a:spcPct val="20000"/>
              </a:spcBef>
              <a:spcAft>
                <a:spcPct val="0"/>
              </a:spcAft>
              <a:buNone/>
              <a:defRPr sz="2800">
                <a:solidFill>
                  <a:schemeClr val="tx1"/>
                </a:solidFill>
                <a:latin typeface="+mn-lt"/>
                <a:ea typeface="ＭＳ Ｐゴシック" charset="0"/>
              </a:defRPr>
            </a:lvl2pPr>
            <a:lvl3pPr marL="914400" indent="0" algn="ctr" rtl="0" eaLnBrk="0" fontAlgn="base" hangingPunct="0">
              <a:spcBef>
                <a:spcPct val="20000"/>
              </a:spcBef>
              <a:spcAft>
                <a:spcPct val="0"/>
              </a:spcAft>
              <a:buNone/>
              <a:defRPr sz="2400">
                <a:solidFill>
                  <a:schemeClr val="tx1"/>
                </a:solidFill>
                <a:latin typeface="+mn-lt"/>
                <a:ea typeface="ＭＳ Ｐゴシック" charset="0"/>
              </a:defRPr>
            </a:lvl3pPr>
            <a:lvl4pPr marL="1371600" indent="0" algn="ctr" rtl="0" eaLnBrk="0" fontAlgn="base" hangingPunct="0">
              <a:spcBef>
                <a:spcPct val="20000"/>
              </a:spcBef>
              <a:spcAft>
                <a:spcPct val="0"/>
              </a:spcAft>
              <a:buNone/>
              <a:defRPr sz="2000">
                <a:solidFill>
                  <a:schemeClr val="tx1"/>
                </a:solidFill>
                <a:latin typeface="+mn-lt"/>
                <a:ea typeface="ＭＳ Ｐゴシック" charset="0"/>
              </a:defRPr>
            </a:lvl4pPr>
            <a:lvl5pPr marL="1828800" indent="0" algn="ctr" rtl="0" eaLnBrk="0" fontAlgn="base" hangingPunct="0">
              <a:spcBef>
                <a:spcPct val="20000"/>
              </a:spcBef>
              <a:spcAft>
                <a:spcPct val="0"/>
              </a:spcAft>
              <a:buNone/>
              <a:defRPr sz="2000">
                <a:solidFill>
                  <a:schemeClr val="tx1"/>
                </a:solidFill>
                <a:latin typeface="+mn-lt"/>
                <a:ea typeface="ＭＳ Ｐゴシック" charset="0"/>
              </a:defRPr>
            </a:lvl5pPr>
            <a:lvl6pPr marL="2286000" indent="0" algn="ctr" rtl="0" eaLnBrk="0" fontAlgn="base" hangingPunct="0">
              <a:spcBef>
                <a:spcPct val="20000"/>
              </a:spcBef>
              <a:spcAft>
                <a:spcPct val="0"/>
              </a:spcAft>
              <a:buNone/>
              <a:defRPr sz="2000">
                <a:solidFill>
                  <a:schemeClr val="tx1"/>
                </a:solidFill>
                <a:latin typeface="+mn-lt"/>
              </a:defRPr>
            </a:lvl6pPr>
            <a:lvl7pPr marL="2743200" indent="0" algn="ctr" rtl="0" eaLnBrk="0" fontAlgn="base" hangingPunct="0">
              <a:spcBef>
                <a:spcPct val="20000"/>
              </a:spcBef>
              <a:spcAft>
                <a:spcPct val="0"/>
              </a:spcAft>
              <a:buNone/>
              <a:defRPr sz="2000">
                <a:solidFill>
                  <a:schemeClr val="tx1"/>
                </a:solidFill>
                <a:latin typeface="+mn-lt"/>
              </a:defRPr>
            </a:lvl7pPr>
            <a:lvl8pPr marL="3200400" indent="0" algn="ctr" rtl="0" eaLnBrk="0" fontAlgn="base" hangingPunct="0">
              <a:spcBef>
                <a:spcPct val="20000"/>
              </a:spcBef>
              <a:spcAft>
                <a:spcPct val="0"/>
              </a:spcAft>
              <a:buNone/>
              <a:defRPr sz="2000">
                <a:solidFill>
                  <a:schemeClr val="tx1"/>
                </a:solidFill>
                <a:latin typeface="+mn-lt"/>
              </a:defRPr>
            </a:lvl8pPr>
            <a:lvl9pPr marL="3657600" indent="0" algn="ctr" rtl="0" eaLnBrk="0" fontAlgn="base" hangingPunct="0">
              <a:spcBef>
                <a:spcPct val="20000"/>
              </a:spcBef>
              <a:spcAft>
                <a:spcPct val="0"/>
              </a:spcAft>
              <a:buNone/>
              <a:defRPr sz="2000">
                <a:solidFill>
                  <a:schemeClr val="tx1"/>
                </a:solidFill>
                <a:latin typeface="+mn-lt"/>
              </a:defRPr>
            </a:lvl9pPr>
          </a:lstStyle>
          <a:p>
            <a:r>
              <a:rPr lang="en-US" altLang="en-US" kern="0" dirty="0"/>
              <a:t>Packages for 802.15 WG Motions to Proceed to </a:t>
            </a:r>
            <a:r>
              <a:rPr lang="en-US" altLang="en-US" kern="0" dirty="0" err="1"/>
              <a:t>RevCom</a:t>
            </a:r>
            <a:endParaRPr lang="en-US" altLang="en-US" kern="0" dirty="0"/>
          </a:p>
        </p:txBody>
      </p:sp>
    </p:spTree>
    <p:extLst>
      <p:ext uri="{BB962C8B-B14F-4D97-AF65-F5344CB8AC3E}">
        <p14:creationId xmlns:p14="http://schemas.microsoft.com/office/powerpoint/2010/main" val="13664943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12</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905000"/>
            <a:ext cx="8534400" cy="707886"/>
          </a:xfrm>
          <a:prstGeom prst="rect">
            <a:avLst/>
          </a:prstGeom>
        </p:spPr>
        <p:txBody>
          <a:bodyPr wrap="square">
            <a:spAutoFit/>
          </a:bodyPr>
          <a:lstStyle/>
          <a:p>
            <a:pPr marL="342900" marR="0" indent="-342900">
              <a:spcBef>
                <a:spcPts val="0"/>
              </a:spcBef>
              <a:spcAft>
                <a:spcPts val="0"/>
              </a:spcAft>
              <a:buFont typeface="+mj-lt"/>
              <a:buAutoNum type="arabicPeriod"/>
            </a:pPr>
            <a:r>
              <a:rPr lang="en-US" sz="2400" dirty="0">
                <a:effectLst/>
                <a:latin typeface="Calibri" panose="020F0502020204030204" pitchFamily="34" charset="0"/>
                <a:ea typeface="Calibri" panose="020F0502020204030204" pitchFamily="34" charset="0"/>
              </a:rPr>
              <a:t>P802.15.13 to </a:t>
            </a:r>
            <a:r>
              <a:rPr lang="en-US" sz="2400" dirty="0" err="1">
                <a:effectLst/>
                <a:latin typeface="Calibri" panose="020F0502020204030204" pitchFamily="34" charset="0"/>
                <a:ea typeface="Calibri" panose="020F0502020204030204" pitchFamily="34" charset="0"/>
              </a:rPr>
              <a:t>RevCom</a:t>
            </a:r>
            <a:endParaRPr lang="en-US" sz="2400" dirty="0">
              <a:effectLst/>
              <a:latin typeface="Calibri" panose="020F0502020204030204" pitchFamily="34" charset="0"/>
              <a:ea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2" name="Title 1">
            <a:extLst>
              <a:ext uri="{FF2B5EF4-FFF2-40B4-BE49-F238E27FC236}">
                <a16:creationId xmlns:a16="http://schemas.microsoft.com/office/drawing/2014/main" id="{758606C8-A8BE-DD42-BC14-83F4CD900403}"/>
              </a:ext>
            </a:extLst>
          </p:cNvPr>
          <p:cNvSpPr txBox="1">
            <a:spLocks/>
          </p:cNvSpPr>
          <p:nvPr/>
        </p:nvSpPr>
        <p:spPr bwMode="auto">
          <a:xfrm>
            <a:off x="685800" y="717699"/>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Summary List of Packages Supporting Motions to Proceed to </a:t>
            </a:r>
            <a:r>
              <a:rPr lang="en-US" kern="0" dirty="0" err="1"/>
              <a:t>RevCom</a:t>
            </a:r>
            <a:endParaRPr lang="en-US" kern="0" dirty="0"/>
          </a:p>
        </p:txBody>
      </p:sp>
    </p:spTree>
    <p:extLst>
      <p:ext uri="{BB962C8B-B14F-4D97-AF65-F5344CB8AC3E}">
        <p14:creationId xmlns:p14="http://schemas.microsoft.com/office/powerpoint/2010/main" val="15062371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685800" y="708943"/>
            <a:ext cx="7772400" cy="1102519"/>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dirty="0"/>
              <a:t>P802.15.13 Report to LMSC on </a:t>
            </a:r>
            <a:r>
              <a:rPr lang="en-US" dirty="0">
                <a:solidFill>
                  <a:schemeClr val="tx1"/>
                </a:solidFill>
              </a:rPr>
              <a:t>Conditional</a:t>
            </a:r>
            <a:r>
              <a:rPr lang="en-US" dirty="0"/>
              <a:t> Approval to go to </a:t>
            </a:r>
            <a:r>
              <a:rPr lang="en-US" dirty="0" err="1"/>
              <a:t>RevCom</a:t>
            </a:r>
            <a:endParaRPr lang="en-GB" dirty="0"/>
          </a:p>
        </p:txBody>
      </p:sp>
      <p:sp>
        <p:nvSpPr>
          <p:cNvPr id="3074" name="Rectangle 2"/>
          <p:cNvSpPr>
            <a:spLocks noGrp="1" noChangeArrowheads="1"/>
          </p:cNvSpPr>
          <p:nvPr>
            <p:ph type="subTitle" idx="1"/>
          </p:nvPr>
        </p:nvSpPr>
        <p:spPr>
          <a:xfrm>
            <a:off x="1408907" y="2261722"/>
            <a:ext cx="6400800" cy="357188"/>
          </a:xfrm>
          <a:ln/>
        </p:spPr>
        <p:txBody>
          <a:bodyPr/>
          <a:lstStyle/>
          <a:p>
            <a:pP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 2022-11-17</a:t>
            </a:r>
          </a:p>
        </p:txBody>
      </p:sp>
      <p:sp>
        <p:nvSpPr>
          <p:cNvPr id="8" name="Slide Number Placeholder 5"/>
          <p:cNvSpPr>
            <a:spLocks noGrp="1"/>
          </p:cNvSpPr>
          <p:nvPr>
            <p:ph type="sldNum" idx="12"/>
          </p:nvPr>
        </p:nvSpPr>
        <p:spPr>
          <a:xfrm>
            <a:off x="4393695" y="6475413"/>
            <a:ext cx="432811" cy="184666"/>
          </a:xfrm>
        </p:spPr>
        <p:txBody>
          <a:bodyPr/>
          <a:lstStyle/>
          <a:p>
            <a:r>
              <a:rPr lang="en-GB" dirty="0"/>
              <a:t>Slide </a:t>
            </a:r>
            <a:fld id="{93823DB3-BAA4-4F4A-B4B3-ED9ABE70E976}" type="slidenum">
              <a:rPr lang="en-GB"/>
              <a:pPr/>
              <a:t>13</a:t>
            </a:fld>
            <a:endParaRPr lang="en-GB" dirty="0"/>
          </a:p>
        </p:txBody>
      </p:sp>
      <p:sp>
        <p:nvSpPr>
          <p:cNvPr id="3076" name="Rectangle 4"/>
          <p:cNvSpPr>
            <a:spLocks noChangeArrowheads="1"/>
          </p:cNvSpPr>
          <p:nvPr/>
        </p:nvSpPr>
        <p:spPr bwMode="auto">
          <a:xfrm>
            <a:off x="745331" y="254918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dirty="0">
                <a:solidFill>
                  <a:srgbClr val="000000"/>
                </a:solidFill>
              </a:rPr>
              <a:t>Author(s):</a:t>
            </a:r>
          </a:p>
        </p:txBody>
      </p:sp>
      <p:graphicFrame>
        <p:nvGraphicFramePr>
          <p:cNvPr id="9" name="Table 7"/>
          <p:cNvGraphicFramePr/>
          <p:nvPr/>
        </p:nvGraphicFramePr>
        <p:xfrm>
          <a:off x="865890" y="2968650"/>
          <a:ext cx="7638840" cy="2203200"/>
        </p:xfrm>
        <a:graphic>
          <a:graphicData uri="http://schemas.openxmlformats.org/drawingml/2006/table">
            <a:tbl>
              <a:tblPr/>
              <a:tblGrid>
                <a:gridCol w="1340550">
                  <a:extLst>
                    <a:ext uri="{9D8B030D-6E8A-4147-A177-3AD203B41FA5}">
                      <a16:colId xmlns:a16="http://schemas.microsoft.com/office/drawing/2014/main" val="20000"/>
                    </a:ext>
                  </a:extLst>
                </a:gridCol>
                <a:gridCol w="1523340">
                  <a:extLst>
                    <a:ext uri="{9D8B030D-6E8A-4147-A177-3AD203B41FA5}">
                      <a16:colId xmlns:a16="http://schemas.microsoft.com/office/drawing/2014/main" val="20001"/>
                    </a:ext>
                  </a:extLst>
                </a:gridCol>
                <a:gridCol w="1101060">
                  <a:extLst>
                    <a:ext uri="{9D8B030D-6E8A-4147-A177-3AD203B41FA5}">
                      <a16:colId xmlns:a16="http://schemas.microsoft.com/office/drawing/2014/main" val="20002"/>
                    </a:ext>
                  </a:extLst>
                </a:gridCol>
                <a:gridCol w="730620">
                  <a:extLst>
                    <a:ext uri="{9D8B030D-6E8A-4147-A177-3AD203B41FA5}">
                      <a16:colId xmlns:a16="http://schemas.microsoft.com/office/drawing/2014/main" val="20003"/>
                    </a:ext>
                  </a:extLst>
                </a:gridCol>
                <a:gridCol w="2943270">
                  <a:extLst>
                    <a:ext uri="{9D8B030D-6E8A-4147-A177-3AD203B41FA5}">
                      <a16:colId xmlns:a16="http://schemas.microsoft.com/office/drawing/2014/main" val="20004"/>
                    </a:ext>
                  </a:extLst>
                </a:gridCol>
              </a:tblGrid>
              <a:tr h="550530">
                <a:tc>
                  <a:txBody>
                    <a:bodyPr/>
                    <a:lstStyle/>
                    <a:p>
                      <a:pPr>
                        <a:lnSpc>
                          <a:spcPct val="100000"/>
                        </a:lnSpc>
                      </a:pPr>
                      <a:r>
                        <a:rPr lang="en-US" sz="1400" b="1" strike="noStrike" spc="-1">
                          <a:latin typeface="Arial"/>
                        </a:rPr>
                        <a:t>Name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dirty="0">
                          <a:latin typeface="Arial"/>
                        </a:rPr>
                        <a:t>Affiliations</a:t>
                      </a: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Address</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Phone</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a:lstStyle/>
                    <a:p>
                      <a:pPr>
                        <a:lnSpc>
                          <a:spcPct val="100000"/>
                        </a:lnSpc>
                      </a:pPr>
                      <a:r>
                        <a:rPr lang="en-US" sz="1400" b="1" strike="noStrike" spc="-1">
                          <a:latin typeface="Arial"/>
                        </a:rPr>
                        <a:t>Email</a:t>
                      </a: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B3B3B3"/>
                    </a:solidFill>
                  </a:tcPr>
                </a:tc>
                <a:extLst>
                  <a:ext uri="{0D108BD9-81ED-4DB2-BD59-A6C34878D82A}">
                    <a16:rowId xmlns:a16="http://schemas.microsoft.com/office/drawing/2014/main" val="10000"/>
                  </a:ext>
                </a:extLst>
              </a:tr>
              <a:tr h="550530">
                <a:tc>
                  <a:txBody>
                    <a:bodyPr/>
                    <a:lstStyle/>
                    <a:p>
                      <a:pPr>
                        <a:lnSpc>
                          <a:spcPct val="100000"/>
                        </a:lnSpc>
                      </a:pPr>
                      <a:r>
                        <a:rPr lang="en-US" sz="1400" b="0" strike="noStrike" spc="-1" dirty="0">
                          <a:solidFill>
                            <a:schemeClr val="tx1"/>
                          </a:solidFill>
                          <a:latin typeface="Arial"/>
                        </a:rPr>
                        <a:t>Lennert Bober</a:t>
                      </a: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r>
                        <a:rPr lang="en-US" sz="1400" b="0" strike="noStrike" spc="-1" dirty="0">
                          <a:solidFill>
                            <a:schemeClr val="tx1"/>
                          </a:solidFill>
                          <a:latin typeface="Arial"/>
                        </a:rPr>
                        <a:t>Fraunhofer HHI</a:t>
                      </a: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solidFill>
                          <a:srgbClr val="FF0000"/>
                        </a:solidFil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solidFill>
                          <a:srgbClr val="FF0000"/>
                        </a:solidFil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pPr>
                        <a:lnSpc>
                          <a:spcPct val="100000"/>
                        </a:lnSpc>
                      </a:pPr>
                      <a:endParaRPr lang="en-US" sz="1400" b="0" strike="noStrike" spc="-1" dirty="0">
                        <a:solidFill>
                          <a:srgbClr val="FF0000"/>
                        </a:solidFill>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1"/>
                  </a:ext>
                </a:extLst>
              </a:tr>
              <a:tr h="550530">
                <a:tc>
                  <a:txBody>
                    <a:bodyPr/>
                    <a:lstStyle/>
                    <a:p>
                      <a:pPr>
                        <a:lnSpc>
                          <a:spcPct val="100000"/>
                        </a:lnSpc>
                      </a:pP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a:lstStyle/>
                    <a:p>
                      <a:pPr>
                        <a:lnSpc>
                          <a:spcPct val="100000"/>
                        </a:lnSpc>
                      </a:pPr>
                      <a:endParaRPr lang="en-US" sz="1400" b="0" strike="noStrike" spc="-1" dirty="0">
                        <a:latin typeface="Arial"/>
                      </a:endParaRPr>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E6E6E6"/>
                    </a:solidFill>
                  </a:tcPr>
                </a:tc>
                <a:extLst>
                  <a:ext uri="{0D108BD9-81ED-4DB2-BD59-A6C34878D82A}">
                    <a16:rowId xmlns:a16="http://schemas.microsoft.com/office/drawing/2014/main" val="10002"/>
                  </a:ext>
                </a:extLst>
              </a:tr>
              <a:tr h="551610">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a:lstStyle/>
                    <a:p>
                      <a:endParaRPr lang="en-US" sz="1400" dirty="0"/>
                    </a:p>
                  </a:txBody>
                  <a:tcPr marL="67500" marR="67500" marT="34290" marB="34290">
                    <a:lnL w="720">
                      <a:solidFill>
                        <a:srgbClr val="FFFFFF"/>
                      </a:solidFill>
                    </a:lnL>
                    <a:lnR w="720">
                      <a:solidFill>
                        <a:srgbClr val="FFFFFF"/>
                      </a:solidFill>
                    </a:lnR>
                    <a:lnT w="720">
                      <a:solidFill>
                        <a:srgbClr val="FFFFFF"/>
                      </a:solidFill>
                    </a:lnT>
                    <a:lnB w="720">
                      <a:solidFill>
                        <a:srgbClr val="FFFFFF"/>
                      </a:solidFill>
                    </a:lnB>
                    <a:solidFill>
                      <a:srgbClr val="CCCCCC"/>
                    </a:solidFill>
                  </a:tcPr>
                </a:tc>
                <a:extLst>
                  <a:ext uri="{0D108BD9-81ED-4DB2-BD59-A6C34878D82A}">
                    <a16:rowId xmlns:a16="http://schemas.microsoft.com/office/drawing/2014/main" val="1000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idx="1"/>
          </p:nvPr>
        </p:nvSpPr>
        <p:spPr>
          <a:xfrm>
            <a:off x="643731" y="1752600"/>
            <a:ext cx="7856537" cy="3981449"/>
          </a:xfrm>
          <a:ln/>
        </p:spPr>
        <p:txBody>
          <a:bodyPr/>
          <a:lstStyle/>
          <a:p>
            <a:pPr>
              <a:buFont typeface="Arial" panose="020B0604020202020204" pitchFamily="34" charset="0"/>
              <a:buChar char="•"/>
            </a:pPr>
            <a:r>
              <a:rPr lang="en-GB" sz="2400" dirty="0">
                <a:ea typeface="ＭＳ Ｐゴシック" pitchFamily="34" charset="-128"/>
              </a:rPr>
              <a:t>This document contains the report to the IEEE 802 LMSC in support of a request for approval to send IEEE P802.15.13/D10 to </a:t>
            </a:r>
            <a:r>
              <a:rPr lang="en-GB" sz="2400" dirty="0" err="1">
                <a:ea typeface="ＭＳ Ｐゴシック" pitchFamily="34" charset="-128"/>
              </a:rPr>
              <a:t>RevCom</a:t>
            </a:r>
            <a:r>
              <a:rPr lang="en-GB" sz="2400" dirty="0">
                <a:ea typeface="ＭＳ Ｐゴシック" pitchFamily="34" charset="-128"/>
              </a:rPr>
              <a:t>.</a:t>
            </a:r>
          </a:p>
          <a:p>
            <a:pPr marL="257310" indent="-256500">
              <a:spcBef>
                <a:spcPts val="451"/>
              </a:spcBef>
              <a:buFont typeface="Arial"/>
              <a:buChar char="•"/>
            </a:pPr>
            <a:r>
              <a:rPr lang="en-US" sz="2400" spc="-1" dirty="0">
                <a:ea typeface="ＭＳ Ｐゴシック"/>
              </a:rPr>
              <a:t>The WG motion to request</a:t>
            </a:r>
            <a:r>
              <a:rPr lang="en-US" sz="2400" spc="-1" dirty="0">
                <a:solidFill>
                  <a:srgbClr val="FF0000"/>
                </a:solidFill>
                <a:ea typeface="ＭＳ Ｐゴシック"/>
              </a:rPr>
              <a:t> </a:t>
            </a:r>
            <a:r>
              <a:rPr lang="en-US" sz="2400" spc="-1" dirty="0">
                <a:ea typeface="ＭＳ Ｐゴシック"/>
              </a:rPr>
              <a:t>conditional approval was approved during the November session of the 802.15 working group on 17 November 2022.</a:t>
            </a:r>
            <a:endParaRPr lang="en-US" sz="2400" spc="-1" dirty="0">
              <a:latin typeface="Arial"/>
            </a:endParaRPr>
          </a:p>
          <a:p>
            <a:pPr marL="600210" lvl="1" indent="-256500">
              <a:spcBef>
                <a:spcPts val="374"/>
              </a:spcBef>
              <a:buFont typeface="Arial"/>
              <a:buChar char="•"/>
            </a:pPr>
            <a:r>
              <a:rPr lang="en-US" sz="2000" spc="-1" dirty="0">
                <a:highlight>
                  <a:srgbClr val="FFFF00"/>
                </a:highlight>
                <a:ea typeface="ＭＳ Ｐゴシック"/>
              </a:rPr>
              <a:t>Passed in the Working Group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yes,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no, </a:t>
            </a:r>
            <a:r>
              <a:rPr lang="en-US" sz="2000" spc="-1" dirty="0">
                <a:solidFill>
                  <a:srgbClr val="FF0000"/>
                </a:solidFill>
                <a:highlight>
                  <a:srgbClr val="FFFF00"/>
                </a:highlight>
                <a:ea typeface="ＭＳ Ｐゴシック"/>
              </a:rPr>
              <a:t>X</a:t>
            </a:r>
            <a:r>
              <a:rPr lang="en-US" sz="2000" spc="-1" dirty="0">
                <a:highlight>
                  <a:srgbClr val="FFFF00"/>
                </a:highlight>
                <a:ea typeface="ＭＳ Ｐゴシック"/>
              </a:rPr>
              <a:t> abstain</a:t>
            </a:r>
            <a:endParaRPr lang="en-GB" sz="2000" dirty="0">
              <a:highlight>
                <a:srgbClr val="FFFF00"/>
              </a:highlight>
              <a:ea typeface="ＭＳ Ｐゴシック" pitchFamily="34" charset="-128"/>
            </a:endParaRPr>
          </a:p>
        </p:txBody>
      </p:sp>
      <p:sp>
        <p:nvSpPr>
          <p:cNvPr id="6" name="Slide Number Placeholder 5"/>
          <p:cNvSpPr>
            <a:spLocks noGrp="1"/>
          </p:cNvSpPr>
          <p:nvPr>
            <p:ph type="sldNum" idx="12"/>
          </p:nvPr>
        </p:nvSpPr>
        <p:spPr>
          <a:xfrm>
            <a:off x="4393695" y="6475413"/>
            <a:ext cx="432811" cy="184666"/>
          </a:xfrm>
        </p:spPr>
        <p:txBody>
          <a:bodyPr/>
          <a:lstStyle/>
          <a:p>
            <a:r>
              <a:rPr lang="en-GB"/>
              <a:t>Slide </a:t>
            </a:r>
            <a:fld id="{351F4386-A5E2-41A1-B4D0-BE653C929E06}" type="slidenum">
              <a:rPr lang="en-GB"/>
              <a:pPr/>
              <a:t>14</a:t>
            </a:fld>
            <a:endParaRPr lang="en-GB"/>
          </a:p>
        </p:txBody>
      </p:sp>
      <p:sp>
        <p:nvSpPr>
          <p:cNvPr id="2" name="Title 1">
            <a:extLst>
              <a:ext uri="{FF2B5EF4-FFF2-40B4-BE49-F238E27FC236}">
                <a16:creationId xmlns:a16="http://schemas.microsoft.com/office/drawing/2014/main" id="{1588C4C4-72E4-CB9F-9A1D-E9A8066DAFE8}"/>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t>Introduction</a:t>
            </a:r>
            <a:endParaRPr lang="en-US"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410BB9F-DF7D-7B4D-B27C-54DBD5030D8C}"/>
              </a:ext>
            </a:extLst>
          </p:cNvPr>
          <p:cNvSpPr>
            <a:spLocks noGrp="1"/>
          </p:cNvSpPr>
          <p:nvPr>
            <p:ph idx="1"/>
          </p:nvPr>
        </p:nvSpPr>
        <p:spPr>
          <a:xfrm>
            <a:off x="685800" y="1766777"/>
            <a:ext cx="7772400" cy="4114800"/>
          </a:xfrm>
        </p:spPr>
        <p:txBody>
          <a:bodyPr/>
          <a:lstStyle/>
          <a:p>
            <a:pPr>
              <a:buFont typeface="Arial" panose="020B0604020202020204" pitchFamily="34" charset="0"/>
              <a:buChar char="•"/>
            </a:pPr>
            <a:r>
              <a:rPr lang="en-US" sz="2400" dirty="0"/>
              <a:t>The P802.15.13 Draft went through six (re)circulations in SA Ballot </a:t>
            </a:r>
          </a:p>
          <a:p>
            <a:pPr>
              <a:buFont typeface="Arial" panose="020B0604020202020204" pitchFamily="34" charset="0"/>
              <a:buChar char="•"/>
            </a:pPr>
            <a:r>
              <a:rPr lang="en-US" sz="2400" dirty="0"/>
              <a:t>Draft P802.15.13/D4 achieved &gt; 75% needed for an approved draft</a:t>
            </a:r>
          </a:p>
          <a:p>
            <a:pPr>
              <a:buFont typeface="Arial" panose="020B0604020202020204" pitchFamily="34" charset="0"/>
              <a:buChar char="•"/>
            </a:pPr>
            <a:r>
              <a:rPr lang="en-US" sz="2400" dirty="0"/>
              <a:t>The WG has resolved </a:t>
            </a:r>
            <a:r>
              <a:rPr lang="de-DE" sz="2400" dirty="0"/>
              <a:t>897</a:t>
            </a:r>
            <a:r>
              <a:rPr lang="en-US" sz="2400" dirty="0"/>
              <a:t> comments received on drafts P802.15.13/D4, D5, D6, D7, D8, and D9.</a:t>
            </a:r>
          </a:p>
          <a:p>
            <a:pPr>
              <a:buFont typeface="Arial" panose="020B0604020202020204" pitchFamily="34" charset="0"/>
              <a:buChar char="•"/>
            </a:pPr>
            <a:r>
              <a:rPr lang="en-US" sz="2400" dirty="0"/>
              <a:t>List of all resolved comments:</a:t>
            </a:r>
          </a:p>
          <a:p>
            <a:pPr marL="342900" lvl="1" indent="0">
              <a:buNone/>
            </a:pPr>
            <a:r>
              <a:rPr lang="en-US" sz="2000" dirty="0">
                <a:solidFill>
                  <a:srgbClr val="FF0000"/>
                </a:solidFill>
                <a:hlinkClick r:id="rId2"/>
              </a:rPr>
              <a:t>https://mentor.ieee.org/802.15/dcn/22/15-22-0641-00-0013-p802-15-13-collected-sa-ballot-comments.xlsx</a:t>
            </a:r>
            <a:endParaRPr lang="en-US" sz="2000" dirty="0">
              <a:solidFill>
                <a:srgbClr val="FF0000"/>
              </a:solidFill>
            </a:endParaRPr>
          </a:p>
          <a:p>
            <a:pPr marL="342900" lvl="1" indent="0"/>
            <a:endParaRPr lang="en-US" dirty="0">
              <a:solidFill>
                <a:srgbClr val="FF0000"/>
              </a:solidFill>
            </a:endParaRPr>
          </a:p>
        </p:txBody>
      </p:sp>
      <p:sp>
        <p:nvSpPr>
          <p:cNvPr id="4" name="Slide Number Placeholder 3">
            <a:extLst>
              <a:ext uri="{FF2B5EF4-FFF2-40B4-BE49-F238E27FC236}">
                <a16:creationId xmlns:a16="http://schemas.microsoft.com/office/drawing/2014/main" id="{7329993B-0BD8-FE40-998A-4BA4FD54811C}"/>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15</a:t>
            </a:fld>
            <a:endParaRPr lang="en-GB" dirty="0"/>
          </a:p>
        </p:txBody>
      </p:sp>
      <p:sp>
        <p:nvSpPr>
          <p:cNvPr id="8" name="Title 1">
            <a:extLst>
              <a:ext uri="{FF2B5EF4-FFF2-40B4-BE49-F238E27FC236}">
                <a16:creationId xmlns:a16="http://schemas.microsoft.com/office/drawing/2014/main" id="{7940997D-CBDF-26CC-F9A0-B4D0383AA9B6}"/>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dirty="0"/>
              <a:t>Status Summary</a:t>
            </a:r>
            <a:endParaRPr lang="en-GB" kern="0" dirty="0"/>
          </a:p>
        </p:txBody>
      </p:sp>
    </p:spTree>
    <p:extLst>
      <p:ext uri="{BB962C8B-B14F-4D97-AF65-F5344CB8AC3E}">
        <p14:creationId xmlns:p14="http://schemas.microsoft.com/office/powerpoint/2010/main" val="2875752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3E1ECFE0-2F48-DE41-A09C-D98670D28510}"/>
              </a:ext>
            </a:extLst>
          </p:cNvPr>
          <p:cNvSpPr>
            <a:spLocks noGrp="1"/>
          </p:cNvSpPr>
          <p:nvPr>
            <p:ph type="sldNum" idx="12"/>
          </p:nvPr>
        </p:nvSpPr>
        <p:spPr>
          <a:xfrm>
            <a:off x="4393695" y="6475413"/>
            <a:ext cx="432811" cy="184666"/>
          </a:xfrm>
        </p:spPr>
        <p:txBody>
          <a:bodyPr/>
          <a:lstStyle/>
          <a:p>
            <a:r>
              <a:rPr lang="en-GB"/>
              <a:t>Slide </a:t>
            </a:r>
            <a:fld id="{440F5867-744E-4AA6-B0ED-4C44D2DFBB7B}" type="slidenum">
              <a:rPr lang="en-GB" smtClean="0"/>
              <a:pPr/>
              <a:t>16</a:t>
            </a:fld>
            <a:endParaRPr lang="en-GB" dirty="0"/>
          </a:p>
        </p:txBody>
      </p:sp>
      <p:graphicFrame>
        <p:nvGraphicFramePr>
          <p:cNvPr id="7" name="Table 6">
            <a:extLst>
              <a:ext uri="{FF2B5EF4-FFF2-40B4-BE49-F238E27FC236}">
                <a16:creationId xmlns:a16="http://schemas.microsoft.com/office/drawing/2014/main" id="{A8D5A3CE-0519-484A-AF51-C2E8DAC5EC4F}"/>
              </a:ext>
            </a:extLst>
          </p:cNvPr>
          <p:cNvGraphicFramePr>
            <a:graphicFrameLocks noGrp="1"/>
          </p:cNvGraphicFramePr>
          <p:nvPr>
            <p:extLst>
              <p:ext uri="{D42A27DB-BD31-4B8C-83A1-F6EECF244321}">
                <p14:modId xmlns:p14="http://schemas.microsoft.com/office/powerpoint/2010/main" val="2675250913"/>
              </p:ext>
            </p:extLst>
          </p:nvPr>
        </p:nvGraphicFramePr>
        <p:xfrm>
          <a:off x="278523" y="1752600"/>
          <a:ext cx="8586954" cy="3920135"/>
        </p:xfrm>
        <a:graphic>
          <a:graphicData uri="http://schemas.openxmlformats.org/drawingml/2006/table">
            <a:tbl>
              <a:tblPr firstRow="1" bandRow="1">
                <a:tableStyleId>{ED083AE6-46FA-4A59-8FB0-9F97EB10719F}</a:tableStyleId>
              </a:tblPr>
              <a:tblGrid>
                <a:gridCol w="486054">
                  <a:extLst>
                    <a:ext uri="{9D8B030D-6E8A-4147-A177-3AD203B41FA5}">
                      <a16:colId xmlns:a16="http://schemas.microsoft.com/office/drawing/2014/main" val="20000"/>
                    </a:ext>
                  </a:extLst>
                </a:gridCol>
                <a:gridCol w="1296144">
                  <a:extLst>
                    <a:ext uri="{9D8B030D-6E8A-4147-A177-3AD203B41FA5}">
                      <a16:colId xmlns:a16="http://schemas.microsoft.com/office/drawing/2014/main" val="20001"/>
                    </a:ext>
                  </a:extLst>
                </a:gridCol>
                <a:gridCol w="1959254">
                  <a:extLst>
                    <a:ext uri="{9D8B030D-6E8A-4147-A177-3AD203B41FA5}">
                      <a16:colId xmlns:a16="http://schemas.microsoft.com/office/drawing/2014/main" val="20002"/>
                    </a:ext>
                  </a:extLst>
                </a:gridCol>
                <a:gridCol w="1144761">
                  <a:extLst>
                    <a:ext uri="{9D8B030D-6E8A-4147-A177-3AD203B41FA5}">
                      <a16:colId xmlns:a16="http://schemas.microsoft.com/office/drawing/2014/main" val="20003"/>
                    </a:ext>
                  </a:extLst>
                </a:gridCol>
                <a:gridCol w="538712">
                  <a:extLst>
                    <a:ext uri="{9D8B030D-6E8A-4147-A177-3AD203B41FA5}">
                      <a16:colId xmlns:a16="http://schemas.microsoft.com/office/drawing/2014/main" val="20004"/>
                    </a:ext>
                  </a:extLst>
                </a:gridCol>
                <a:gridCol w="538712">
                  <a:extLst>
                    <a:ext uri="{9D8B030D-6E8A-4147-A177-3AD203B41FA5}">
                      <a16:colId xmlns:a16="http://schemas.microsoft.com/office/drawing/2014/main" val="20005"/>
                    </a:ext>
                  </a:extLst>
                </a:gridCol>
                <a:gridCol w="404034">
                  <a:extLst>
                    <a:ext uri="{9D8B030D-6E8A-4147-A177-3AD203B41FA5}">
                      <a16:colId xmlns:a16="http://schemas.microsoft.com/office/drawing/2014/main" val="20006"/>
                    </a:ext>
                  </a:extLst>
                </a:gridCol>
                <a:gridCol w="401130">
                  <a:extLst>
                    <a:ext uri="{9D8B030D-6E8A-4147-A177-3AD203B41FA5}">
                      <a16:colId xmlns:a16="http://schemas.microsoft.com/office/drawing/2014/main" val="20007"/>
                    </a:ext>
                  </a:extLst>
                </a:gridCol>
                <a:gridCol w="404034">
                  <a:extLst>
                    <a:ext uri="{9D8B030D-6E8A-4147-A177-3AD203B41FA5}">
                      <a16:colId xmlns:a16="http://schemas.microsoft.com/office/drawing/2014/main" val="20008"/>
                    </a:ext>
                  </a:extLst>
                </a:gridCol>
                <a:gridCol w="471373">
                  <a:extLst>
                    <a:ext uri="{9D8B030D-6E8A-4147-A177-3AD203B41FA5}">
                      <a16:colId xmlns:a16="http://schemas.microsoft.com/office/drawing/2014/main" val="20009"/>
                    </a:ext>
                  </a:extLst>
                </a:gridCol>
                <a:gridCol w="471373">
                  <a:extLst>
                    <a:ext uri="{9D8B030D-6E8A-4147-A177-3AD203B41FA5}">
                      <a16:colId xmlns:a16="http://schemas.microsoft.com/office/drawing/2014/main" val="20010"/>
                    </a:ext>
                  </a:extLst>
                </a:gridCol>
                <a:gridCol w="471373">
                  <a:extLst>
                    <a:ext uri="{9D8B030D-6E8A-4147-A177-3AD203B41FA5}">
                      <a16:colId xmlns:a16="http://schemas.microsoft.com/office/drawing/2014/main" val="20011"/>
                    </a:ext>
                  </a:extLst>
                </a:gridCol>
              </a:tblGrid>
              <a:tr h="724644">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 circulation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Document / draft number</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Group Members</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extLst>
                  <a:ext uri="{0D108BD9-81ED-4DB2-BD59-A6C34878D82A}">
                    <a16:rowId xmlns:a16="http://schemas.microsoft.com/office/drawing/2014/main" val="10000"/>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P802.15.13/D4</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69</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95%</a:t>
                      </a:r>
                    </a:p>
                  </a:txBody>
                  <a:tcPr marL="68580" marR="68580" marT="34290" marB="34290"/>
                </a:tc>
                <a:extLst>
                  <a:ext uri="{0D108BD9-81ED-4DB2-BD59-A6C34878D82A}">
                    <a16:rowId xmlns:a16="http://schemas.microsoft.com/office/drawing/2014/main" val="10001"/>
                  </a:ext>
                </a:extLst>
              </a:tr>
              <a:tr h="388620">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R1</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25 Sep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P802.15.13/D5</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p>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10002"/>
                  </a:ext>
                </a:extLst>
              </a:tr>
              <a:tr h="388620">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R2</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22 Jan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P802.15.13/D6</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77</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marL="68580" marR="68580" marT="34290" marB="34290"/>
                </a:tc>
                <a:extLst>
                  <a:ext uri="{0D108BD9-81ED-4DB2-BD59-A6C34878D82A}">
                    <a16:rowId xmlns:a16="http://schemas.microsoft.com/office/drawing/2014/main" val="1806610831"/>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R3</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20 Aug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P802.15.13/D7</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marL="68580" marR="68580" marT="34290" marB="34290"/>
                </a:tc>
                <a:extLst>
                  <a:ext uri="{0D108BD9-81ED-4DB2-BD59-A6C34878D82A}">
                    <a16:rowId xmlns:a16="http://schemas.microsoft.com/office/drawing/2014/main" val="10004"/>
                  </a:ext>
                </a:extLst>
              </a:tr>
              <a:tr h="368471">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R4</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21 Oct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P802.15.13/D8</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1498981045"/>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R5</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14 Nov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P802.15.13/D9</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2630583624"/>
                  </a:ext>
                </a:extLst>
              </a:tr>
              <a:tr h="368471">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R6</a:t>
                      </a:r>
                    </a:p>
                  </a:txBody>
                  <a:tcPr marL="68580" marR="68580" marT="34290" marB="34290"/>
                </a:tc>
                <a:tc>
                  <a:txBody>
                    <a:bodyPr/>
                    <a:lstStyle/>
                    <a:p>
                      <a:pPr algn="ct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latin typeface="Arial" panose="020B0604020202020204" pitchFamily="34" charset="0"/>
                          <a:cs typeface="Arial" panose="020B0604020202020204" pitchFamily="34" charset="0"/>
                        </a:rPr>
                        <a:t>P802.15.13/D10</a:t>
                      </a: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Recirculation</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tc>
                <a:extLst>
                  <a:ext uri="{0D108BD9-81ED-4DB2-BD59-A6C34878D82A}">
                    <a16:rowId xmlns:a16="http://schemas.microsoft.com/office/drawing/2014/main" val="4190103765"/>
                  </a:ext>
                </a:extLst>
              </a:tr>
              <a:tr h="368471">
                <a:tc gridSpan="4">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Aggregate Vote</a:t>
                      </a:r>
                    </a:p>
                  </a:txBody>
                  <a:tcPr marL="68580" marR="68580" marT="34290" marB="34290" anchor="ctr"/>
                </a:tc>
                <a:tc hMerge="1">
                  <a:txBody>
                    <a:bodyPr/>
                    <a:lstStyle/>
                    <a:p>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91</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78</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85%</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5</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6%</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72</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1</a:t>
                      </a:r>
                    </a:p>
                  </a:txBody>
                  <a:tcPr marL="68580" marR="68580" marT="34290" marB="34290"/>
                </a:tc>
                <a:tc>
                  <a:txBody>
                    <a:bodyPr/>
                    <a:lstStyle/>
                    <a:p>
                      <a:r>
                        <a:rPr kumimoji="0" lang="en-US" sz="1100" b="1" i="0" u="none" strike="noStrike" kern="1200" cap="none" normalizeH="0" baseline="0" dirty="0">
                          <a:ln>
                            <a:noFill/>
                          </a:ln>
                          <a:solidFill>
                            <a:srgbClr val="000000"/>
                          </a:solidFill>
                          <a:effectLst/>
                          <a:latin typeface="Arial" charset="0"/>
                          <a:ea typeface="Times New Roman" pitchFamily="18" charset="0"/>
                          <a:cs typeface="Arial" charset="0"/>
                        </a:rPr>
                        <a:t>98%</a:t>
                      </a:r>
                    </a:p>
                  </a:txBody>
                  <a:tcPr marL="68580" marR="68580" marT="34290" marB="34290"/>
                </a:tc>
                <a:extLst>
                  <a:ext uri="{0D108BD9-81ED-4DB2-BD59-A6C34878D82A}">
                    <a16:rowId xmlns:a16="http://schemas.microsoft.com/office/drawing/2014/main" val="3247598497"/>
                  </a:ext>
                </a:extLst>
              </a:tr>
            </a:tbl>
          </a:graphicData>
        </a:graphic>
      </p:graphicFrame>
      <p:sp>
        <p:nvSpPr>
          <p:cNvPr id="3" name="Title 1">
            <a:extLst>
              <a:ext uri="{FF2B5EF4-FFF2-40B4-BE49-F238E27FC236}">
                <a16:creationId xmlns:a16="http://schemas.microsoft.com/office/drawing/2014/main" id="{AA5D7EDB-1418-B27D-6D7A-45C2E1456B1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P802.15.13 SA Ballot Results</a:t>
            </a:r>
            <a:endParaRPr lang="en-GB" kern="0" dirty="0"/>
          </a:p>
        </p:txBody>
      </p:sp>
    </p:spTree>
    <p:extLst>
      <p:ext uri="{BB962C8B-B14F-4D97-AF65-F5344CB8AC3E}">
        <p14:creationId xmlns:p14="http://schemas.microsoft.com/office/powerpoint/2010/main" val="2353208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75E95E4-ECC2-414A-9B7D-C93C188BF657}"/>
              </a:ext>
            </a:extLst>
          </p:cNvPr>
          <p:cNvSpPr>
            <a:spLocks noGrp="1"/>
          </p:cNvSpPr>
          <p:nvPr>
            <p:ph type="sldNum" idx="12"/>
          </p:nvPr>
        </p:nvSpPr>
        <p:spPr>
          <a:xfrm>
            <a:off x="4393695" y="6475413"/>
            <a:ext cx="432811" cy="184666"/>
          </a:xfrm>
        </p:spPr>
        <p:txBody>
          <a:bodyPr/>
          <a:lstStyle/>
          <a:p>
            <a:r>
              <a:rPr lang="en-GB"/>
              <a:t>Slide </a:t>
            </a:r>
            <a:fld id="{F5D8E26B-7BCF-4D25-9C89-0168A6618F18}" type="slidenum">
              <a:rPr lang="en-GB" smtClean="0"/>
              <a:pPr/>
              <a:t>17</a:t>
            </a:fld>
            <a:endParaRPr lang="en-GB"/>
          </a:p>
        </p:txBody>
      </p:sp>
      <p:graphicFrame>
        <p:nvGraphicFramePr>
          <p:cNvPr id="8" name="Table 7">
            <a:extLst>
              <a:ext uri="{FF2B5EF4-FFF2-40B4-BE49-F238E27FC236}">
                <a16:creationId xmlns:a16="http://schemas.microsoft.com/office/drawing/2014/main" id="{2B08D061-F5D4-4246-AA41-02F06B62EF07}"/>
              </a:ext>
            </a:extLst>
          </p:cNvPr>
          <p:cNvGraphicFramePr>
            <a:graphicFrameLocks noGrp="1"/>
          </p:cNvGraphicFramePr>
          <p:nvPr>
            <p:extLst>
              <p:ext uri="{D42A27DB-BD31-4B8C-83A1-F6EECF244321}">
                <p14:modId xmlns:p14="http://schemas.microsoft.com/office/powerpoint/2010/main" val="2033930426"/>
              </p:ext>
            </p:extLst>
          </p:nvPr>
        </p:nvGraphicFramePr>
        <p:xfrm>
          <a:off x="2033717" y="1828800"/>
          <a:ext cx="5076565" cy="3602025"/>
        </p:xfrm>
        <a:graphic>
          <a:graphicData uri="http://schemas.openxmlformats.org/drawingml/2006/table">
            <a:tbl>
              <a:tblPr firstRow="1" bandRow="1">
                <a:tableStyleId>{ED083AE6-46FA-4A59-8FB0-9F97EB10719F}</a:tableStyleId>
              </a:tblPr>
              <a:tblGrid>
                <a:gridCol w="676619">
                  <a:extLst>
                    <a:ext uri="{9D8B030D-6E8A-4147-A177-3AD203B41FA5}">
                      <a16:colId xmlns:a16="http://schemas.microsoft.com/office/drawing/2014/main" val="20000"/>
                    </a:ext>
                  </a:extLst>
                </a:gridCol>
                <a:gridCol w="1111717">
                  <a:extLst>
                    <a:ext uri="{9D8B030D-6E8A-4147-A177-3AD203B41FA5}">
                      <a16:colId xmlns:a16="http://schemas.microsoft.com/office/drawing/2014/main" val="20001"/>
                    </a:ext>
                  </a:extLst>
                </a:gridCol>
                <a:gridCol w="1560037">
                  <a:extLst>
                    <a:ext uri="{9D8B030D-6E8A-4147-A177-3AD203B41FA5}">
                      <a16:colId xmlns:a16="http://schemas.microsoft.com/office/drawing/2014/main" val="20002"/>
                    </a:ext>
                  </a:extLst>
                </a:gridCol>
                <a:gridCol w="1728192">
                  <a:extLst>
                    <a:ext uri="{9D8B030D-6E8A-4147-A177-3AD203B41FA5}">
                      <a16:colId xmlns:a16="http://schemas.microsoft.com/office/drawing/2014/main" val="20003"/>
                    </a:ext>
                  </a:extLst>
                </a:gridCol>
              </a:tblGrid>
              <a:tr h="667601">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(Re) circulation</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rgbClr val="000000"/>
                          </a:solidFill>
                          <a:effectLst/>
                          <a:latin typeface="Arial" charset="0"/>
                          <a:ea typeface="Times New Roman" pitchFamily="18" charset="0"/>
                          <a:cs typeface="Arial" charset="0"/>
                        </a:rPr>
                        <a:t>Document / draft number</a:t>
                      </a:r>
                      <a:endParaRPr kumimoji="0" lang="en-GB" sz="21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Comments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nchor="ctr" horzOverflow="overflow"/>
                </a:tc>
                <a:extLst>
                  <a:ext uri="{0D108BD9-81ED-4DB2-BD59-A6C34878D82A}">
                    <a16:rowId xmlns:a16="http://schemas.microsoft.com/office/drawing/2014/main" val="10000"/>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Initial</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P802.15.13/D4</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323 (116 T, 196 E, 11 G)</a:t>
                      </a:r>
                    </a:p>
                  </a:txBody>
                  <a:tcPr marL="68580" marR="68580" marT="34290" marB="34290" anchor="ctr"/>
                </a:tc>
                <a:extLst>
                  <a:ext uri="{0D108BD9-81ED-4DB2-BD59-A6C34878D82A}">
                    <a16:rowId xmlns:a16="http://schemas.microsoft.com/office/drawing/2014/main" val="10001"/>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R1</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25 Sep 2021</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P802.15.13/D5</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158 (96 T, 61 E, 1 G)</a:t>
                      </a:r>
                    </a:p>
                  </a:txBody>
                  <a:tcPr marL="68580" marR="68580" marT="34290" marB="34290" anchor="ctr"/>
                </a:tc>
                <a:extLst>
                  <a:ext uri="{0D108BD9-81ED-4DB2-BD59-A6C34878D82A}">
                    <a16:rowId xmlns:a16="http://schemas.microsoft.com/office/drawing/2014/main" val="10002"/>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R2</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22 Jan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P802.15.13/D6</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109 (60 T, 49 E)</a:t>
                      </a:r>
                    </a:p>
                  </a:txBody>
                  <a:tcPr marL="68580" marR="68580" marT="34290" marB="34290" anchor="ctr"/>
                </a:tc>
                <a:extLst>
                  <a:ext uri="{0D108BD9-81ED-4DB2-BD59-A6C34878D82A}">
                    <a16:rowId xmlns:a16="http://schemas.microsoft.com/office/drawing/2014/main" val="10003"/>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R3</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20 Aug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P802.15.13/D7</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155 (80 T, 74 E, 1 G)</a:t>
                      </a:r>
                    </a:p>
                  </a:txBody>
                  <a:tcPr marL="68580" marR="68580" marT="34290" marB="34290" anchor="ctr"/>
                </a:tc>
                <a:extLst>
                  <a:ext uri="{0D108BD9-81ED-4DB2-BD59-A6C34878D82A}">
                    <a16:rowId xmlns:a16="http://schemas.microsoft.com/office/drawing/2014/main" val="10004"/>
                  </a:ext>
                </a:extLst>
              </a:tr>
              <a:tr h="36680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R4</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21 Oct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P802.15.13/D8</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135 (74 T, 61 E)</a:t>
                      </a:r>
                    </a:p>
                  </a:txBody>
                  <a:tcPr marL="68580" marR="68580" marT="34290" marB="34290" anchor="ctr"/>
                </a:tc>
                <a:extLst>
                  <a:ext uri="{0D108BD9-81ED-4DB2-BD59-A6C34878D82A}">
                    <a16:rowId xmlns:a16="http://schemas.microsoft.com/office/drawing/2014/main" val="2733332986"/>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R5</a:t>
                      </a:r>
                    </a:p>
                  </a:txBody>
                  <a:tcPr marL="68580" marR="68580" marT="34290" marB="34290"/>
                </a:tc>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14 Nov 2022</a:t>
                      </a: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kern="1200" dirty="0">
                          <a:solidFill>
                            <a:schemeClr val="tx1"/>
                          </a:solidFill>
                          <a:effectLst/>
                          <a:latin typeface="Arial" panose="020B0604020202020204" pitchFamily="34" charset="0"/>
                          <a:ea typeface="+mn-ea"/>
                          <a:cs typeface="Arial" panose="020B0604020202020204" pitchFamily="34" charset="0"/>
                        </a:rPr>
                        <a:t>P802.15.13/D9</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lang="en-US" sz="1100" kern="1200" dirty="0">
                          <a:solidFill>
                            <a:schemeClr val="tx1"/>
                          </a:solidFill>
                          <a:effectLst/>
                          <a:latin typeface="Arial" panose="020B0604020202020204" pitchFamily="34" charset="0"/>
                          <a:ea typeface="+mn-ea"/>
                          <a:cs typeface="Arial" panose="020B0604020202020204" pitchFamily="34" charset="0"/>
                        </a:rPr>
                        <a:t>17 (11 T, 6 E)</a:t>
                      </a:r>
                    </a:p>
                  </a:txBody>
                  <a:tcPr marL="68580" marR="68580" marT="34290" marB="34290" anchor="ctr"/>
                </a:tc>
                <a:extLst>
                  <a:ext uri="{0D108BD9-81ED-4DB2-BD59-A6C34878D82A}">
                    <a16:rowId xmlns:a16="http://schemas.microsoft.com/office/drawing/2014/main" val="10005"/>
                  </a:ext>
                </a:extLst>
              </a:tr>
              <a:tr h="366803">
                <a:tc>
                  <a:txBody>
                    <a:bodyPr/>
                    <a:lstStyle/>
                    <a:p>
                      <a:pPr algn="ctr"/>
                      <a:r>
                        <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rPr>
                        <a:t>R6</a:t>
                      </a:r>
                    </a:p>
                  </a:txBody>
                  <a:tcPr marL="68580" marR="68580" marT="34290" marB="34290"/>
                </a:tc>
                <a:tc>
                  <a:txBody>
                    <a:bodyPr/>
                    <a:lstStyle/>
                    <a:p>
                      <a:pPr algn="ct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kumimoji="0" lang="en-US" sz="11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marL="68580" marR="68580" marT="34290" marB="3429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lang="en-US" sz="1100" dirty="0">
                        <a:latin typeface="Arial" panose="020B0604020202020204" pitchFamily="34" charset="0"/>
                        <a:cs typeface="Arial" panose="020B0604020202020204" pitchFamily="34" charset="0"/>
                      </a:endParaRPr>
                    </a:p>
                  </a:txBody>
                  <a:tcPr marL="68580" marR="68580" marT="34290" marB="34290" anchor="ctr"/>
                </a:tc>
                <a:tc>
                  <a:txBody>
                    <a:bodyPr/>
                    <a:lstStyle/>
                    <a:p>
                      <a:r>
                        <a:rPr kumimoji="0" lang="en-US" sz="1100" b="0" i="0" u="none" strike="noStrike" kern="1200" cap="none" normalizeH="0" baseline="0" dirty="0">
                          <a:ln>
                            <a:noFill/>
                          </a:ln>
                          <a:solidFill>
                            <a:srgbClr val="FF0000"/>
                          </a:solidFill>
                          <a:effectLst/>
                          <a:latin typeface="Arial" charset="0"/>
                          <a:ea typeface="Times New Roman" pitchFamily="18" charset="0"/>
                          <a:cs typeface="Arial" charset="0"/>
                        </a:rPr>
                        <a:t>?</a:t>
                      </a:r>
                      <a:endParaRPr lang="en-US" sz="1100" kern="1200" dirty="0">
                        <a:solidFill>
                          <a:schemeClr val="tx1"/>
                        </a:solidFill>
                        <a:effectLst/>
                        <a:latin typeface="Arial" panose="020B0604020202020204" pitchFamily="34" charset="0"/>
                        <a:ea typeface="+mn-ea"/>
                        <a:cs typeface="Arial" panose="020B0604020202020204" pitchFamily="34" charset="0"/>
                      </a:endParaRPr>
                    </a:p>
                  </a:txBody>
                  <a:tcPr marL="68580" marR="68580" marT="34290" marB="34290" anchor="ctr"/>
                </a:tc>
                <a:extLst>
                  <a:ext uri="{0D108BD9-81ED-4DB2-BD59-A6C34878D82A}">
                    <a16:rowId xmlns:a16="http://schemas.microsoft.com/office/drawing/2014/main" val="1829377309"/>
                  </a:ext>
                </a:extLst>
              </a:tr>
              <a:tr h="366803">
                <a:tc gridSpan="3">
                  <a:txBody>
                    <a:bodyPr/>
                    <a:lstStyle/>
                    <a:p>
                      <a:pPr algn="ct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Total</a:t>
                      </a:r>
                    </a:p>
                  </a:txBody>
                  <a:tcPr marL="68580" marR="68580" marT="34290" marB="34290" anchor="ctr"/>
                </a:tc>
                <a:tc hMerge="1">
                  <a:txBody>
                    <a:bodyPr/>
                    <a:lstStyle/>
                    <a:p>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nchor="ctr"/>
                </a:tc>
                <a:tc>
                  <a:txBody>
                    <a:bodyPr/>
                    <a:lstStyle/>
                    <a:p>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897</a:t>
                      </a:r>
                    </a:p>
                  </a:txBody>
                  <a:tcPr marL="68580" marR="68580" marT="34290" marB="34290" anchor="ctr"/>
                </a:tc>
                <a:extLst>
                  <a:ext uri="{0D108BD9-81ED-4DB2-BD59-A6C34878D82A}">
                    <a16:rowId xmlns:a16="http://schemas.microsoft.com/office/drawing/2014/main" val="2600899970"/>
                  </a:ext>
                </a:extLst>
              </a:tr>
            </a:tbl>
          </a:graphicData>
        </a:graphic>
      </p:graphicFrame>
      <p:sp>
        <p:nvSpPr>
          <p:cNvPr id="2" name="Title 1">
            <a:extLst>
              <a:ext uri="{FF2B5EF4-FFF2-40B4-BE49-F238E27FC236}">
                <a16:creationId xmlns:a16="http://schemas.microsoft.com/office/drawing/2014/main" id="{ADB63625-6CA1-4D7C-B895-B279795B2EFA}"/>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P802.15.13 SA Ballot Comments</a:t>
            </a:r>
            <a:endParaRPr lang="en-GB" kern="0" dirty="0"/>
          </a:p>
        </p:txBody>
      </p:sp>
    </p:spTree>
    <p:extLst>
      <p:ext uri="{BB962C8B-B14F-4D97-AF65-F5344CB8AC3E}">
        <p14:creationId xmlns:p14="http://schemas.microsoft.com/office/powerpoint/2010/main" val="3628597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extLst>
              <p:ext uri="{D42A27DB-BD31-4B8C-83A1-F6EECF244321}">
                <p14:modId xmlns:p14="http://schemas.microsoft.com/office/powerpoint/2010/main" val="2450193547"/>
              </p:ext>
            </p:extLst>
          </p:nvPr>
        </p:nvGraphicFramePr>
        <p:xfrm>
          <a:off x="1092076" y="1981200"/>
          <a:ext cx="6959847" cy="2423042"/>
        </p:xfrm>
        <a:graphic>
          <a:graphicData uri="http://schemas.openxmlformats.org/drawingml/2006/table">
            <a:tbl>
              <a:tblPr firstRow="1" bandRow="1">
                <a:tableStyleId>{ED083AE6-46FA-4A59-8FB0-9F97EB10719F}</a:tableStyleId>
              </a:tblPr>
              <a:tblGrid>
                <a:gridCol w="621131">
                  <a:extLst>
                    <a:ext uri="{9D8B030D-6E8A-4147-A177-3AD203B41FA5}">
                      <a16:colId xmlns:a16="http://schemas.microsoft.com/office/drawing/2014/main" val="20000"/>
                    </a:ext>
                  </a:extLst>
                </a:gridCol>
                <a:gridCol w="310565">
                  <a:extLst>
                    <a:ext uri="{9D8B030D-6E8A-4147-A177-3AD203B41FA5}">
                      <a16:colId xmlns:a16="http://schemas.microsoft.com/office/drawing/2014/main" val="20001"/>
                    </a:ext>
                  </a:extLst>
                </a:gridCol>
                <a:gridCol w="266199">
                  <a:extLst>
                    <a:ext uri="{9D8B030D-6E8A-4147-A177-3AD203B41FA5}">
                      <a16:colId xmlns:a16="http://schemas.microsoft.com/office/drawing/2014/main" val="20002"/>
                    </a:ext>
                  </a:extLst>
                </a:gridCol>
                <a:gridCol w="310565">
                  <a:extLst>
                    <a:ext uri="{9D8B030D-6E8A-4147-A177-3AD203B41FA5}">
                      <a16:colId xmlns:a16="http://schemas.microsoft.com/office/drawing/2014/main" val="20003"/>
                    </a:ext>
                  </a:extLst>
                </a:gridCol>
                <a:gridCol w="310565">
                  <a:extLst>
                    <a:ext uri="{9D8B030D-6E8A-4147-A177-3AD203B41FA5}">
                      <a16:colId xmlns:a16="http://schemas.microsoft.com/office/drawing/2014/main" val="1097919979"/>
                    </a:ext>
                  </a:extLst>
                </a:gridCol>
                <a:gridCol w="310565">
                  <a:extLst>
                    <a:ext uri="{9D8B030D-6E8A-4147-A177-3AD203B41FA5}">
                      <a16:colId xmlns:a16="http://schemas.microsoft.com/office/drawing/2014/main" val="640388990"/>
                    </a:ext>
                  </a:extLst>
                </a:gridCol>
                <a:gridCol w="310565">
                  <a:extLst>
                    <a:ext uri="{9D8B030D-6E8A-4147-A177-3AD203B41FA5}">
                      <a16:colId xmlns:a16="http://schemas.microsoft.com/office/drawing/2014/main" val="1571351352"/>
                    </a:ext>
                  </a:extLst>
                </a:gridCol>
                <a:gridCol w="310565">
                  <a:extLst>
                    <a:ext uri="{9D8B030D-6E8A-4147-A177-3AD203B41FA5}">
                      <a16:colId xmlns:a16="http://schemas.microsoft.com/office/drawing/2014/main" val="2756705223"/>
                    </a:ext>
                  </a:extLst>
                </a:gridCol>
                <a:gridCol w="3943528">
                  <a:extLst>
                    <a:ext uri="{9D8B030D-6E8A-4147-A177-3AD203B41FA5}">
                      <a16:colId xmlns:a16="http://schemas.microsoft.com/office/drawing/2014/main" val="20004"/>
                    </a:ext>
                  </a:extLst>
                </a:gridCol>
                <a:gridCol w="265599">
                  <a:extLst>
                    <a:ext uri="{9D8B030D-6E8A-4147-A177-3AD203B41FA5}">
                      <a16:colId xmlns:a16="http://schemas.microsoft.com/office/drawing/2014/main" val="20005"/>
                    </a:ext>
                  </a:extLst>
                </a:gridCol>
              </a:tblGrid>
              <a:tr h="62865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9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L="68580" marR="68580" marT="34283" marB="34283" anchor="ctr"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1</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st</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3</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rd</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4</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5</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6</a:t>
                      </a:r>
                      <a:r>
                        <a:rPr kumimoji="0" lang="en-GB" altLang="ko-KR" sz="900" b="1" i="0" u="none" strike="noStrike" kern="1200" cap="none" normalizeH="0" baseline="30000" dirty="0">
                          <a:ln>
                            <a:noFill/>
                          </a:ln>
                          <a:solidFill>
                            <a:schemeClr val="tx1"/>
                          </a:solidFill>
                          <a:effectLst/>
                          <a:latin typeface="Times New Roman" pitchFamily="18" charset="0"/>
                          <a:ea typeface="+mn-ea"/>
                          <a:cs typeface="Times New Roman" pitchFamily="18" charset="0"/>
                        </a:rPr>
                        <a:t>th</a:t>
                      </a:r>
                      <a:r>
                        <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p>
                      <a:pPr marL="0" marR="0" lvl="0" indent="-342900" algn="ctr" defTabSz="914400" rtl="0" eaLnBrk="0" fontAlgn="base" latinLnBrk="0" hangingPunct="0">
                        <a:lnSpc>
                          <a:spcPct val="100000"/>
                        </a:lnSpc>
                        <a:spcBef>
                          <a:spcPct val="0"/>
                        </a:spcBef>
                        <a:spcAft>
                          <a:spcPct val="0"/>
                        </a:spcAft>
                        <a:buClrTx/>
                        <a:buSzTx/>
                        <a:buFontTx/>
                        <a:buNone/>
                        <a:tabLst/>
                        <a:defRPr/>
                      </a:pP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rPr>
                        <a:t>Comment</a:t>
                      </a:r>
                      <a:endParaRPr kumimoji="0" lang="en-GB" altLang="ko-KR" sz="9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L="68580" marR="68580" marT="34283" marB="34283" anchor="ctr"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9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900" b="0" i="0" u="none" strike="noStrike" cap="none" normalizeH="0" baseline="0" dirty="0">
                        <a:ln>
                          <a:noFill/>
                        </a:ln>
                        <a:solidFill>
                          <a:schemeClr val="tx1"/>
                        </a:solidFill>
                        <a:effectLst/>
                        <a:latin typeface="Times New Roman" pitchFamily="18" charset="0"/>
                      </a:endParaRPr>
                    </a:p>
                  </a:txBody>
                  <a:tcPr marL="68580" marR="68580" marT="34283" marB="34283" vert="vert" horzOverflow="overflow"/>
                </a:tc>
                <a:extLst>
                  <a:ext uri="{0D108BD9-81ED-4DB2-BD59-A6C34878D82A}">
                    <a16:rowId xmlns:a16="http://schemas.microsoft.com/office/drawing/2014/main" val="10000"/>
                  </a:ext>
                </a:extLst>
              </a:tr>
              <a:tr h="61722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a:solidFill>
                            <a:schemeClr val="tx1"/>
                          </a:solidFill>
                          <a:latin typeface="Calibri" panose="020F0502020204030204" pitchFamily="34" charset="0"/>
                        </a:rPr>
                        <a:t>Chong Han</a:t>
                      </a:r>
                      <a:endParaRPr lang="ko-KR" altLang="en-US" sz="900" b="0" dirty="0">
                        <a:solidFill>
                          <a:schemeClr val="tx1"/>
                        </a:solidFill>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a:t>
                      </a: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Topic</a:t>
                      </a: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Insertion of a third PHY “LB-PHY”:</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Latest comment:</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“insert the text in doc. 15-22/0429r2 to Clause 11.”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extLst>
                  <a:ext uri="{0D108BD9-81ED-4DB2-BD59-A6C34878D82A}">
                    <a16:rowId xmlns:a16="http://schemas.microsoft.com/office/drawing/2014/main" val="10001"/>
                  </a:ext>
                </a:extLst>
              </a:tr>
              <a:tr h="8915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0" dirty="0">
                          <a:latin typeface="Calibri" panose="020F0502020204030204" pitchFamily="34" charset="0"/>
                        </a:rPr>
                        <a:t>CRG Response</a:t>
                      </a:r>
                      <a:endParaRPr lang="ko-KR" altLang="en-US" sz="900" b="0" dirty="0">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a:t>
                      </a: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REJECTED</a:t>
                      </a:r>
                      <a:b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900" b="1"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comment does not identify an issue with the current draft D9. Moreover, the document https://mentor.ieee.org/802.15/dcn/22/15-22-0429-02-0013-lb-phy-to-be-reinserted.docx contains multiple technical issues, is not technically complete, and is not consistent with the draft.</a:t>
                      </a:r>
                    </a:p>
                  </a:txBody>
                  <a:tcPr marL="68580" marR="68580" marT="34290" marB="34290">
                    <a:solidFill>
                      <a:schemeClr val="bg1"/>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extLst>
                  <a:ext uri="{0D108BD9-81ED-4DB2-BD59-A6C34878D82A}">
                    <a16:rowId xmlns:a16="http://schemas.microsoft.com/office/drawing/2014/main" val="10002"/>
                  </a:ext>
                </a:extLst>
              </a:tr>
              <a:tr h="28563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900" b="1" dirty="0">
                          <a:latin typeface="Calibri" panose="020F0502020204030204" pitchFamily="34" charset="0"/>
                        </a:rPr>
                        <a:t>Total</a:t>
                      </a:r>
                      <a:endParaRPr lang="ko-KR" altLang="en-US" sz="900" b="1" dirty="0">
                        <a:latin typeface="Calibri" panose="020F0502020204030204" pitchFamily="34" charset="0"/>
                      </a:endParaRPr>
                    </a:p>
                  </a:txBody>
                  <a:tcPr marL="7144" marR="7144" marT="7144" marB="7144"/>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rgbClr val="FF0000"/>
                          </a:solidFill>
                          <a:effectLst/>
                          <a:latin typeface="Times New Roman" pitchFamily="18" charset="0"/>
                          <a:ea typeface="Times New Roman" pitchFamily="18" charset="0"/>
                          <a:cs typeface="Arial" charset="0"/>
                        </a:rPr>
                        <a:t>?</a:t>
                      </a: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marL="68580" marR="68580" marT="34290" marB="3429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marL="68580" marR="68580" marT="34290" marB="34290"/>
                </a:tc>
                <a:extLst>
                  <a:ext uri="{0D108BD9-81ED-4DB2-BD59-A6C34878D82A}">
                    <a16:rowId xmlns:a16="http://schemas.microsoft.com/office/drawing/2014/main" val="10007"/>
                  </a:ext>
                </a:extLst>
              </a:tr>
            </a:tbl>
          </a:graphicData>
        </a:graphic>
      </p:graphicFrame>
      <p:sp>
        <p:nvSpPr>
          <p:cNvPr id="3" name="Title 1">
            <a:extLst>
              <a:ext uri="{FF2B5EF4-FFF2-40B4-BE49-F238E27FC236}">
                <a16:creationId xmlns:a16="http://schemas.microsoft.com/office/drawing/2014/main" id="{9A23F322-EB75-45E3-5114-ABB575E87628}"/>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ea typeface="ＭＳ Ｐゴシック" pitchFamily="34" charset="-128"/>
              </a:rPr>
              <a:t>Unsatisfied MBS comments by commenter</a:t>
            </a:r>
            <a:endParaRPr lang="en-GB" kern="0" dirty="0"/>
          </a:p>
        </p:txBody>
      </p:sp>
      <p:sp>
        <p:nvSpPr>
          <p:cNvPr id="8" name="Slide Number Placeholder 6">
            <a:extLst>
              <a:ext uri="{FF2B5EF4-FFF2-40B4-BE49-F238E27FC236}">
                <a16:creationId xmlns:a16="http://schemas.microsoft.com/office/drawing/2014/main" id="{2F9DA6AD-6BB2-70B3-524E-60D3AFDD9FE2}"/>
              </a:ext>
            </a:extLst>
          </p:cNvPr>
          <p:cNvSpPr txBox="1">
            <a:spLocks/>
          </p:cNvSpPr>
          <p:nvPr/>
        </p:nvSpPr>
        <p:spPr bwMode="auto">
          <a:xfrm>
            <a:off x="4393695" y="6475413"/>
            <a:ext cx="432811"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a:solidFill>
                  <a:schemeClr val="tx1"/>
                </a:solidFill>
                <a:latin typeface="Times New Roman" pitchFamily="18" charset="0"/>
                <a:ea typeface="ＭＳ Ｐゴシック" pitchFamily="34" charset="-128"/>
                <a:cs typeface="+mn-cs"/>
              </a:defRPr>
            </a:lvl1pPr>
            <a:lvl2pPr marL="4572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0"/>
              </a:spcBef>
              <a:spcAft>
                <a:spcPct val="0"/>
              </a:spcAft>
              <a:defRPr sz="3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3200" kern="1200">
                <a:solidFill>
                  <a:schemeClr val="tx1"/>
                </a:solidFill>
                <a:latin typeface="Times New Roman" pitchFamily="18" charset="0"/>
                <a:ea typeface="ＭＳ Ｐゴシック" pitchFamily="34" charset="-128"/>
                <a:cs typeface="+mn-cs"/>
              </a:defRPr>
            </a:lvl6pPr>
            <a:lvl7pPr marL="2743200" algn="l" defTabSz="914400" rtl="0" eaLnBrk="1" latinLnBrk="0" hangingPunct="1">
              <a:defRPr sz="3200" kern="1200">
                <a:solidFill>
                  <a:schemeClr val="tx1"/>
                </a:solidFill>
                <a:latin typeface="Times New Roman" pitchFamily="18" charset="0"/>
                <a:ea typeface="ＭＳ Ｐゴシック" pitchFamily="34" charset="-128"/>
                <a:cs typeface="+mn-cs"/>
              </a:defRPr>
            </a:lvl7pPr>
            <a:lvl8pPr marL="3200400" algn="l" defTabSz="914400" rtl="0" eaLnBrk="1" latinLnBrk="0" hangingPunct="1">
              <a:defRPr sz="3200" kern="1200">
                <a:solidFill>
                  <a:schemeClr val="tx1"/>
                </a:solidFill>
                <a:latin typeface="Times New Roman" pitchFamily="18" charset="0"/>
                <a:ea typeface="ＭＳ Ｐゴシック" pitchFamily="34" charset="-128"/>
                <a:cs typeface="+mn-cs"/>
              </a:defRPr>
            </a:lvl8pPr>
            <a:lvl9pPr marL="3657600" algn="l" defTabSz="914400" rtl="0" eaLnBrk="1" latinLnBrk="0" hangingPunct="1">
              <a:defRPr sz="3200" kern="1200">
                <a:solidFill>
                  <a:schemeClr val="tx1"/>
                </a:solidFill>
                <a:latin typeface="Times New Roman" pitchFamily="18" charset="0"/>
                <a:ea typeface="ＭＳ Ｐゴシック" pitchFamily="34" charset="-128"/>
                <a:cs typeface="+mn-cs"/>
              </a:defRPr>
            </a:lvl9pPr>
          </a:lstStyle>
          <a:p>
            <a:pPr>
              <a:defRPr/>
            </a:pPr>
            <a:r>
              <a:rPr lang="en-US"/>
              <a:t>Slide </a:t>
            </a:r>
            <a:fld id="{DD3B9A4B-4D42-4642-8694-CB378EB0C873}" type="slidenum">
              <a:rPr lang="en-US" smtClean="0"/>
              <a:pPr>
                <a:defRPr/>
              </a:pPr>
              <a:t>18</a:t>
            </a:fld>
            <a:endParaRPr lang="en-US" dirty="0"/>
          </a:p>
        </p:txBody>
      </p:sp>
    </p:spTree>
    <p:extLst>
      <p:ext uri="{BB962C8B-B14F-4D97-AF65-F5344CB8AC3E}">
        <p14:creationId xmlns:p14="http://schemas.microsoft.com/office/powerpoint/2010/main" val="10650625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93695" y="6475413"/>
            <a:ext cx="432811" cy="184666"/>
          </a:xfrm>
        </p:spPr>
        <p:txBody>
          <a:bodyPr/>
          <a:lstStyle/>
          <a:p>
            <a:pPr>
              <a:defRPr/>
            </a:pPr>
            <a:r>
              <a:rPr lang="en-US" dirty="0"/>
              <a:t>Slide </a:t>
            </a:r>
            <a:fld id="{DD3B9A4B-4D42-4642-8694-CB378EB0C873}" type="slidenum">
              <a:rPr lang="en-US" smtClean="0"/>
              <a:pPr>
                <a:defRPr/>
              </a:pPr>
              <a:t>19</a:t>
            </a:fld>
            <a:endParaRPr lang="en-US" dirty="0"/>
          </a:p>
        </p:txBody>
      </p:sp>
      <p:graphicFrame>
        <p:nvGraphicFramePr>
          <p:cNvPr id="10" name="Group 47"/>
          <p:cNvGraphicFramePr>
            <a:graphicFrameLocks/>
          </p:cNvGraphicFramePr>
          <p:nvPr>
            <p:extLst>
              <p:ext uri="{D42A27DB-BD31-4B8C-83A1-F6EECF244321}">
                <p14:modId xmlns:p14="http://schemas.microsoft.com/office/powerpoint/2010/main" val="3376727081"/>
              </p:ext>
            </p:extLst>
          </p:nvPr>
        </p:nvGraphicFramePr>
        <p:xfrm>
          <a:off x="1368028" y="1707592"/>
          <a:ext cx="6407944" cy="3083888"/>
        </p:xfrm>
        <a:graphic>
          <a:graphicData uri="http://schemas.openxmlformats.org/drawingml/2006/table">
            <a:tbl>
              <a:tblPr/>
              <a:tblGrid>
                <a:gridCol w="2212346">
                  <a:extLst>
                    <a:ext uri="{9D8B030D-6E8A-4147-A177-3AD203B41FA5}">
                      <a16:colId xmlns:a16="http://schemas.microsoft.com/office/drawing/2014/main" val="20000"/>
                    </a:ext>
                  </a:extLst>
                </a:gridCol>
                <a:gridCol w="672330">
                  <a:extLst>
                    <a:ext uri="{9D8B030D-6E8A-4147-A177-3AD203B41FA5}">
                      <a16:colId xmlns:a16="http://schemas.microsoft.com/office/drawing/2014/main" val="20001"/>
                    </a:ext>
                  </a:extLst>
                </a:gridCol>
                <a:gridCol w="1670820">
                  <a:extLst>
                    <a:ext uri="{9D8B030D-6E8A-4147-A177-3AD203B41FA5}">
                      <a16:colId xmlns:a16="http://schemas.microsoft.com/office/drawing/2014/main" val="20002"/>
                    </a:ext>
                  </a:extLst>
                </a:gridCol>
                <a:gridCol w="1852448">
                  <a:extLst>
                    <a:ext uri="{9D8B030D-6E8A-4147-A177-3AD203B41FA5}">
                      <a16:colId xmlns:a16="http://schemas.microsoft.com/office/drawing/2014/main" val="20003"/>
                    </a:ext>
                  </a:extLst>
                </a:gridCol>
              </a:tblGrid>
              <a:tr h="64541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Coordination Entity</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a:ln>
                            <a:noFill/>
                          </a:ln>
                          <a:solidFill>
                            <a:schemeClr val="tx1"/>
                          </a:solidFill>
                          <a:effectLst/>
                          <a:latin typeface="Times New Roman" pitchFamily="18" charset="0"/>
                          <a:cs typeface="Arial" charset="0"/>
                        </a:rPr>
                      </a:br>
                      <a:r>
                        <a:rPr kumimoji="0" lang="en-GB" sz="1500" b="1" i="0" u="none" strike="noStrike" cap="none" normalizeH="0" baseline="0">
                          <a:ln>
                            <a:noFill/>
                          </a:ln>
                          <a:solidFill>
                            <a:schemeClr val="tx1"/>
                          </a:solidFill>
                          <a:effectLst/>
                          <a:latin typeface="Times New Roman" pitchFamily="18" charset="0"/>
                          <a:cs typeface="Arial" charset="0"/>
                        </a:rPr>
                        <a:t>Draft</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Date</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Status</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5732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IEEE-SA Editorial </a:t>
                      </a:r>
                      <a:br>
                        <a:rPr kumimoji="0" lang="en-GB" sz="1500" b="1" i="0" u="none" strike="noStrike" cap="none" normalizeH="0" baseline="0" dirty="0">
                          <a:ln>
                            <a:noFill/>
                          </a:ln>
                          <a:solidFill>
                            <a:schemeClr val="tx1"/>
                          </a:solidFill>
                          <a:effectLst/>
                          <a:latin typeface="Times New Roman" pitchFamily="18" charset="0"/>
                          <a:cs typeface="Arial" charset="0"/>
                        </a:rPr>
                      </a:br>
                      <a:r>
                        <a:rPr kumimoji="0" lang="en-GB" sz="1500" b="1" i="0" u="none" strike="noStrike" cap="none" normalizeH="0" baseline="0" dirty="0">
                          <a:ln>
                            <a:noFill/>
                          </a:ln>
                          <a:solidFill>
                            <a:schemeClr val="tx1"/>
                          </a:solidFill>
                          <a:effectLst/>
                          <a:latin typeface="Times New Roman" pitchFamily="18" charset="0"/>
                          <a:cs typeface="Arial" charset="0"/>
                        </a:rPr>
                        <a:t>(MEC)</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D03</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21 July 2020</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All comments were resolved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7323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Registration Authority Committee (RAC)</a:t>
                      </a:r>
                      <a:endParaRPr kumimoji="0" lang="en-GB" sz="1500" b="0" i="0" u="none" strike="noStrike" cap="none" normalizeH="0" baseline="30000" dirty="0">
                        <a:ln>
                          <a:noFill/>
                        </a:ln>
                        <a:solidFill>
                          <a:schemeClr val="tx1"/>
                        </a:solidFill>
                        <a:effectLst/>
                        <a:latin typeface="Times New Roman" pitchFamily="18" charset="0"/>
                        <a:cs typeface="Arial"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D04</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23 August 2021</a:t>
                      </a: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All comments were resolved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812371757"/>
                  </a:ext>
                </a:extLst>
              </a:tr>
              <a:tr h="645411">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Not required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4660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Terms and Definitions (SCC10)</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15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500" b="1" i="0" u="none" strike="noStrike" cap="none" normalizeH="0" baseline="0" dirty="0">
                          <a:ln>
                            <a:noFill/>
                          </a:ln>
                          <a:solidFill>
                            <a:schemeClr val="tx1"/>
                          </a:solidFill>
                          <a:effectLst/>
                          <a:latin typeface="Times New Roman" pitchFamily="18" charset="0"/>
                          <a:cs typeface="Arial" charset="0"/>
                        </a:rPr>
                        <a:t>Not required</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bl>
          </a:graphicData>
        </a:graphic>
      </p:graphicFrame>
      <p:sp>
        <p:nvSpPr>
          <p:cNvPr id="3" name="Rechteck 2"/>
          <p:cNvSpPr/>
          <p:nvPr/>
        </p:nvSpPr>
        <p:spPr>
          <a:xfrm>
            <a:off x="251520" y="5035325"/>
            <a:ext cx="9019002" cy="707886"/>
          </a:xfrm>
          <a:prstGeom prst="rect">
            <a:avLst/>
          </a:prstGeom>
        </p:spPr>
        <p:txBody>
          <a:bodyPr wrap="square">
            <a:spAutoFit/>
          </a:bodyPr>
          <a:lstStyle/>
          <a:p>
            <a:r>
              <a:rPr lang="en-US" sz="2000" dirty="0"/>
              <a:t>Final MEC report: </a:t>
            </a:r>
          </a:p>
          <a:p>
            <a:r>
              <a:rPr lang="en-US" sz="2000" dirty="0">
                <a:solidFill>
                  <a:srgbClr val="FF0000"/>
                </a:solidFill>
                <a:hlinkClick r:id="rId3"/>
              </a:rPr>
              <a:t>https://mentor.ieee.org/802.15/dcn/20/15-20-0379-00-0013-tg13-mec-review.pdf</a:t>
            </a:r>
            <a:endParaRPr lang="en-US" sz="2000" dirty="0">
              <a:solidFill>
                <a:srgbClr val="FF0000"/>
              </a:solidFill>
            </a:endParaRPr>
          </a:p>
        </p:txBody>
      </p:sp>
      <p:sp>
        <p:nvSpPr>
          <p:cNvPr id="2" name="Title 1">
            <a:extLst>
              <a:ext uri="{FF2B5EF4-FFF2-40B4-BE49-F238E27FC236}">
                <a16:creationId xmlns:a16="http://schemas.microsoft.com/office/drawing/2014/main" id="{8B47101F-D756-D2D7-869D-FAD76FAA3127}"/>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GB" dirty="0"/>
              <a:t>Mandatory Coordination</a:t>
            </a:r>
            <a:endParaRPr lang="en-GB" kern="0" dirty="0"/>
          </a:p>
        </p:txBody>
      </p:sp>
    </p:spTree>
    <p:extLst>
      <p:ext uri="{BB962C8B-B14F-4D97-AF65-F5344CB8AC3E}">
        <p14:creationId xmlns:p14="http://schemas.microsoft.com/office/powerpoint/2010/main" val="288168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2</a:t>
            </a:fld>
            <a:endParaRPr lang="en-US" dirty="0"/>
          </a:p>
        </p:txBody>
      </p:sp>
      <p:sp>
        <p:nvSpPr>
          <p:cNvPr id="2" name="Rectangle 2">
            <a:extLst>
              <a:ext uri="{FF2B5EF4-FFF2-40B4-BE49-F238E27FC236}">
                <a16:creationId xmlns:a16="http://schemas.microsoft.com/office/drawing/2014/main" id="{23CB97EF-A79B-2715-0D1B-C1E9D57FF856}"/>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F9C1B239-AC5F-D57D-6FF3-A33C2A0D5715}"/>
              </a:ext>
            </a:extLst>
          </p:cNvPr>
          <p:cNvSpPr>
            <a:spLocks noGrp="1" noChangeArrowheads="1"/>
          </p:cNvSpPr>
          <p:nvPr>
            <p:ph type="subTitle" idx="1"/>
          </p:nvPr>
        </p:nvSpPr>
        <p:spPr>
          <a:xfrm>
            <a:off x="1371600" y="3886200"/>
            <a:ext cx="6400800" cy="1752600"/>
          </a:xfrm>
        </p:spPr>
        <p:txBody>
          <a:bodyPr/>
          <a:lstStyle/>
          <a:p>
            <a:r>
              <a:rPr lang="en-US" altLang="en-US" sz="3200" dirty="0"/>
              <a:t>802.15 WG Consent Motions</a:t>
            </a:r>
          </a:p>
        </p:txBody>
      </p:sp>
    </p:spTree>
    <p:extLst>
      <p:ext uri="{BB962C8B-B14F-4D97-AF65-F5344CB8AC3E}">
        <p14:creationId xmlns:p14="http://schemas.microsoft.com/office/powerpoint/2010/main" val="19567156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p:cNvSpPr>
            <a:spLocks noGrp="1"/>
          </p:cNvSpPr>
          <p:nvPr>
            <p:ph type="sldNum" sz="quarter" idx="12"/>
          </p:nvPr>
        </p:nvSpPr>
        <p:spPr>
          <a:xfrm>
            <a:off x="4393695" y="6475413"/>
            <a:ext cx="432811" cy="184666"/>
          </a:xfrm>
        </p:spPr>
        <p:txBody>
          <a:bodyPr/>
          <a:lstStyle/>
          <a:p>
            <a:pPr>
              <a:defRPr/>
            </a:pPr>
            <a:r>
              <a:rPr lang="en-US" dirty="0"/>
              <a:t>Slide </a:t>
            </a:r>
            <a:fld id="{DD3B9A4B-4D42-4642-8694-CB378EB0C873}" type="slidenum">
              <a:rPr lang="en-US" smtClean="0"/>
              <a:pPr>
                <a:defRPr/>
              </a:pPr>
              <a:t>20</a:t>
            </a:fld>
            <a:endParaRPr lang="en-US" dirty="0"/>
          </a:p>
        </p:txBody>
      </p:sp>
      <p:graphicFrame>
        <p:nvGraphicFramePr>
          <p:cNvPr id="10" name="Group 47"/>
          <p:cNvGraphicFramePr>
            <a:graphicFrameLocks/>
          </p:cNvGraphicFramePr>
          <p:nvPr>
            <p:extLst>
              <p:ext uri="{D42A27DB-BD31-4B8C-83A1-F6EECF244321}">
                <p14:modId xmlns:p14="http://schemas.microsoft.com/office/powerpoint/2010/main" val="1749622660"/>
              </p:ext>
            </p:extLst>
          </p:nvPr>
        </p:nvGraphicFramePr>
        <p:xfrm>
          <a:off x="1414462" y="1752600"/>
          <a:ext cx="6315075" cy="3897086"/>
        </p:xfrm>
        <a:graphic>
          <a:graphicData uri="http://schemas.openxmlformats.org/drawingml/2006/table">
            <a:tbl>
              <a:tblPr/>
              <a:tblGrid>
                <a:gridCol w="4764498">
                  <a:extLst>
                    <a:ext uri="{9D8B030D-6E8A-4147-A177-3AD203B41FA5}">
                      <a16:colId xmlns:a16="http://schemas.microsoft.com/office/drawing/2014/main" val="20000"/>
                    </a:ext>
                  </a:extLst>
                </a:gridCol>
                <a:gridCol w="1550577">
                  <a:extLst>
                    <a:ext uri="{9D8B030D-6E8A-4147-A177-3AD203B41FA5}">
                      <a16:colId xmlns:a16="http://schemas.microsoft.com/office/drawing/2014/main" val="20003"/>
                    </a:ext>
                  </a:extLst>
                </a:gridCol>
              </a:tblGrid>
              <a:tr h="274331">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Times New Roman" pitchFamily="18" charset="0"/>
                          <a:cs typeface="Arial" charset="0"/>
                        </a:rPr>
                        <a:t>Event</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1400" b="1" i="0" u="none" strike="noStrike" cap="none" normalizeH="0" baseline="0" dirty="0">
                          <a:ln>
                            <a:noFill/>
                          </a:ln>
                          <a:solidFill>
                            <a:schemeClr val="tx1"/>
                          </a:solidFill>
                          <a:effectLst/>
                          <a:latin typeface="Times New Roman" pitchFamily="18" charset="0"/>
                          <a:cs typeface="Arial" charset="0"/>
                        </a:rPr>
                        <a:t>Date</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70927">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Initial SA Ballot - 30-day ballot </a:t>
                      </a:r>
                      <a:r>
                        <a:rPr kumimoji="0" lang="en-US" sz="1200" b="0" i="0" u="none" strike="noStrike" kern="1200" cap="none" normalizeH="0" baseline="0" dirty="0">
                          <a:ln>
                            <a:noFill/>
                          </a:ln>
                          <a:solidFill>
                            <a:schemeClr val="tx1"/>
                          </a:solidFill>
                          <a:effectLst/>
                          <a:latin typeface="Arial" charset="0"/>
                          <a:ea typeface="+mn-ea"/>
                          <a:cs typeface="+mn-cs"/>
                        </a:rPr>
                        <a:t>(P802.15.13/D4)</a:t>
                      </a:r>
                      <a:endPar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09 Dec 2020 -</a:t>
                      </a:r>
                    </a:p>
                    <a:p>
                      <a:pPr marL="0" marR="0" lvl="0" indent="0" algn="l" defTabSz="914400" rtl="0" eaLnBrk="0" fontAlgn="base" latinLnBrk="0" hangingPunct="0">
                        <a:lnSpc>
                          <a:spcPct val="100000"/>
                        </a:lnSpc>
                        <a:spcBef>
                          <a:spcPct val="2000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Times New Roman" pitchFamily="18" charset="0"/>
                          <a:cs typeface="Arial" charset="0"/>
                        </a:rPr>
                        <a:t>13 Jan 2021</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360735">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charset="0"/>
                          <a:ea typeface="+mn-ea"/>
                          <a:cs typeface="+mn-cs"/>
                        </a:rPr>
                        <a:t>CRG Comment Response Complete (P802.15.13/D9)</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332912">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200" b="0" i="0" u="none" strike="noStrike" kern="1200" cap="none" normalizeH="0" baseline="0" dirty="0">
                          <a:ln>
                            <a:noFill/>
                          </a:ln>
                          <a:solidFill>
                            <a:schemeClr val="tx1"/>
                          </a:solidFill>
                          <a:effectLst/>
                          <a:latin typeface="Arial" charset="0"/>
                          <a:ea typeface="+mn-ea"/>
                          <a:cs typeface="+mn-cs"/>
                        </a:rPr>
                        <a:t>Final SA Ballot Recirculation on P802.15.13/D10 (10-day ballot)</a:t>
                      </a:r>
                      <a:endParaRPr kumimoji="0" lang="en-GB" sz="1200" b="1" i="0" u="none" strike="noStrike" cap="none" normalizeH="0" baseline="0" dirty="0">
                        <a:ln>
                          <a:noFill/>
                        </a:ln>
                        <a:solidFill>
                          <a:schemeClr val="tx1"/>
                        </a:solidFill>
                        <a:effectLst/>
                        <a:latin typeface="Times New Roman" pitchFamily="18" charset="0"/>
                        <a:cs typeface="Arial" charset="0"/>
                      </a:endParaRP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t.b.d</a:t>
                      </a: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395534623"/>
                  </a:ext>
                </a:extLst>
              </a:tr>
              <a:tr h="27003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comment resolutions (P802.15.13/D10)</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err="1">
                          <a:ln>
                            <a:noFill/>
                          </a:ln>
                          <a:solidFill>
                            <a:schemeClr val="tx1"/>
                          </a:solidFill>
                          <a:effectLst/>
                          <a:latin typeface="Arial" panose="020B0604020202020204" pitchFamily="34" charset="0"/>
                          <a:cs typeface="Arial" panose="020B0604020202020204" pitchFamily="34" charset="0"/>
                        </a:rPr>
                        <a:t>t.b.d</a:t>
                      </a: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969084032"/>
                  </a:ext>
                </a:extLst>
              </a:tr>
              <a:tr h="914411">
                <a:tc>
                  <a:txBody>
                    <a:bodyPr/>
                    <a:lstStyle/>
                    <a:p>
                      <a:pPr marL="1030288" marR="0" lvl="0" indent="-1020763" algn="l" defTabSz="914400" rtl="0" eaLnBrk="0" fontAlgn="b" latinLnBrk="0" hangingPunct="0">
                        <a:lnSpc>
                          <a:spcPct val="100000"/>
                        </a:lnSpc>
                        <a:spcBef>
                          <a:spcPct val="0"/>
                        </a:spcBef>
                        <a:spcAft>
                          <a:spcPct val="0"/>
                        </a:spcAft>
                        <a:buClrTx/>
                        <a:buSzTx/>
                        <a:buFontTx/>
                        <a:buNone/>
                        <a:tabLst>
                          <a:tab pos="6110288" algn="l"/>
                        </a:tabLst>
                      </a:pPr>
                      <a:r>
                        <a:rPr kumimoji="0" lang="en-US" sz="1200" b="0" i="0" u="none" strike="noStrike" kern="1200" cap="none" normalizeH="0" baseline="0" dirty="0">
                          <a:ln>
                            <a:noFill/>
                          </a:ln>
                          <a:solidFill>
                            <a:schemeClr val="tx1"/>
                          </a:solidFill>
                          <a:effectLst/>
                          <a:latin typeface="Arial" charset="0"/>
                          <a:ea typeface="+mn-ea"/>
                          <a:cs typeface="+mn-cs"/>
                        </a:rPr>
                        <a:t>WG 10-day ballot </a:t>
                      </a:r>
                      <a:r>
                        <a:rPr kumimoji="0" lang="en-US" sz="1100" b="0" i="1" u="none" strike="noStrike" kern="1200" cap="none" normalizeH="0" baseline="0" dirty="0">
                          <a:ln>
                            <a:noFill/>
                          </a:ln>
                          <a:solidFill>
                            <a:schemeClr val="tx1"/>
                          </a:solidFill>
                          <a:effectLst/>
                          <a:latin typeface="Arial" charset="0"/>
                          <a:ea typeface="+mn-ea"/>
                          <a:cs typeface="+mn-cs"/>
                        </a:rPr>
                        <a:t>“that 802.15 WG has reviewed and affirms the CSD https://mentor.ieee.org/802-ec/dcn/21/ec-21-0199-00-ACSD-p802-15-13.pdf and requests conditional approval from the LMSC to submit P802.15.13/D10 (or current revision) to </a:t>
                      </a:r>
                      <a:r>
                        <a:rPr kumimoji="0" lang="en-US" sz="1100" b="0" i="1" u="none" strike="noStrike" kern="1200" cap="none" normalizeH="0" baseline="0" dirty="0" err="1">
                          <a:ln>
                            <a:noFill/>
                          </a:ln>
                          <a:solidFill>
                            <a:schemeClr val="tx1"/>
                          </a:solidFill>
                          <a:effectLst/>
                          <a:latin typeface="Arial" charset="0"/>
                          <a:ea typeface="+mn-ea"/>
                          <a:cs typeface="+mn-cs"/>
                        </a:rPr>
                        <a:t>RevCom</a:t>
                      </a:r>
                      <a:r>
                        <a:rPr kumimoji="0" lang="en-US" sz="1100" b="0" i="1" u="none" strike="noStrike" kern="1200" cap="none" normalizeH="0" baseline="0" dirty="0">
                          <a:ln>
                            <a:noFill/>
                          </a:ln>
                          <a:solidFill>
                            <a:schemeClr val="tx1"/>
                          </a:solidFill>
                          <a:effectLst/>
                          <a:latin typeface="Arial" charset="0"/>
                          <a:ea typeface="+mn-ea"/>
                          <a:cs typeface="+mn-cs"/>
                        </a:rPr>
                        <a:t>.</a:t>
                      </a:r>
                      <a:r>
                        <a:rPr kumimoji="0" lang="en-US" sz="1200" b="0" i="0" u="none" strike="noStrike" kern="1200" cap="none" normalizeH="0" baseline="0" dirty="0">
                          <a:ln>
                            <a:noFill/>
                          </a:ln>
                          <a:solidFill>
                            <a:schemeClr val="tx1"/>
                          </a:solidFill>
                          <a:effectLst/>
                          <a:latin typeface="Arial" charset="0"/>
                          <a:ea typeface="+mn-ea"/>
                          <a:cs typeface="+mn-cs"/>
                        </a:rPr>
                        <a:t>”</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17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311624">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Request approval from LMSC to forward draft to RevCom</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18 November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Post to RevCom (submittal deadline)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20 December 2022</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RevCom meeting (teleconference)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January 2023</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310546">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200" b="0" i="0" u="none" strike="noStrike" kern="1200" cap="none" normalizeH="0" baseline="0" dirty="0">
                          <a:ln>
                            <a:noFill/>
                          </a:ln>
                          <a:solidFill>
                            <a:schemeClr val="tx1"/>
                          </a:solidFill>
                          <a:effectLst/>
                          <a:latin typeface="Arial" charset="0"/>
                          <a:ea typeface="+mn-ea"/>
                          <a:cs typeface="+mn-cs"/>
                        </a:rPr>
                        <a:t>SASB meeting (teleconference)</a:t>
                      </a:r>
                    </a:p>
                  </a:txBody>
                  <a:tcPr marL="68580" marR="68580" marT="34295" marB="34295"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2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28 - 30 March 2023</a:t>
                      </a:r>
                    </a:p>
                  </a:txBody>
                  <a:tcPr marL="68580" marR="68580" marT="34295" marB="34295"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
        <p:nvSpPr>
          <p:cNvPr id="2" name="Title 1">
            <a:extLst>
              <a:ext uri="{FF2B5EF4-FFF2-40B4-BE49-F238E27FC236}">
                <a16:creationId xmlns:a16="http://schemas.microsoft.com/office/drawing/2014/main" id="{23527DEA-2526-1F19-86E9-182711D16C88}"/>
              </a:ext>
            </a:extLst>
          </p:cNvPr>
          <p:cNvSpPr txBox="1">
            <a:spLocks/>
          </p:cNvSpPr>
          <p:nvPr/>
        </p:nvSpPr>
        <p:spPr bwMode="auto">
          <a:xfrm>
            <a:off x="457200" y="457200"/>
            <a:ext cx="82296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dirty="0">
                <a:solidFill>
                  <a:schemeClr val="tx1"/>
                </a:solidFill>
              </a:rPr>
              <a:t>IEEE P802.15.13 </a:t>
            </a:r>
            <a:r>
              <a:rPr lang="en-US" dirty="0"/>
              <a:t>Timeline</a:t>
            </a:r>
            <a:endParaRPr lang="en-GB" kern="0" dirty="0"/>
          </a:p>
        </p:txBody>
      </p:sp>
    </p:spTree>
    <p:extLst>
      <p:ext uri="{BB962C8B-B14F-4D97-AF65-F5344CB8AC3E}">
        <p14:creationId xmlns:p14="http://schemas.microsoft.com/office/powerpoint/2010/main" val="1088955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3</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5016758"/>
          </a:xfrm>
          <a:prstGeom prst="rect">
            <a:avLst/>
          </a:prstGeom>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to approve liaison statement w/ to ISO/IEC JTC1/SC6 for IEEE Std 802.15.7™-2018:</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IEEE 802.15 WG requests IEEE 802 LMSC approval of the liaison statement contained in doc. # 15-22-0532-00-0000 describing the liaison of IEEE Std 802.15.7™-2018 to ISO/IEC JTC1/SC6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Edward Au</a:t>
            </a:r>
          </a:p>
          <a:p>
            <a:pPr>
              <a:spcBef>
                <a:spcPts val="0"/>
              </a:spcBef>
              <a:spcAft>
                <a:spcPts val="0"/>
              </a:spcAft>
            </a:pPr>
            <a:endParaRPr lang="en-US" sz="1600" b="1" dirty="0">
              <a:solidFill>
                <a:srgbClr val="1F497D"/>
              </a:solidFill>
              <a:latin typeface="Calibri" panose="020F0502020204030204" pitchFamily="34" charset="0"/>
            </a:endParaRPr>
          </a:p>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to approve forwarding IEEE Std 802.15.7™-2018 to ISO/IEC JTC1/SC6  for adoption:</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IEEE 802.15 WG requests IEEE 802 </a:t>
            </a:r>
            <a:r>
              <a:rPr lang="en-US" sz="1600" dirty="0">
                <a:latin typeface="Calibri" panose="020F0502020204030204" pitchFamily="34" charset="0"/>
                <a:ea typeface="Calibri" panose="020F0502020204030204" pitchFamily="34" charset="0"/>
              </a:rPr>
              <a:t>LMSC</a:t>
            </a:r>
            <a:r>
              <a:rPr lang="en-US" sz="1600" dirty="0">
                <a:effectLst/>
                <a:latin typeface="Calibri" panose="020F0502020204030204" pitchFamily="34" charset="0"/>
                <a:ea typeface="Calibri" panose="020F0502020204030204" pitchFamily="34" charset="0"/>
              </a:rPr>
              <a:t> approval to forward IEEE Std 802.15.7™-2018 to ISO/IEC JTC1/SC6 for adoption as an ISO/IEC/IEEE standard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by: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by: Edward Au</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September 2022 Wireless Interim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Move that the IEEE 802.15 WG requests that IEEE 802 EC submit IEEE Std 802.15.7-2018 to ISO/IEC JTC1 SC6 for adoption under the PSDO agreement.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Ben Rolfe</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21/0/0 (Y/N/A)</a:t>
            </a:r>
          </a:p>
        </p:txBody>
      </p:sp>
    </p:spTree>
    <p:extLst>
      <p:ext uri="{BB962C8B-B14F-4D97-AF65-F5344CB8AC3E}">
        <p14:creationId xmlns:p14="http://schemas.microsoft.com/office/powerpoint/2010/main" val="1546669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4</a:t>
            </a:fld>
            <a:endParaRPr lang="en-US" dirty="0"/>
          </a:p>
        </p:txBody>
      </p:sp>
      <p:sp>
        <p:nvSpPr>
          <p:cNvPr id="2" name="Title 1">
            <a:extLst>
              <a:ext uri="{FF2B5EF4-FFF2-40B4-BE49-F238E27FC236}">
                <a16:creationId xmlns:a16="http://schemas.microsoft.com/office/drawing/2014/main" id="{C5B282D9-F791-222C-6B04-450CA03A5E64}"/>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802 EC Consent Motions</a:t>
            </a:r>
          </a:p>
        </p:txBody>
      </p:sp>
      <p:sp>
        <p:nvSpPr>
          <p:cNvPr id="4" name="Rectangle 3">
            <a:extLst>
              <a:ext uri="{FF2B5EF4-FFF2-40B4-BE49-F238E27FC236}">
                <a16:creationId xmlns:a16="http://schemas.microsoft.com/office/drawing/2014/main" id="{D9F0563A-DD63-AC25-59B6-8E379B309959}"/>
              </a:ext>
            </a:extLst>
          </p:cNvPr>
          <p:cNvSpPr/>
          <p:nvPr/>
        </p:nvSpPr>
        <p:spPr>
          <a:xfrm>
            <a:off x="304800" y="1371600"/>
            <a:ext cx="8534400" cy="4770537"/>
          </a:xfrm>
          <a:prstGeom prst="rect">
            <a:avLst/>
          </a:prstGeom>
        </p:spPr>
        <p:txBody>
          <a:bodyPr wrap="square">
            <a:spAutoFit/>
          </a:bodyPr>
          <a:lstStyle/>
          <a:p>
            <a:pPr marL="0" marR="0">
              <a:spcBef>
                <a:spcPts val="0"/>
              </a:spcBef>
              <a:spcAft>
                <a:spcPts val="0"/>
              </a:spcAft>
            </a:pPr>
            <a:r>
              <a:rPr lang="en-US" sz="1600" b="1" dirty="0">
                <a:effectLst/>
                <a:latin typeface="Calibri" panose="020F0502020204030204" pitchFamily="34" charset="0"/>
                <a:ea typeface="Calibri" panose="020F0502020204030204" pitchFamily="34" charset="0"/>
              </a:rPr>
              <a:t>Motion </a:t>
            </a:r>
            <a:r>
              <a:rPr lang="en-US" sz="1600" b="1" dirty="0">
                <a:latin typeface="Calibri" panose="020F0502020204030204" pitchFamily="34" charset="0"/>
                <a:ea typeface="Calibri" panose="020F0502020204030204" pitchFamily="34" charset="0"/>
              </a:rPr>
              <a:t>to </a:t>
            </a:r>
            <a:r>
              <a:rPr lang="en-US" sz="1600" b="1" dirty="0">
                <a:effectLst/>
                <a:latin typeface="Calibri" panose="020F0502020204030204" pitchFamily="34" charset="0"/>
                <a:ea typeface="Calibri" panose="020F0502020204030204" pitchFamily="34" charset="0"/>
              </a:rPr>
              <a:t>Conditionally approve sending P802.15.13 to </a:t>
            </a:r>
            <a:r>
              <a:rPr lang="en-US" sz="1600" b="1" dirty="0" err="1">
                <a:effectLst/>
                <a:latin typeface="Calibri" panose="020F0502020204030204" pitchFamily="34" charset="0"/>
                <a:ea typeface="Calibri" panose="020F0502020204030204" pitchFamily="34" charset="0"/>
              </a:rPr>
              <a:t>RevCom</a:t>
            </a:r>
            <a:r>
              <a:rPr lang="en-US" sz="1600" b="1" dirty="0">
                <a:effectLst/>
                <a:latin typeface="Calibri" panose="020F0502020204030204" pitchFamily="34" charset="0"/>
                <a:ea typeface="Calibri" panose="020F0502020204030204" pitchFamily="34" charset="0"/>
              </a:rPr>
              <a:t>:</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Approve CSD documentation in https://mentor.ieee.org/802-ec/dcn/21/ec-21-0199-00-ACSD-p802-15-13.pdf</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Edward Au</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The following motion was approved during the November 2022 Plenary WG15 Closing Plenary.</a:t>
            </a:r>
          </a:p>
          <a:p>
            <a:pPr marL="0" marR="0">
              <a:spcBef>
                <a:spcPts val="0"/>
              </a:spcBef>
              <a:spcAft>
                <a:spcPts val="0"/>
              </a:spcAft>
            </a:pPr>
            <a:r>
              <a:rPr lang="en-US" sz="1600" dirty="0">
                <a:effectLst/>
                <a:latin typeface="Calibri" panose="020F0502020204030204" pitchFamily="34" charset="0"/>
                <a:ea typeface="Calibri" panose="020F0502020204030204" pitchFamily="34" charset="0"/>
              </a:rPr>
              <a:t>Motion: that 802.15 WG has reviewed and affirms the CSD https://mentor.ieee.org/802-ec/dcn/21/ec-21-0199-00-ACSD-p802-15-13.pdf and requests conditional approval from the LMSC to submit P802.15.13-D10 (or current revision)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a:t>
            </a:r>
          </a:p>
          <a:p>
            <a:pPr lvl="1">
              <a:spcBef>
                <a:spcPts val="0"/>
              </a:spcBef>
              <a:spcAft>
                <a:spcPts val="0"/>
              </a:spcAft>
            </a:pPr>
            <a:r>
              <a:rPr lang="en-US" sz="1600" dirty="0">
                <a:effectLst/>
                <a:latin typeface="Calibri" panose="020F0502020204030204" pitchFamily="34" charset="0"/>
                <a:ea typeface="Calibri" panose="020F0502020204030204" pitchFamily="34" charset="0"/>
              </a:rPr>
              <a:t>Moved: Volker Jungnickel</a:t>
            </a:r>
          </a:p>
          <a:p>
            <a:pPr lvl="1">
              <a:spcBef>
                <a:spcPts val="0"/>
              </a:spcBef>
              <a:spcAft>
                <a:spcPts val="0"/>
              </a:spcAft>
            </a:pPr>
            <a:r>
              <a:rPr lang="en-US" sz="16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600" dirty="0">
                <a:effectLst/>
                <a:latin typeface="Calibri" panose="020F0502020204030204" pitchFamily="34" charset="0"/>
                <a:ea typeface="Calibri" panose="020F0502020204030204" pitchFamily="34" charset="0"/>
              </a:rPr>
              <a:t>No discussion, DVL vote:  34/</a:t>
            </a:r>
            <a:r>
              <a:rPr lang="en-US" sz="1600" dirty="0">
                <a:latin typeface="Calibri" panose="020F0502020204030204" pitchFamily="34" charset="0"/>
                <a:ea typeface="Calibri" panose="020F0502020204030204" pitchFamily="34" charset="0"/>
              </a:rPr>
              <a:t>0</a:t>
            </a:r>
            <a:r>
              <a:rPr lang="en-US" sz="1600" dirty="0">
                <a:effectLst/>
                <a:latin typeface="Calibri" panose="020F0502020204030204" pitchFamily="34" charset="0"/>
                <a:ea typeface="Calibri" panose="020F0502020204030204" pitchFamily="34" charset="0"/>
              </a:rPr>
              <a:t>/</a:t>
            </a:r>
            <a:r>
              <a:rPr lang="en-US" sz="1600" dirty="0">
                <a:latin typeface="Calibri" panose="020F0502020204030204" pitchFamily="34" charset="0"/>
                <a:ea typeface="Calibri" panose="020F0502020204030204" pitchFamily="34" charset="0"/>
              </a:rPr>
              <a:t>2</a:t>
            </a:r>
            <a:r>
              <a:rPr lang="en-US" sz="1600" dirty="0">
                <a:effectLst/>
                <a:latin typeface="Calibri" panose="020F0502020204030204" pitchFamily="34" charset="0"/>
                <a:ea typeface="Calibri" panose="020F0502020204030204" pitchFamily="34" charset="0"/>
              </a:rPr>
              <a:t> (Y/N/A)</a:t>
            </a:r>
          </a:p>
          <a:p>
            <a:pPr marL="0" lvl="1">
              <a:spcBef>
                <a:spcPts val="0"/>
              </a:spcBef>
              <a:spcAft>
                <a:spcPts val="0"/>
              </a:spcAft>
            </a:pPr>
            <a:endParaRPr lang="en-US" sz="1600" dirty="0">
              <a:latin typeface="Calibri" panose="020F0502020204030204" pitchFamily="34" charset="0"/>
              <a:ea typeface="Calibri" panose="020F0502020204030204" pitchFamily="34" charset="0"/>
            </a:endParaRPr>
          </a:p>
          <a:p>
            <a:pPr marL="0" lvl="1">
              <a:spcBef>
                <a:spcPts val="0"/>
              </a:spcBef>
              <a:spcAft>
                <a:spcPts val="0"/>
              </a:spcAft>
            </a:pPr>
            <a:r>
              <a:rPr lang="en-US" sz="1600" dirty="0">
                <a:effectLst/>
                <a:latin typeface="Calibri" panose="020F0502020204030204" pitchFamily="34" charset="0"/>
                <a:ea typeface="Calibri" panose="020F0502020204030204" pitchFamily="34" charset="0"/>
              </a:rPr>
              <a:t>Full package supporting request to send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 is contained in Packages for 802.15 WG Motions to Proceed to </a:t>
            </a:r>
            <a:r>
              <a:rPr lang="en-US" sz="1600" dirty="0" err="1">
                <a:effectLst/>
                <a:latin typeface="Calibri" panose="020F0502020204030204" pitchFamily="34" charset="0"/>
                <a:ea typeface="Calibri" panose="020F0502020204030204" pitchFamily="34" charset="0"/>
              </a:rPr>
              <a:t>RevCom</a:t>
            </a:r>
            <a:r>
              <a:rPr lang="en-US" sz="1600" dirty="0">
                <a:effectLst/>
                <a:latin typeface="Calibri" panose="020F0502020204030204" pitchFamily="34" charset="0"/>
                <a:ea typeface="Calibri" panose="020F0502020204030204" pitchFamily="34" charset="0"/>
              </a:rPr>
              <a:t> section is attached in the slides below.</a:t>
            </a:r>
          </a:p>
          <a:p>
            <a:pPr marL="0" lvl="1">
              <a:spcBef>
                <a:spcPts val="0"/>
              </a:spcBef>
              <a:spcAft>
                <a:spcPts val="0"/>
              </a:spcAft>
            </a:pPr>
            <a:endParaRPr lang="en-US" sz="1600" dirty="0">
              <a:effectLst/>
              <a:latin typeface="Calibri" panose="020F0502020204030204" pitchFamily="34" charset="0"/>
              <a:ea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Tree>
    <p:extLst>
      <p:ext uri="{BB962C8B-B14F-4D97-AF65-F5344CB8AC3E}">
        <p14:creationId xmlns:p14="http://schemas.microsoft.com/office/powerpoint/2010/main" val="1086953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5</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22860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886200"/>
            <a:ext cx="6400800" cy="1752600"/>
          </a:xfrm>
        </p:spPr>
        <p:txBody>
          <a:bodyPr/>
          <a:lstStyle/>
          <a:p>
            <a:r>
              <a:rPr lang="en-US" altLang="en-US" sz="3200" dirty="0"/>
              <a:t>802.15 WG Motions</a:t>
            </a:r>
          </a:p>
        </p:txBody>
      </p:sp>
    </p:spTree>
    <p:extLst>
      <p:ext uri="{BB962C8B-B14F-4D97-AF65-F5344CB8AC3E}">
        <p14:creationId xmlns:p14="http://schemas.microsoft.com/office/powerpoint/2010/main" val="18168466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6</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5047536"/>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a:t>
            </a:r>
            <a:r>
              <a:rPr lang="en-US" sz="1800" b="1" dirty="0">
                <a:latin typeface="Calibri" panose="020F0502020204030204" pitchFamily="34" charset="0"/>
                <a:ea typeface="Calibri" panose="020F0502020204030204" pitchFamily="34" charset="0"/>
              </a:rPr>
              <a:t>to form Study Group on Privacy: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approval of the formation of IEEE 802.15 WG Privacy Study Group to consider development of a Project Authorization Request (PAR) and Criteria for Standards Development (CSD) responses for addressing the privacy of addresses.</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Edward Au</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September 2022 Wireless Interim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That the 802.15 Working Group seeks approval from the 802 EC to form a study group in 802.15 to develop the PAR and CSD documents for “Privacy” and additionally authorize the 802.15 WG Chair to make any necessary changes to these docs required to support the submission.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Tero Kivinen</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Phil Beecher</a:t>
            </a: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22/0/1 (Y/N/A)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14498253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7</a:t>
            </a:fld>
            <a:endParaRPr lang="en-US" dirty="0"/>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IG Privacy Participants</a:t>
            </a:r>
          </a:p>
        </p:txBody>
      </p:sp>
      <p:pic>
        <p:nvPicPr>
          <p:cNvPr id="3" name="Picture 2">
            <a:extLst>
              <a:ext uri="{FF2B5EF4-FFF2-40B4-BE49-F238E27FC236}">
                <a16:creationId xmlns:a16="http://schemas.microsoft.com/office/drawing/2014/main" id="{F016E416-14B3-145E-FFF4-5D46B71A3EEB}"/>
              </a:ext>
            </a:extLst>
          </p:cNvPr>
          <p:cNvPicPr>
            <a:picLocks noChangeAspect="1"/>
          </p:cNvPicPr>
          <p:nvPr/>
        </p:nvPicPr>
        <p:blipFill rotWithShape="1">
          <a:blip r:embed="rId2"/>
          <a:srcRect b="40299"/>
          <a:stretch/>
        </p:blipFill>
        <p:spPr>
          <a:xfrm>
            <a:off x="990600" y="2163248"/>
            <a:ext cx="5257800" cy="3879790"/>
          </a:xfrm>
          <a:prstGeom prst="rect">
            <a:avLst/>
          </a:prstGeom>
        </p:spPr>
      </p:pic>
      <p:sp>
        <p:nvSpPr>
          <p:cNvPr id="7" name="Rectangle 6">
            <a:extLst>
              <a:ext uri="{FF2B5EF4-FFF2-40B4-BE49-F238E27FC236}">
                <a16:creationId xmlns:a16="http://schemas.microsoft.com/office/drawing/2014/main" id="{7FAA73AB-2A77-E89F-1F7E-4696E739EE1E}"/>
              </a:ext>
            </a:extLst>
          </p:cNvPr>
          <p:cNvSpPr/>
          <p:nvPr/>
        </p:nvSpPr>
        <p:spPr>
          <a:xfrm>
            <a:off x="304800" y="1371600"/>
            <a:ext cx="8534400" cy="584775"/>
          </a:xfrm>
          <a:prstGeom prst="rect">
            <a:avLst/>
          </a:prstGeom>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rPr>
              <a:t>List of participants in Nov. IG Privacy mtgs.</a:t>
            </a:r>
          </a:p>
          <a:p>
            <a:pPr lvl="1">
              <a:spcBef>
                <a:spcPts val="0"/>
              </a:spcBef>
              <a:spcAft>
                <a:spcPts val="0"/>
              </a:spcAft>
            </a:pPr>
            <a:r>
              <a:rPr lang="en-US" sz="1600" dirty="0">
                <a:effectLst/>
                <a:latin typeface="Calibri" panose="020F0502020204030204" pitchFamily="34" charset="0"/>
                <a:ea typeface="Calibri" panose="020F0502020204030204" pitchFamily="34" charset="0"/>
              </a:rPr>
              <a:t>Redacted for Privacy concerns.</a:t>
            </a:r>
          </a:p>
        </p:txBody>
      </p:sp>
    </p:spTree>
    <p:extLst>
      <p:ext uri="{BB962C8B-B14F-4D97-AF65-F5344CB8AC3E}">
        <p14:creationId xmlns:p14="http://schemas.microsoft.com/office/powerpoint/2010/main" val="40219744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8</a:t>
            </a:fld>
            <a:endParaRPr lang="en-US" dirty="0"/>
          </a:p>
        </p:txBody>
      </p:sp>
      <p:sp>
        <p:nvSpPr>
          <p:cNvPr id="4" name="Rectangle 3">
            <a:extLst>
              <a:ext uri="{FF2B5EF4-FFF2-40B4-BE49-F238E27FC236}">
                <a16:creationId xmlns:a16="http://schemas.microsoft.com/office/drawing/2014/main" id="{E12A13A7-9F47-BC28-F79E-60F8BE325128}"/>
              </a:ext>
            </a:extLst>
          </p:cNvPr>
          <p:cNvSpPr/>
          <p:nvPr/>
        </p:nvSpPr>
        <p:spPr>
          <a:xfrm>
            <a:off x="304800" y="1371600"/>
            <a:ext cx="8534400" cy="3939540"/>
          </a:xfrm>
          <a:prstGeom prst="rect">
            <a:avLst/>
          </a:prstGeom>
        </p:spPr>
        <p:txBody>
          <a:bodyPr wrap="square">
            <a:spAutoFit/>
          </a:bodyPr>
          <a:lstStyle/>
          <a:p>
            <a:pPr marL="0" marR="0">
              <a:spcBef>
                <a:spcPts val="0"/>
              </a:spcBef>
              <a:spcAft>
                <a:spcPts val="0"/>
              </a:spcAft>
            </a:pPr>
            <a:r>
              <a:rPr lang="en-US" sz="1800" b="1" dirty="0">
                <a:effectLst/>
                <a:latin typeface="Calibri" panose="020F0502020204030204" pitchFamily="34" charset="0"/>
                <a:ea typeface="Calibri" panose="020F0502020204030204" pitchFamily="34" charset="0"/>
              </a:rPr>
              <a:t>Motion to confirm WG15 officer:</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IEEE 802.15 WG requests IEEE 802 LMSC confirmation of Ann Krieger as </a:t>
            </a:r>
            <a:r>
              <a:rPr lang="en-US" sz="1800" dirty="0">
                <a:latin typeface="Calibri" panose="020F0502020204030204" pitchFamily="34" charset="0"/>
                <a:ea typeface="Calibri" panose="020F0502020204030204" pitchFamily="34" charset="0"/>
              </a:rPr>
              <a:t>802.15 WG Vice</a:t>
            </a:r>
            <a:r>
              <a:rPr lang="en-US" sz="1800" dirty="0">
                <a:effectLst/>
                <a:latin typeface="Calibri" panose="020F0502020204030204" pitchFamily="34" charset="0"/>
                <a:ea typeface="Calibri" panose="020F0502020204030204" pitchFamily="34" charset="0"/>
              </a:rPr>
              <a:t> Chair. </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Clint Powell</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Edward Au</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 </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The following motion was approved during the November 2022 Plenary WG15 Closing Plenary.</a:t>
            </a:r>
          </a:p>
          <a:p>
            <a:pPr marL="0" marR="0">
              <a:spcBef>
                <a:spcPts val="0"/>
              </a:spcBef>
              <a:spcAft>
                <a:spcPts val="0"/>
              </a:spcAft>
            </a:pPr>
            <a:r>
              <a:rPr lang="en-US" sz="1800" dirty="0">
                <a:effectLst/>
                <a:latin typeface="Calibri" panose="020F0502020204030204" pitchFamily="34" charset="0"/>
                <a:ea typeface="Calibri" panose="020F0502020204030204" pitchFamily="34" charset="0"/>
              </a:rPr>
              <a:t>Motion: to approve the appointment of Ann Krieger (US Department of Defense) as Vice Chair of IEEE 802.15, subject to confirmation by IEEE 802 LMSC.</a:t>
            </a:r>
          </a:p>
          <a:p>
            <a:pPr lvl="1">
              <a:spcBef>
                <a:spcPts val="0"/>
              </a:spcBef>
              <a:spcAft>
                <a:spcPts val="0"/>
              </a:spcAft>
            </a:pPr>
            <a:r>
              <a:rPr lang="en-US" sz="1800" dirty="0">
                <a:effectLst/>
                <a:latin typeface="Calibri" panose="020F0502020204030204" pitchFamily="34" charset="0"/>
                <a:ea typeface="Calibri" panose="020F0502020204030204" pitchFamily="34" charset="0"/>
              </a:rPr>
              <a:t>Moved: Phil Beecher</a:t>
            </a:r>
          </a:p>
          <a:p>
            <a:pPr lvl="1">
              <a:spcBef>
                <a:spcPts val="0"/>
              </a:spcBef>
              <a:spcAft>
                <a:spcPts val="0"/>
              </a:spcAft>
            </a:pPr>
            <a:r>
              <a:rPr lang="en-US" sz="1800" dirty="0">
                <a:effectLst/>
                <a:latin typeface="Calibri" panose="020F0502020204030204" pitchFamily="34" charset="0"/>
                <a:ea typeface="Calibri" panose="020F0502020204030204" pitchFamily="34" charset="0"/>
              </a:rPr>
              <a:t>Seconded: Ben Rolfe</a:t>
            </a:r>
          </a:p>
          <a:p>
            <a:pPr lvl="1">
              <a:spcBef>
                <a:spcPts val="0"/>
              </a:spcBef>
              <a:spcAft>
                <a:spcPts val="0"/>
              </a:spcAft>
            </a:pPr>
            <a:r>
              <a:rPr lang="en-US" sz="1800" dirty="0">
                <a:effectLst/>
                <a:latin typeface="Calibri" panose="020F0502020204030204" pitchFamily="34" charset="0"/>
                <a:ea typeface="Calibri" panose="020F0502020204030204" pitchFamily="34" charset="0"/>
              </a:rPr>
              <a:t>No discussion, DVL vote:  34/</a:t>
            </a:r>
            <a:r>
              <a:rPr lang="en-US" sz="1800" dirty="0">
                <a:latin typeface="Calibri" panose="020F0502020204030204" pitchFamily="34" charset="0"/>
                <a:ea typeface="Calibri" panose="020F0502020204030204" pitchFamily="34" charset="0"/>
              </a:rPr>
              <a:t>1</a:t>
            </a:r>
            <a:r>
              <a:rPr lang="en-US" sz="1800" dirty="0">
                <a:effectLst/>
                <a:latin typeface="Calibri" panose="020F0502020204030204" pitchFamily="34" charset="0"/>
                <a:ea typeface="Calibri" panose="020F0502020204030204" pitchFamily="34" charset="0"/>
              </a:rPr>
              <a:t>/</a:t>
            </a:r>
            <a:r>
              <a:rPr lang="en-US" sz="1800" dirty="0">
                <a:latin typeface="Calibri" panose="020F0502020204030204" pitchFamily="34" charset="0"/>
                <a:ea typeface="Calibri" panose="020F0502020204030204" pitchFamily="34" charset="0"/>
              </a:rPr>
              <a:t>2</a:t>
            </a:r>
            <a:r>
              <a:rPr lang="en-US" sz="1800" dirty="0">
                <a:effectLst/>
                <a:latin typeface="Calibri" panose="020F0502020204030204" pitchFamily="34" charset="0"/>
                <a:ea typeface="Calibri" panose="020F0502020204030204" pitchFamily="34" charset="0"/>
              </a:rPr>
              <a:t> (Y/N/A)</a:t>
            </a:r>
          </a:p>
          <a:p>
            <a:pPr marL="0" marR="0">
              <a:spcBef>
                <a:spcPts val="0"/>
              </a:spcBef>
              <a:spcAft>
                <a:spcPts val="0"/>
              </a:spcAft>
            </a:pPr>
            <a:endParaRPr lang="en-US" sz="1600" dirty="0">
              <a:effectLst/>
              <a:latin typeface="Calibri" panose="020F0502020204030204" pitchFamily="34" charset="0"/>
              <a:ea typeface="Calibri" panose="020F0502020204030204" pitchFamily="34" charset="0"/>
            </a:endParaRPr>
          </a:p>
        </p:txBody>
      </p:sp>
      <p:sp>
        <p:nvSpPr>
          <p:cNvPr id="6" name="Title 1">
            <a:extLst>
              <a:ext uri="{FF2B5EF4-FFF2-40B4-BE49-F238E27FC236}">
                <a16:creationId xmlns:a16="http://schemas.microsoft.com/office/drawing/2014/main" id="{A883B9D9-65D2-E2D0-61DF-E6A5DB48C5DF}"/>
              </a:ext>
            </a:extLst>
          </p:cNvPr>
          <p:cNvSpPr txBox="1">
            <a:spLocks/>
          </p:cNvSpPr>
          <p:nvPr/>
        </p:nvSpPr>
        <p:spPr bwMode="auto">
          <a:xfrm>
            <a:off x="685800" y="4572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600">
                <a:solidFill>
                  <a:schemeClr val="tx2"/>
                </a:solidFill>
                <a:latin typeface="+mj-lt"/>
                <a:ea typeface="ＭＳ Ｐゴシック" charset="0"/>
                <a:cs typeface="+mj-cs"/>
              </a:defRPr>
            </a:lvl1pPr>
            <a:lvl2pPr algn="ctr" rtl="0" eaLnBrk="0" fontAlgn="base" hangingPunct="0">
              <a:spcBef>
                <a:spcPct val="0"/>
              </a:spcBef>
              <a:spcAft>
                <a:spcPct val="0"/>
              </a:spcAft>
              <a:defRPr sz="3600">
                <a:solidFill>
                  <a:schemeClr val="tx2"/>
                </a:solidFill>
                <a:latin typeface="Times New Roman" pitchFamily="18" charset="0"/>
                <a:ea typeface="ＭＳ Ｐゴシック" charset="0"/>
              </a:defRPr>
            </a:lvl2pPr>
            <a:lvl3pPr algn="ctr" rtl="0" eaLnBrk="0" fontAlgn="base" hangingPunct="0">
              <a:spcBef>
                <a:spcPct val="0"/>
              </a:spcBef>
              <a:spcAft>
                <a:spcPct val="0"/>
              </a:spcAft>
              <a:defRPr sz="3600">
                <a:solidFill>
                  <a:schemeClr val="tx2"/>
                </a:solidFill>
                <a:latin typeface="Times New Roman" pitchFamily="18" charset="0"/>
                <a:ea typeface="ＭＳ Ｐゴシック" charset="0"/>
              </a:defRPr>
            </a:lvl3pPr>
            <a:lvl4pPr algn="ctr" rtl="0" eaLnBrk="0" fontAlgn="base" hangingPunct="0">
              <a:spcBef>
                <a:spcPct val="0"/>
              </a:spcBef>
              <a:spcAft>
                <a:spcPct val="0"/>
              </a:spcAft>
              <a:defRPr sz="3600">
                <a:solidFill>
                  <a:schemeClr val="tx2"/>
                </a:solidFill>
                <a:latin typeface="Times New Roman" pitchFamily="18" charset="0"/>
                <a:ea typeface="ＭＳ Ｐゴシック" charset="0"/>
              </a:defRPr>
            </a:lvl4pPr>
            <a:lvl5pPr algn="ctr" rtl="0" eaLnBrk="0" fontAlgn="base" hangingPunct="0">
              <a:spcBef>
                <a:spcPct val="0"/>
              </a:spcBef>
              <a:spcAft>
                <a:spcPct val="0"/>
              </a:spcAft>
              <a:defRPr sz="3600">
                <a:solidFill>
                  <a:schemeClr val="tx2"/>
                </a:solidFill>
                <a:latin typeface="Times New Roman" pitchFamily="18" charset="0"/>
                <a:ea typeface="ＭＳ Ｐゴシック"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a:lstStyle>
          <a:p>
            <a:r>
              <a:rPr lang="en-US" kern="0" dirty="0"/>
              <a:t>Regular Motion</a:t>
            </a:r>
          </a:p>
        </p:txBody>
      </p:sp>
    </p:spTree>
    <p:extLst>
      <p:ext uri="{BB962C8B-B14F-4D97-AF65-F5344CB8AC3E}">
        <p14:creationId xmlns:p14="http://schemas.microsoft.com/office/powerpoint/2010/main" val="6245272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CEF6B799-B4F2-7A2A-A22B-2E5534C51828}"/>
              </a:ext>
            </a:extLst>
          </p:cNvPr>
          <p:cNvSpPr>
            <a:spLocks noGrp="1"/>
          </p:cNvSpPr>
          <p:nvPr>
            <p:ph type="sldNum" sz="quarter" idx="12"/>
          </p:nvPr>
        </p:nvSpPr>
        <p:spPr/>
        <p:txBody>
          <a:bodyPr/>
          <a:lstStyle/>
          <a:p>
            <a:pPr>
              <a:defRPr/>
            </a:pPr>
            <a:r>
              <a:rPr lang="en-US" dirty="0"/>
              <a:t>Slide </a:t>
            </a:r>
            <a:fld id="{8269BD7D-1DCB-4C55-B36B-7043228FA0F3}" type="slidenum">
              <a:rPr lang="en-US" smtClean="0"/>
              <a:pPr>
                <a:defRPr/>
              </a:pPr>
              <a:t>9</a:t>
            </a:fld>
            <a:endParaRPr lang="en-US" dirty="0"/>
          </a:p>
        </p:txBody>
      </p:sp>
      <p:sp>
        <p:nvSpPr>
          <p:cNvPr id="2" name="Rectangle 2">
            <a:extLst>
              <a:ext uri="{FF2B5EF4-FFF2-40B4-BE49-F238E27FC236}">
                <a16:creationId xmlns:a16="http://schemas.microsoft.com/office/drawing/2014/main" id="{229A0C7A-0D40-AB53-8635-31FB1FB8B830}"/>
              </a:ext>
            </a:extLst>
          </p:cNvPr>
          <p:cNvSpPr>
            <a:spLocks noGrp="1" noChangeArrowheads="1"/>
          </p:cNvSpPr>
          <p:nvPr>
            <p:ph type="ctrTitle"/>
          </p:nvPr>
        </p:nvSpPr>
        <p:spPr>
          <a:xfrm>
            <a:off x="685800" y="685800"/>
            <a:ext cx="7772400" cy="1143000"/>
          </a:xfrm>
        </p:spPr>
        <p:txBody>
          <a:bodyPr anchor="ctr"/>
          <a:lstStyle/>
          <a:p>
            <a:r>
              <a:rPr lang="en-US" altLang="en-US" sz="3600" dirty="0"/>
              <a:t>802 LMSC Closing Plenary</a:t>
            </a:r>
            <a:br>
              <a:rPr lang="en-US" altLang="en-US" sz="3600" dirty="0"/>
            </a:br>
            <a:r>
              <a:rPr lang="en-US" altLang="en-US" sz="3600" dirty="0"/>
              <a:t>November 2022</a:t>
            </a:r>
          </a:p>
        </p:txBody>
      </p:sp>
      <p:sp>
        <p:nvSpPr>
          <p:cNvPr id="3" name="Rectangle 3">
            <a:extLst>
              <a:ext uri="{FF2B5EF4-FFF2-40B4-BE49-F238E27FC236}">
                <a16:creationId xmlns:a16="http://schemas.microsoft.com/office/drawing/2014/main" id="{2C996E02-85FA-19C3-0259-C8EEEA62854D}"/>
              </a:ext>
            </a:extLst>
          </p:cNvPr>
          <p:cNvSpPr>
            <a:spLocks noGrp="1" noChangeArrowheads="1"/>
          </p:cNvSpPr>
          <p:nvPr>
            <p:ph type="subTitle" idx="1"/>
          </p:nvPr>
        </p:nvSpPr>
        <p:spPr>
          <a:xfrm>
            <a:off x="1371600" y="3048000"/>
            <a:ext cx="6400800" cy="1752600"/>
          </a:xfrm>
        </p:spPr>
        <p:txBody>
          <a:bodyPr/>
          <a:lstStyle/>
          <a:p>
            <a:r>
              <a:rPr lang="en-US" altLang="en-US" sz="3200" dirty="0"/>
              <a:t>Packages for 802.15 WG Motions to Proceed to SA Ballot</a:t>
            </a:r>
          </a:p>
        </p:txBody>
      </p:sp>
    </p:spTree>
    <p:extLst>
      <p:ext uri="{BB962C8B-B14F-4D97-AF65-F5344CB8AC3E}">
        <p14:creationId xmlns:p14="http://schemas.microsoft.com/office/powerpoint/2010/main" val="1550600671"/>
      </p:ext>
    </p:extLst>
  </p:cSld>
  <p:clrMapOvr>
    <a:masterClrMapping/>
  </p:clrMapOvr>
</p:sld>
</file>

<file path=ppt/theme/theme1.xml><?xml version="1.0" encoding="utf-8"?>
<a:theme xmlns:a="http://schemas.openxmlformats.org/drawingml/2006/main" name="IEEE-802_15">
  <a:themeElements>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802_15">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D:\MYDOCU~1\IEEEP8~1.15\TEMPLATE\IEEE-8~1.POT</Template>
  <TotalTime>46657</TotalTime>
  <Words>1918</Words>
  <Application>Microsoft Office PowerPoint</Application>
  <PresentationFormat>On-screen Show (4:3)</PresentationFormat>
  <Paragraphs>363</Paragraphs>
  <Slides>20</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Times New Roman</vt:lpstr>
      <vt:lpstr>IEEE-802_15</vt:lpstr>
      <vt:lpstr>PowerPoint Presentation</vt:lpstr>
      <vt:lpstr>802 LMSC Closing Plenary November 2022</vt:lpstr>
      <vt:lpstr>PowerPoint Presentation</vt:lpstr>
      <vt:lpstr>PowerPoint Presentation</vt:lpstr>
      <vt:lpstr>802 LMSC Closing Plenary November 2022</vt:lpstr>
      <vt:lpstr>PowerPoint Presentation</vt:lpstr>
      <vt:lpstr>PowerPoint Presentation</vt:lpstr>
      <vt:lpstr>PowerPoint Presentation</vt:lpstr>
      <vt:lpstr>802 LMSC Closing Plenary November 2022</vt:lpstr>
      <vt:lpstr>PowerPoint Presentation</vt:lpstr>
      <vt:lpstr>802 LMSC Closing Plenary November 2022</vt:lpstr>
      <vt:lpstr>PowerPoint Presentation</vt:lpstr>
      <vt:lpstr>P802.15.13 Report to LMSC on Conditional Approval to go to RevCom</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802.15 WG-Opening Report Sept Interim 2021</dc:title>
  <dc:subject>IEEE 802.15 &lt;subject&gt;</dc:subject>
  <dc:creator>Pat Kinney</dc:creator>
  <cp:keywords/>
  <dc:description/>
  <cp:lastModifiedBy>Clint Powell2</cp:lastModifiedBy>
  <cp:revision>1079</cp:revision>
  <cp:lastPrinted>2000-07-07T01:25:49Z</cp:lastPrinted>
  <dcterms:created xsi:type="dcterms:W3CDTF">1999-06-22T06:24:01Z</dcterms:created>
  <dcterms:modified xsi:type="dcterms:W3CDTF">2022-11-17T13:25:28Z</dcterms:modified>
  <cp:category/>
</cp:coreProperties>
</file>