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359" r:id="rId2"/>
    <p:sldId id="361" r:id="rId3"/>
    <p:sldId id="369" r:id="rId4"/>
    <p:sldId id="376" r:id="rId5"/>
    <p:sldId id="363" r:id="rId6"/>
    <p:sldId id="380" r:id="rId7"/>
    <p:sldId id="364" r:id="rId8"/>
    <p:sldId id="370" r:id="rId9"/>
    <p:sldId id="378" r:id="rId10"/>
    <p:sldId id="377" r:id="rId11"/>
    <p:sldId id="372" r:id="rId12"/>
    <p:sldId id="373" r:id="rId13"/>
    <p:sldId id="256" r:id="rId14"/>
    <p:sldId id="257" r:id="rId15"/>
    <p:sldId id="267" r:id="rId16"/>
    <p:sldId id="265" r:id="rId17"/>
    <p:sldId id="266" r:id="rId18"/>
    <p:sldId id="283" r:id="rId19"/>
    <p:sldId id="284" r:id="rId20"/>
    <p:sldId id="285" r:id="rId21"/>
  </p:sldIdLst>
  <p:sldSz cx="9144000" cy="6858000" type="screen4x3"/>
  <p:notesSz cx="6858000" cy="9144000"/>
  <p:defaultTextStyle>
    <a:defPPr>
      <a:defRPr lang="en-US"/>
    </a:defPPr>
    <a:lvl1pPr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1pPr>
    <a:lvl2pPr marL="4572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200"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200"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200"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200" kern="1200">
        <a:solidFill>
          <a:schemeClr val="tx1"/>
        </a:solidFill>
        <a:latin typeface="Times New Roman" pitchFamily="18" charset="0"/>
        <a:ea typeface="ＭＳ Ｐゴシック"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55" autoAdjust="0"/>
    <p:restoredTop sz="94676" autoAdjust="0"/>
  </p:normalViewPr>
  <p:slideViewPr>
    <p:cSldViewPr>
      <p:cViewPr varScale="1">
        <p:scale>
          <a:sx n="60" d="100"/>
          <a:sy n="60" d="100"/>
        </p:scale>
        <p:origin x="1076"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varScale="1">
        <p:scale>
          <a:sx n="46" d="100"/>
          <a:sy n="46" d="100"/>
        </p:scale>
        <p:origin x="1796" y="3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5200" y="171450"/>
            <a:ext cx="26654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20750">
              <a:defRPr sz="1400" b="1">
                <a:latin typeface="Times New Roman" pitchFamily="18" charset="0"/>
                <a:ea typeface="+mn-ea"/>
              </a:defRPr>
            </a:lvl1pPr>
          </a:lstStyle>
          <a:p>
            <a:pPr>
              <a:defRPr/>
            </a:pPr>
            <a:r>
              <a:rPr lang="en-US"/>
              <a:t>doc.: IEEE 802.15-01/468r0</a:t>
            </a:r>
          </a:p>
        </p:txBody>
      </p:sp>
      <p:sp>
        <p:nvSpPr>
          <p:cNvPr id="3075" name="Rectangle 3"/>
          <p:cNvSpPr>
            <a:spLocks noGrp="1" noChangeArrowheads="1"/>
          </p:cNvSpPr>
          <p:nvPr>
            <p:ph type="dt" sz="quarter" idx="1"/>
          </p:nvPr>
        </p:nvSpPr>
        <p:spPr bwMode="auto">
          <a:xfrm>
            <a:off x="687388" y="171450"/>
            <a:ext cx="228441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20750">
              <a:defRPr sz="1400" b="1">
                <a:latin typeface="Times New Roman" pitchFamily="18" charset="0"/>
                <a:ea typeface="+mn-ea"/>
              </a:defRPr>
            </a:lvl1pPr>
          </a:lstStyle>
          <a:p>
            <a:pPr>
              <a:defRPr/>
            </a:pPr>
            <a:r>
              <a:rPr lang="en-US"/>
              <a:t>November 2001</a:t>
            </a:r>
          </a:p>
        </p:txBody>
      </p:sp>
      <p:sp>
        <p:nvSpPr>
          <p:cNvPr id="3076" name="Rectangle 4"/>
          <p:cNvSpPr>
            <a:spLocks noGrp="1" noChangeArrowheads="1"/>
          </p:cNvSpPr>
          <p:nvPr>
            <p:ph type="ftr" sz="quarter" idx="2"/>
          </p:nvPr>
        </p:nvSpPr>
        <p:spPr bwMode="auto">
          <a:xfrm>
            <a:off x="4114800" y="8850313"/>
            <a:ext cx="2133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20750">
              <a:defRPr sz="1000">
                <a:latin typeface="Times New Roman" pitchFamily="18" charset="0"/>
                <a:ea typeface="+mn-ea"/>
              </a:defRPr>
            </a:lvl1pPr>
          </a:lstStyle>
          <a:p>
            <a:pPr>
              <a:defRPr/>
            </a:pPr>
            <a:r>
              <a:rPr lang="en-US"/>
              <a:t>Robert F. Heile</a:t>
            </a:r>
          </a:p>
        </p:txBody>
      </p:sp>
      <p:sp>
        <p:nvSpPr>
          <p:cNvPr id="3077" name="Rectangle 5"/>
          <p:cNvSpPr>
            <a:spLocks noGrp="1" noChangeArrowheads="1"/>
          </p:cNvSpPr>
          <p:nvPr>
            <p:ph type="sldNum" sz="quarter" idx="3"/>
          </p:nvPr>
        </p:nvSpPr>
        <p:spPr bwMode="auto">
          <a:xfrm>
            <a:off x="2667000" y="8850313"/>
            <a:ext cx="1371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20750">
              <a:defRPr sz="1000"/>
            </a:lvl1pPr>
          </a:lstStyle>
          <a:p>
            <a:pPr>
              <a:defRPr/>
            </a:pPr>
            <a:r>
              <a:rPr lang="en-US"/>
              <a:t>Page </a:t>
            </a:r>
            <a:fld id="{D5CB87EC-05DA-49A1-AD33-2683CE92549F}" type="slidenum">
              <a:rPr lang="en-US"/>
              <a:pPr>
                <a:defRPr/>
              </a:pPr>
              <a:t>‹#›</a:t>
            </a:fld>
            <a:endParaRPr lang="en-US"/>
          </a:p>
        </p:txBody>
      </p:sp>
      <p:sp>
        <p:nvSpPr>
          <p:cNvPr id="13318" name="Line 6"/>
          <p:cNvSpPr>
            <a:spLocks noChangeShapeType="1"/>
          </p:cNvSpPr>
          <p:nvPr/>
        </p:nvSpPr>
        <p:spPr bwMode="auto">
          <a:xfrm>
            <a:off x="685800" y="38100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3319" name="Rectangle 7"/>
          <p:cNvSpPr>
            <a:spLocks noChangeArrowheads="1"/>
          </p:cNvSpPr>
          <p:nvPr/>
        </p:nvSpPr>
        <p:spPr bwMode="auto">
          <a:xfrm>
            <a:off x="685800" y="8850313"/>
            <a:ext cx="703263"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20750">
              <a:defRPr/>
            </a:pPr>
            <a:r>
              <a:rPr lang="en-US" sz="1200">
                <a:latin typeface="Times New Roman" charset="0"/>
                <a:ea typeface="ＭＳ Ｐゴシック" charset="0"/>
              </a:rPr>
              <a:t>Submission</a:t>
            </a:r>
          </a:p>
        </p:txBody>
      </p:sp>
      <p:sp>
        <p:nvSpPr>
          <p:cNvPr id="13320" name="Line 8"/>
          <p:cNvSpPr>
            <a:spLocks noChangeShapeType="1"/>
          </p:cNvSpPr>
          <p:nvPr/>
        </p:nvSpPr>
        <p:spPr bwMode="auto">
          <a:xfrm>
            <a:off x="685800" y="8839200"/>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42923792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73" name="Line 9"/>
          <p:cNvSpPr>
            <a:spLocks noChangeShapeType="1"/>
          </p:cNvSpPr>
          <p:nvPr/>
        </p:nvSpPr>
        <p:spPr bwMode="auto">
          <a:xfrm>
            <a:off x="715963" y="8851900"/>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1274" name="Line 10"/>
          <p:cNvSpPr>
            <a:spLocks noChangeShapeType="1"/>
          </p:cNvSpPr>
          <p:nvPr/>
        </p:nvSpPr>
        <p:spPr bwMode="auto">
          <a:xfrm>
            <a:off x="641350" y="292100"/>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 name="Slide Image Placeholder 1">
            <a:extLst>
              <a:ext uri="{FF2B5EF4-FFF2-40B4-BE49-F238E27FC236}">
                <a16:creationId xmlns:a16="http://schemas.microsoft.com/office/drawing/2014/main" id="{0AEED6CC-816A-E548-A8CE-9121A88906AA}"/>
              </a:ext>
            </a:extLst>
          </p:cNvPr>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Tree>
    <p:extLst>
      <p:ext uri="{BB962C8B-B14F-4D97-AF65-F5344CB8AC3E}">
        <p14:creationId xmlns:p14="http://schemas.microsoft.com/office/powerpoint/2010/main" val="34266282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13</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a:p>
        </p:txBody>
      </p:sp>
    </p:spTree>
    <p:extLst>
      <p:ext uri="{BB962C8B-B14F-4D97-AF65-F5344CB8AC3E}">
        <p14:creationId xmlns:p14="http://schemas.microsoft.com/office/powerpoint/2010/main" val="30297464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a:p>
        </p:txBody>
      </p:sp>
    </p:spTree>
    <p:extLst>
      <p:ext uri="{BB962C8B-B14F-4D97-AF65-F5344CB8AC3E}">
        <p14:creationId xmlns:p14="http://schemas.microsoft.com/office/powerpoint/2010/main" val="22975090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66388" y="95706"/>
            <a:ext cx="2215350" cy="215444"/>
          </a:xfrm>
        </p:spPr>
        <p:txBody>
          <a:bodyPr/>
          <a:lstStyle/>
          <a:p>
            <a:r>
              <a:rPr lang="en-CA" dirty="0"/>
              <a:t>doc.: IEEE 802.15-21-0181r0</a:t>
            </a:r>
          </a:p>
        </p:txBody>
      </p:sp>
      <p:sp>
        <p:nvSpPr>
          <p:cNvPr id="5" name="Date Placeholder 4"/>
          <p:cNvSpPr>
            <a:spLocks noGrp="1"/>
          </p:cNvSpPr>
          <p:nvPr>
            <p:ph type="dt" idx="11"/>
          </p:nvPr>
        </p:nvSpPr>
        <p:spPr/>
        <p:txBody>
          <a:bodyPr/>
          <a:lstStyle/>
          <a:p>
            <a:r>
              <a:rPr lang="en-US"/>
              <a:t>October 2020</a:t>
            </a:r>
            <a:endParaRPr lang="en-CA"/>
          </a:p>
        </p:txBody>
      </p:sp>
      <p:sp>
        <p:nvSpPr>
          <p:cNvPr id="6" name="Footer Placeholder 5"/>
          <p:cNvSpPr>
            <a:spLocks noGrp="1"/>
          </p:cNvSpPr>
          <p:nvPr>
            <p:ph type="ftr" sz="quarter" idx="12"/>
          </p:nvPr>
        </p:nvSpPr>
        <p:spPr>
          <a:xfrm>
            <a:off x="3769832" y="8985250"/>
            <a:ext cx="2511906" cy="184666"/>
          </a:xfrm>
        </p:spPr>
        <p:txBody>
          <a:bodyPr/>
          <a:lstStyle/>
          <a:p>
            <a:pPr lvl="4"/>
            <a:r>
              <a:rPr lang="en-CA" dirty="0"/>
              <a:t>Pat Kinney (Kinney Consulting))</a:t>
            </a:r>
          </a:p>
        </p:txBody>
      </p:sp>
      <p:sp>
        <p:nvSpPr>
          <p:cNvPr id="7" name="Slide Number Placeholder 6"/>
          <p:cNvSpPr>
            <a:spLocks noGrp="1"/>
          </p:cNvSpPr>
          <p:nvPr>
            <p:ph type="sldNum" sz="quarter" idx="13"/>
          </p:nvPr>
        </p:nvSpPr>
        <p:spPr/>
        <p:txBody>
          <a:bodyPr/>
          <a:lstStyle/>
          <a:p>
            <a:r>
              <a:rPr lang="en-CA"/>
              <a:t>Page </a:t>
            </a:r>
            <a:fld id="{90457F90-05FA-43B5-BE98-57963B7D9E4D}" type="slidenum">
              <a:rPr lang="en-CA" smtClean="0"/>
              <a:pPr/>
              <a:t>18</a:t>
            </a:fld>
            <a:endParaRPr lang="en-CA"/>
          </a:p>
        </p:txBody>
      </p:sp>
    </p:spTree>
    <p:extLst>
      <p:ext uri="{BB962C8B-B14F-4D97-AF65-F5344CB8AC3E}">
        <p14:creationId xmlns:p14="http://schemas.microsoft.com/office/powerpoint/2010/main" val="22782070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821128" y="8985250"/>
            <a:ext cx="2460610"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19</a:t>
            </a:fld>
            <a:endParaRPr lang="en-US"/>
          </a:p>
        </p:txBody>
      </p:sp>
    </p:spTree>
    <p:extLst>
      <p:ext uri="{BB962C8B-B14F-4D97-AF65-F5344CB8AC3E}">
        <p14:creationId xmlns:p14="http://schemas.microsoft.com/office/powerpoint/2010/main" val="42645814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821128" y="8985250"/>
            <a:ext cx="2460610"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20</a:t>
            </a:fld>
            <a:endParaRPr lang="en-US"/>
          </a:p>
        </p:txBody>
      </p:sp>
    </p:spTree>
    <p:extLst>
      <p:ext uri="{BB962C8B-B14F-4D97-AF65-F5344CB8AC3E}">
        <p14:creationId xmlns:p14="http://schemas.microsoft.com/office/powerpoint/2010/main" val="28352421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269BD7D-1DCB-4C55-B36B-7043228FA0F3}" type="slidenum">
              <a:rPr lang="en-US"/>
              <a:pPr>
                <a:defRPr/>
              </a:pPr>
              <a:t>‹#›</a:t>
            </a:fld>
            <a:endParaRPr lang="en-US"/>
          </a:p>
        </p:txBody>
      </p:sp>
      <p:sp>
        <p:nvSpPr>
          <p:cNvPr id="7" name="TextBox 6">
            <a:extLst>
              <a:ext uri="{FF2B5EF4-FFF2-40B4-BE49-F238E27FC236}">
                <a16:creationId xmlns:a16="http://schemas.microsoft.com/office/drawing/2014/main" id="{D9278CFC-6982-294A-ABFA-64C1A0D13BCF}"/>
              </a:ext>
            </a:extLst>
          </p:cNvPr>
          <p:cNvSpPr txBox="1"/>
          <p:nvPr userDrawn="1"/>
        </p:nvSpPr>
        <p:spPr>
          <a:xfrm>
            <a:off x="8325853" y="519764"/>
            <a:ext cx="184731" cy="584775"/>
          </a:xfrm>
          <a:prstGeom prst="rect">
            <a:avLst/>
          </a:prstGeom>
          <a:noFill/>
        </p:spPr>
        <p:txBody>
          <a:bodyPr wrap="none" rtlCol="0">
            <a:spAutoFit/>
          </a:bodyPr>
          <a:lstStyle/>
          <a:p>
            <a:endParaRPr lang="en-US" dirty="0"/>
          </a:p>
        </p:txBody>
      </p:sp>
      <p:sp>
        <p:nvSpPr>
          <p:cNvPr id="8" name="TextBox 7">
            <a:extLst>
              <a:ext uri="{FF2B5EF4-FFF2-40B4-BE49-F238E27FC236}">
                <a16:creationId xmlns:a16="http://schemas.microsoft.com/office/drawing/2014/main" id="{4D2E936D-6A11-C44F-942B-2DED49317366}"/>
              </a:ext>
            </a:extLst>
          </p:cNvPr>
          <p:cNvSpPr txBox="1"/>
          <p:nvPr userDrawn="1"/>
        </p:nvSpPr>
        <p:spPr>
          <a:xfrm>
            <a:off x="7940842" y="519764"/>
            <a:ext cx="184731" cy="584775"/>
          </a:xfrm>
          <a:prstGeom prst="rect">
            <a:avLst/>
          </a:prstGeom>
          <a:noFill/>
        </p:spPr>
        <p:txBody>
          <a:bodyPr wrap="none" rtlCol="0">
            <a:spAutoFit/>
          </a:bodyPr>
          <a:lstStyle/>
          <a:p>
            <a:endParaRPr lang="en-US" dirty="0"/>
          </a:p>
        </p:txBody>
      </p:sp>
      <p:sp>
        <p:nvSpPr>
          <p:cNvPr id="9" name="TextBox 8">
            <a:extLst>
              <a:ext uri="{FF2B5EF4-FFF2-40B4-BE49-F238E27FC236}">
                <a16:creationId xmlns:a16="http://schemas.microsoft.com/office/drawing/2014/main" id="{099E0B8D-1721-C14A-8963-980C6B4ACC25}"/>
              </a:ext>
            </a:extLst>
          </p:cNvPr>
          <p:cNvSpPr txBox="1"/>
          <p:nvPr userDrawn="1"/>
        </p:nvSpPr>
        <p:spPr>
          <a:xfrm>
            <a:off x="7257448" y="481263"/>
            <a:ext cx="184731" cy="584775"/>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7304108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
        <p:nvSpPr>
          <p:cNvPr id="8" name="Rectangle 5">
            <a:extLst>
              <a:ext uri="{FF2B5EF4-FFF2-40B4-BE49-F238E27FC236}">
                <a16:creationId xmlns:a16="http://schemas.microsoft.com/office/drawing/2014/main" id="{12AC5FFF-9316-BA20-E3B3-38A4872F4735}"/>
              </a:ext>
            </a:extLst>
          </p:cNvPr>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r>
              <a:rPr lang="en-US" dirty="0"/>
              <a:t>Clint Powell, Meta Platforms</a:t>
            </a:r>
          </a:p>
        </p:txBody>
      </p:sp>
    </p:spTree>
    <p:extLst>
      <p:ext uri="{BB962C8B-B14F-4D97-AF65-F5344CB8AC3E}">
        <p14:creationId xmlns:p14="http://schemas.microsoft.com/office/powerpoint/2010/main" val="3731129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342399" y="6475413"/>
            <a:ext cx="535403" cy="184666"/>
          </a:xfrm>
        </p:spPr>
        <p:txBody>
          <a:bodyPr/>
          <a:lstStyle>
            <a:lvl1pPr>
              <a:defRPr/>
            </a:lvl1pPr>
          </a:lstStyle>
          <a:p>
            <a:r>
              <a:rPr lang="en-GB" dirty="0"/>
              <a:t>Slide </a:t>
            </a:r>
            <a:fld id="{440F5867-744E-4AA6-B0ED-4C44D2DFBB7B}" type="slidenum">
              <a:rPr lang="en-GB"/>
              <a:pPr/>
              <a:t>‹#›</a:t>
            </a:fld>
            <a:endParaRPr lang="en-GB" dirty="0"/>
          </a:p>
        </p:txBody>
      </p:sp>
    </p:spTree>
    <p:extLst>
      <p:ext uri="{BB962C8B-B14F-4D97-AF65-F5344CB8AC3E}">
        <p14:creationId xmlns:p14="http://schemas.microsoft.com/office/powerpoint/2010/main" val="16436398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96913" y="333375"/>
            <a:ext cx="1874823" cy="273050"/>
          </a:xfrm>
          <a:prstGeom prst="rect">
            <a:avLst/>
          </a:prstGeom>
        </p:spPr>
        <p:txBody>
          <a:bodyPr/>
          <a:lstStyle>
            <a:lvl1pPr>
              <a:defRPr/>
            </a:lvl1pPr>
          </a:lstStyle>
          <a:p>
            <a:r>
              <a:rPr lang="en-US"/>
              <a:t>November 2020</a:t>
            </a:r>
            <a:endParaRPr lang="en-GB"/>
          </a:p>
        </p:txBody>
      </p:sp>
      <p:sp>
        <p:nvSpPr>
          <p:cNvPr id="4" name="Slide Number Placeholder 3"/>
          <p:cNvSpPr>
            <a:spLocks noGrp="1"/>
          </p:cNvSpPr>
          <p:nvPr>
            <p:ph type="sldNum" idx="12"/>
          </p:nvPr>
        </p:nvSpPr>
        <p:spPr>
          <a:xfrm>
            <a:off x="4342399" y="6475413"/>
            <a:ext cx="535403" cy="184666"/>
          </a:xfrm>
        </p:spPr>
        <p:txBody>
          <a:bodyPr/>
          <a:lstStyle>
            <a:lvl1pPr>
              <a:defRPr/>
            </a:lvl1pPr>
          </a:lstStyle>
          <a:p>
            <a:r>
              <a:rPr lang="en-GB"/>
              <a:t>Slide </a:t>
            </a:r>
            <a:fld id="{F5D8E26B-7BCF-4D25-9C89-0168A6618F18}" type="slidenum">
              <a:rPr lang="en-GB"/>
              <a:pPr/>
              <a:t>‹#›</a:t>
            </a:fld>
            <a:endParaRPr lang="en-GB"/>
          </a:p>
        </p:txBody>
      </p:sp>
    </p:spTree>
    <p:extLst>
      <p:ext uri="{BB962C8B-B14F-4D97-AF65-F5344CB8AC3E}">
        <p14:creationId xmlns:p14="http://schemas.microsoft.com/office/powerpoint/2010/main" val="36484640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a:xfrm>
            <a:off x="696913" y="333375"/>
            <a:ext cx="1874823" cy="273050"/>
          </a:xfrm>
          <a:prstGeom prst="rect">
            <a:avLst/>
          </a:prstGeom>
        </p:spPr>
        <p:txBody>
          <a:bodyPr/>
          <a:lstStyle>
            <a:lvl1pPr>
              <a:defRPr/>
            </a:lvl1pPr>
          </a:lstStyle>
          <a:p>
            <a:r>
              <a:rPr lang="en-US"/>
              <a:t>November 2020</a:t>
            </a:r>
            <a:endParaRPr lang="en-GB"/>
          </a:p>
        </p:txBody>
      </p:sp>
      <p:sp>
        <p:nvSpPr>
          <p:cNvPr id="5" name="Slide Number Placeholder 4"/>
          <p:cNvSpPr>
            <a:spLocks noGrp="1"/>
          </p:cNvSpPr>
          <p:nvPr>
            <p:ph type="sldNum" idx="12"/>
          </p:nvPr>
        </p:nvSpPr>
        <p:spPr>
          <a:xfrm>
            <a:off x="4342399" y="6475413"/>
            <a:ext cx="535403" cy="184666"/>
          </a:xfrm>
        </p:spPr>
        <p:txBody>
          <a:bodyPr/>
          <a:lstStyle>
            <a:lvl1pPr>
              <a:defRPr/>
            </a:lvl1pPr>
          </a:lstStyle>
          <a:p>
            <a:r>
              <a:rPr lang="en-GB"/>
              <a:t>Slide </a:t>
            </a:r>
            <a:fld id="{06B781AF-4CCF-49B0-A572-DE54FBE5D942}" type="slidenum">
              <a:rPr lang="en-GB"/>
              <a:pPr/>
              <a:t>‹#›</a:t>
            </a:fld>
            <a:endParaRPr lang="en-GB"/>
          </a:p>
        </p:txBody>
      </p:sp>
    </p:spTree>
    <p:extLst>
      <p:ext uri="{BB962C8B-B14F-4D97-AF65-F5344CB8AC3E}">
        <p14:creationId xmlns:p14="http://schemas.microsoft.com/office/powerpoint/2010/main" val="3807291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200"/>
            </a:lvl1pPr>
          </a:lstStyle>
          <a:p>
            <a:pPr>
              <a:defRPr/>
            </a:pPr>
            <a:r>
              <a:rPr lang="en-US"/>
              <a:t>Slide </a:t>
            </a:r>
            <a:fld id="{B0E774AB-328E-4169-BDA4-F9A4CFC1ECF4}" type="slidenum">
              <a:rPr lang="en-US"/>
              <a:pPr>
                <a:defRPr/>
              </a:pPr>
              <a:t>‹#›</a:t>
            </a:fld>
            <a:endParaRPr lang="en-US"/>
          </a:p>
        </p:txBody>
      </p:sp>
      <p:sp>
        <p:nvSpPr>
          <p:cNvPr id="1031" name="Rectangle 7"/>
          <p:cNvSpPr>
            <a:spLocks noChangeArrowheads="1"/>
          </p:cNvSpPr>
          <p:nvPr userDrawn="1"/>
        </p:nvSpPr>
        <p:spPr bwMode="auto">
          <a:xfrm>
            <a:off x="4267200" y="393700"/>
            <a:ext cx="41910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lvl="4" algn="r">
              <a:defRPr/>
            </a:pPr>
            <a:r>
              <a:rPr lang="en-US" sz="1400" b="1" dirty="0">
                <a:latin typeface="Times New Roman" charset="0"/>
                <a:ea typeface="ＭＳ Ｐゴシック" charset="0"/>
              </a:rPr>
              <a:t>doc.: IEEE 802.15-22-0636-00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dirty="0">
              <a:latin typeface="Times New Roman" charset="0"/>
              <a:ea typeface="ＭＳ Ｐゴシック"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sz="1200" dirty="0">
                <a:latin typeface="Times New Roman" charset="0"/>
                <a:ea typeface="ＭＳ Ｐゴシック"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3" name="Rectangle 9">
            <a:extLst>
              <a:ext uri="{FF2B5EF4-FFF2-40B4-BE49-F238E27FC236}">
                <a16:creationId xmlns:a16="http://schemas.microsoft.com/office/drawing/2014/main" id="{206BDF95-B92A-A917-90F6-D44BC10530BB}"/>
              </a:ext>
            </a:extLst>
          </p:cNvPr>
          <p:cNvSpPr>
            <a:spLocks noChangeArrowheads="1"/>
          </p:cNvSpPr>
          <p:nvPr userDrawn="1"/>
        </p:nvSpPr>
        <p:spPr bwMode="auto">
          <a:xfrm>
            <a:off x="685800" y="413854"/>
            <a:ext cx="15255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spAutoFit/>
          </a:bodyPr>
          <a:lstStyle/>
          <a:p>
            <a:pPr>
              <a:defRPr/>
            </a:pPr>
            <a:r>
              <a:rPr lang="en-US" sz="1400" b="1" dirty="0">
                <a:latin typeface="Times New Roman" charset="0"/>
                <a:ea typeface="ＭＳ Ｐゴシック" charset="0"/>
              </a:rPr>
              <a:t>November 2022</a:t>
            </a:r>
            <a:endParaRPr lang="en-US" sz="1200" b="1" dirty="0">
              <a:latin typeface="Times New Roman" charset="0"/>
              <a:ea typeface="ＭＳ Ｐゴシック" charset="0"/>
            </a:endParaRPr>
          </a:p>
        </p:txBody>
      </p:sp>
      <p:sp>
        <p:nvSpPr>
          <p:cNvPr id="5" name="Rectangle 9">
            <a:extLst>
              <a:ext uri="{FF2B5EF4-FFF2-40B4-BE49-F238E27FC236}">
                <a16:creationId xmlns:a16="http://schemas.microsoft.com/office/drawing/2014/main" id="{5FAB2CC2-B985-EF78-915C-8329A99CE861}"/>
              </a:ext>
            </a:extLst>
          </p:cNvPr>
          <p:cNvSpPr>
            <a:spLocks noChangeArrowheads="1"/>
          </p:cNvSpPr>
          <p:nvPr userDrawn="1"/>
        </p:nvSpPr>
        <p:spPr bwMode="auto">
          <a:xfrm>
            <a:off x="6324600" y="6469556"/>
            <a:ext cx="220629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spAutoFit/>
          </a:bodyPr>
          <a:lstStyle/>
          <a:p>
            <a:pPr algn="r">
              <a:defRPr/>
            </a:pPr>
            <a:r>
              <a:rPr lang="en-US" sz="1200" dirty="0"/>
              <a:t>Clint Powell, Meta Platforms</a:t>
            </a:r>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61" r:id="rId3"/>
    <p:sldLayoutId id="2147483662" r:id="rId4"/>
    <p:sldLayoutId id="2147483663" r:id="rId5"/>
  </p:sldLayoutIdLst>
  <p:hf hdr="0"/>
  <p:txStyles>
    <p:title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5/dcn/22/15-22-0641-00-0013-p802-15-13-collected-sa-ballot-comments.xlsx" TargetMode="Externa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5/dcn/20/15-20-0379-00-0013-tg13-mec-review.pdf" TargetMode="External"/><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a:extLst>
              <a:ext uri="{FF2B5EF4-FFF2-40B4-BE49-F238E27FC236}">
                <a16:creationId xmlns:a16="http://schemas.microsoft.com/office/drawing/2014/main" id="{603DF08F-AF75-5B69-551A-4CFE550B0D7B}"/>
              </a:ext>
            </a:extLst>
          </p:cNvPr>
          <p:cNvSpPr>
            <a:spLocks noChangeArrowheads="1"/>
          </p:cNvSpPr>
          <p:nvPr/>
        </p:nvSpPr>
        <p:spPr bwMode="auto">
          <a:xfrm>
            <a:off x="152400" y="1043731"/>
            <a:ext cx="8763000"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endParaRPr lang="en-US" altLang="en-US" sz="1600" b="1"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a:solidFill>
                  <a:srgbClr val="FF0000"/>
                </a:solidFill>
              </a:rPr>
              <a:t>802.15 WG Motions and Action Items for 802 LMSC closing meeting, Nov 2022</a:t>
            </a:r>
            <a:r>
              <a:rPr lang="en-US" altLang="en-US" sz="1600" dirty="0">
                <a:solidFill>
                  <a:schemeClr val="tx2"/>
                </a:solidFill>
              </a:rPr>
              <a:t>]</a:t>
            </a:r>
          </a:p>
          <a:p>
            <a:r>
              <a:rPr lang="en-US" altLang="en-US" sz="1600" b="1" dirty="0">
                <a:solidFill>
                  <a:schemeClr val="tx2"/>
                </a:solidFill>
              </a:rPr>
              <a:t>Date Submitted: </a:t>
            </a:r>
            <a:r>
              <a:rPr lang="en-US" altLang="en-US" sz="1600">
                <a:solidFill>
                  <a:schemeClr val="tx2"/>
                </a:solidFill>
              </a:rPr>
              <a:t>[17 </a:t>
            </a:r>
            <a:r>
              <a:rPr lang="en-US" altLang="en-US" sz="1600" dirty="0">
                <a:solidFill>
                  <a:schemeClr val="tx2"/>
                </a:solidFill>
              </a:rPr>
              <a:t>Nov., 2022]	</a:t>
            </a:r>
          </a:p>
          <a:p>
            <a:r>
              <a:rPr lang="en-US" altLang="en-US" sz="1600" b="1" dirty="0">
                <a:solidFill>
                  <a:schemeClr val="tx2"/>
                </a:solidFill>
              </a:rPr>
              <a:t>Source:</a:t>
            </a:r>
            <a:r>
              <a:rPr lang="en-US" altLang="en-US" sz="1600" dirty="0">
                <a:solidFill>
                  <a:schemeClr val="tx2"/>
                </a:solidFill>
              </a:rPr>
              <a:t> [</a:t>
            </a:r>
            <a:r>
              <a:rPr lang="en-US" altLang="en-US" sz="1600" dirty="0">
                <a:solidFill>
                  <a:srgbClr val="FF0000"/>
                </a:solidFill>
              </a:rPr>
              <a:t>Clint Powell</a:t>
            </a:r>
            <a:r>
              <a:rPr lang="en-US" altLang="en-US" sz="1600" dirty="0">
                <a:solidFill>
                  <a:schemeClr val="tx2"/>
                </a:solidFill>
              </a:rPr>
              <a:t>] Company [</a:t>
            </a:r>
            <a:r>
              <a:rPr lang="en-US" altLang="en-US" sz="1600" dirty="0">
                <a:solidFill>
                  <a:srgbClr val="FF0000"/>
                </a:solidFill>
              </a:rPr>
              <a:t>Meta Platforms</a:t>
            </a:r>
            <a:r>
              <a:rPr lang="en-US" altLang="en-US" sz="1600" dirty="0">
                <a:solidFill>
                  <a:schemeClr val="tx2"/>
                </a:solidFill>
              </a:rPr>
              <a:t>]</a:t>
            </a:r>
          </a:p>
          <a:p>
            <a:r>
              <a:rPr lang="en-US" altLang="en-US" sz="1600" dirty="0">
                <a:solidFill>
                  <a:schemeClr val="tx2"/>
                </a:solidFill>
              </a:rPr>
              <a:t>Address [</a:t>
            </a:r>
            <a:r>
              <a:rPr lang="en-US" altLang="en-US" sz="1600" dirty="0">
                <a:solidFill>
                  <a:srgbClr val="FF0000"/>
                </a:solidFill>
              </a:rPr>
              <a:t>Add address Street, City, PC, Province/State, Country</a:t>
            </a:r>
            <a:r>
              <a:rPr lang="en-US" altLang="en-US" sz="1600" dirty="0">
                <a:solidFill>
                  <a:schemeClr val="tx2"/>
                </a:solidFill>
              </a:rPr>
              <a:t>]</a:t>
            </a:r>
          </a:p>
          <a:p>
            <a:r>
              <a:rPr lang="en-US" altLang="en-US" sz="1600" dirty="0">
                <a:solidFill>
                  <a:schemeClr val="tx2"/>
                </a:solidFill>
              </a:rPr>
              <a:t>Voice:[</a:t>
            </a:r>
            <a:r>
              <a:rPr lang="en-US" altLang="en-US" sz="1600" dirty="0">
                <a:solidFill>
                  <a:srgbClr val="FF0000"/>
                </a:solidFill>
              </a:rPr>
              <a:t>Add telephone number</a:t>
            </a:r>
            <a:r>
              <a:rPr lang="en-US" altLang="en-US" sz="1600" dirty="0">
                <a:solidFill>
                  <a:schemeClr val="tx2"/>
                </a:solidFill>
              </a:rPr>
              <a:t>], FAX: [</a:t>
            </a:r>
            <a:r>
              <a:rPr lang="en-US" altLang="en-US" sz="1600" dirty="0">
                <a:solidFill>
                  <a:srgbClr val="FF0000"/>
                </a:solidFill>
              </a:rPr>
              <a:t>Add FAX number</a:t>
            </a:r>
            <a:r>
              <a:rPr lang="en-US" altLang="en-US" sz="1600" dirty="0">
                <a:solidFill>
                  <a:schemeClr val="tx2"/>
                </a:solidFill>
              </a:rPr>
              <a:t>], E-Mail:[cpowell@ieee.org]	</a:t>
            </a:r>
          </a:p>
          <a:p>
            <a:pPr>
              <a:spcBef>
                <a:spcPts val="600"/>
              </a:spcBef>
              <a:spcAft>
                <a:spcPts val="600"/>
              </a:spcAft>
            </a:pPr>
            <a:r>
              <a:rPr lang="en-US" altLang="en-US" sz="1600" b="1" dirty="0">
                <a:solidFill>
                  <a:schemeClr val="tx2"/>
                </a:solidFill>
              </a:rPr>
              <a:t>Re:</a:t>
            </a:r>
            <a:r>
              <a:rPr lang="en-US" altLang="en-US" sz="1600" dirty="0">
                <a:solidFill>
                  <a:schemeClr val="tx2"/>
                </a:solidFill>
              </a:rPr>
              <a:t> [</a:t>
            </a:r>
            <a:r>
              <a:rPr lang="en-US" altLang="en-US" sz="1600" dirty="0">
                <a:solidFill>
                  <a:srgbClr val="FF0000"/>
                </a:solidFill>
              </a:rPr>
              <a:t>If this is a proposed revision, cite the original document.</a:t>
            </a:r>
            <a:r>
              <a:rPr lang="en-US" altLang="en-US" sz="1600" dirty="0">
                <a:solidFill>
                  <a:schemeClr val="tx2"/>
                </a:solidFill>
              </a:rPr>
              <a:t>]</a:t>
            </a:r>
            <a:r>
              <a:rPr lang="en-US" altLang="en-US" dirty="0">
                <a:solidFill>
                  <a:schemeClr val="accent2"/>
                </a:solidFill>
              </a:rPr>
              <a:t>	</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r>
              <a:rPr lang="en-US" altLang="en-US" sz="1600" dirty="0">
                <a:solidFill>
                  <a:srgbClr val="FF0000"/>
                </a:solidFill>
              </a:rPr>
              <a:t>Motions for 802.15 WG at 802 LMSC closing]</a:t>
            </a:r>
            <a:endParaRPr lang="en-US" altLang="en-US" sz="1600" dirty="0">
              <a:solidFill>
                <a:schemeClr val="tx2"/>
              </a:solidFill>
            </a:endParaRP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en-US" sz="1600" dirty="0">
                <a:solidFill>
                  <a:srgbClr val="FF0000"/>
                </a:solidFill>
              </a:rPr>
              <a:t>Description of what the author wants P802.15 to do with the information in the document</a:t>
            </a:r>
            <a:r>
              <a:rPr lang="en-US" altLang="en-US" sz="1600" dirty="0">
                <a:solidFill>
                  <a:schemeClr val="tx2"/>
                </a:solidFill>
              </a:rPr>
              <a:t>.]</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0341342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CEF6B799-B4F2-7A2A-A22B-2E5534C51828}"/>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10</a:t>
            </a:fld>
            <a:endParaRPr lang="en-US" dirty="0"/>
          </a:p>
        </p:txBody>
      </p:sp>
      <p:sp>
        <p:nvSpPr>
          <p:cNvPr id="6" name="Title 1">
            <a:extLst>
              <a:ext uri="{FF2B5EF4-FFF2-40B4-BE49-F238E27FC236}">
                <a16:creationId xmlns:a16="http://schemas.microsoft.com/office/drawing/2014/main" id="{A883B9D9-65D2-E2D0-61DF-E6A5DB48C5DF}"/>
              </a:ext>
            </a:extLst>
          </p:cNvPr>
          <p:cNvSpPr txBox="1">
            <a:spLocks/>
          </p:cNvSpPr>
          <p:nvPr/>
        </p:nvSpPr>
        <p:spPr bwMode="auto">
          <a:xfrm>
            <a:off x="685800" y="717699"/>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kern="0" dirty="0"/>
              <a:t>Summary List of Packages Supporting Motions to Proceed to SA Ballot</a:t>
            </a:r>
          </a:p>
        </p:txBody>
      </p:sp>
      <p:sp>
        <p:nvSpPr>
          <p:cNvPr id="2" name="Rectangle 1">
            <a:extLst>
              <a:ext uri="{FF2B5EF4-FFF2-40B4-BE49-F238E27FC236}">
                <a16:creationId xmlns:a16="http://schemas.microsoft.com/office/drawing/2014/main" id="{8D65A110-1EF7-FFDD-FE77-02872F6DBB0C}"/>
              </a:ext>
            </a:extLst>
          </p:cNvPr>
          <p:cNvSpPr/>
          <p:nvPr/>
        </p:nvSpPr>
        <p:spPr>
          <a:xfrm>
            <a:off x="304800" y="1905000"/>
            <a:ext cx="8534400" cy="707886"/>
          </a:xfrm>
          <a:prstGeom prst="rect">
            <a:avLst/>
          </a:prstGeom>
        </p:spPr>
        <p:txBody>
          <a:bodyPr wrap="square">
            <a:spAutoFit/>
          </a:bodyPr>
          <a:lstStyle/>
          <a:p>
            <a:pPr marR="0">
              <a:spcBef>
                <a:spcPts val="0"/>
              </a:spcBef>
              <a:spcAft>
                <a:spcPts val="0"/>
              </a:spcAft>
            </a:pPr>
            <a:r>
              <a:rPr lang="en-US" sz="2400" dirty="0">
                <a:effectLst/>
                <a:latin typeface="Calibri" panose="020F0502020204030204" pitchFamily="34" charset="0"/>
                <a:ea typeface="Calibri" panose="020F0502020204030204" pitchFamily="34" charset="0"/>
              </a:rPr>
              <a:t>None</a:t>
            </a:r>
          </a:p>
          <a:p>
            <a:pPr marL="0" marR="0">
              <a:spcBef>
                <a:spcPts val="0"/>
              </a:spcBef>
              <a:spcAft>
                <a:spcPts val="0"/>
              </a:spcAft>
            </a:pPr>
            <a:endParaRPr lang="en-US" sz="16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2397693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CEF6B799-B4F2-7A2A-A22B-2E5534C51828}"/>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11</a:t>
            </a:fld>
            <a:endParaRPr lang="en-US" dirty="0"/>
          </a:p>
        </p:txBody>
      </p:sp>
      <p:sp>
        <p:nvSpPr>
          <p:cNvPr id="2" name="Rectangle 2">
            <a:extLst>
              <a:ext uri="{FF2B5EF4-FFF2-40B4-BE49-F238E27FC236}">
                <a16:creationId xmlns:a16="http://schemas.microsoft.com/office/drawing/2014/main" id="{229A0C7A-0D40-AB53-8635-31FB1FB8B830}"/>
              </a:ext>
            </a:extLst>
          </p:cNvPr>
          <p:cNvSpPr>
            <a:spLocks noGrp="1" noChangeArrowheads="1"/>
          </p:cNvSpPr>
          <p:nvPr>
            <p:ph type="ctrTitle"/>
          </p:nvPr>
        </p:nvSpPr>
        <p:spPr>
          <a:xfrm>
            <a:off x="685800" y="685800"/>
            <a:ext cx="7772400" cy="1143000"/>
          </a:xfrm>
        </p:spPr>
        <p:txBody>
          <a:bodyPr anchor="ctr"/>
          <a:lstStyle/>
          <a:p>
            <a:r>
              <a:rPr lang="en-US" altLang="en-US" sz="3600" dirty="0"/>
              <a:t>802 LMSC Closing Plenary</a:t>
            </a:r>
            <a:br>
              <a:rPr lang="en-US" altLang="en-US" sz="3600" dirty="0"/>
            </a:br>
            <a:r>
              <a:rPr lang="en-US" altLang="en-US" sz="3600" dirty="0"/>
              <a:t>November 2022</a:t>
            </a:r>
          </a:p>
        </p:txBody>
      </p:sp>
      <p:sp>
        <p:nvSpPr>
          <p:cNvPr id="7" name="Rectangle 3">
            <a:extLst>
              <a:ext uri="{FF2B5EF4-FFF2-40B4-BE49-F238E27FC236}">
                <a16:creationId xmlns:a16="http://schemas.microsoft.com/office/drawing/2014/main" id="{D90D9F1B-5510-9584-30C8-36C17F7EF08A}"/>
              </a:ext>
            </a:extLst>
          </p:cNvPr>
          <p:cNvSpPr txBox="1">
            <a:spLocks noChangeArrowheads="1"/>
          </p:cNvSpPr>
          <p:nvPr/>
        </p:nvSpPr>
        <p:spPr bwMode="auto">
          <a:xfrm>
            <a:off x="1371600" y="3048000"/>
            <a:ext cx="6400800" cy="175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lvl1pPr marL="0" indent="0" algn="ctr" rtl="0" eaLnBrk="0" fontAlgn="base" hangingPunct="0">
              <a:spcBef>
                <a:spcPct val="20000"/>
              </a:spcBef>
              <a:spcAft>
                <a:spcPct val="0"/>
              </a:spcAft>
              <a:buNone/>
              <a:defRPr sz="3200">
                <a:solidFill>
                  <a:schemeClr val="tx1"/>
                </a:solidFill>
                <a:latin typeface="+mn-lt"/>
                <a:ea typeface="ＭＳ Ｐゴシック" charset="0"/>
                <a:cs typeface="+mn-cs"/>
              </a:defRPr>
            </a:lvl1pPr>
            <a:lvl2pPr marL="457200" indent="0" algn="ctr" rtl="0" eaLnBrk="0" fontAlgn="base" hangingPunct="0">
              <a:spcBef>
                <a:spcPct val="20000"/>
              </a:spcBef>
              <a:spcAft>
                <a:spcPct val="0"/>
              </a:spcAft>
              <a:buNone/>
              <a:defRPr sz="2800">
                <a:solidFill>
                  <a:schemeClr val="tx1"/>
                </a:solidFill>
                <a:latin typeface="+mn-lt"/>
                <a:ea typeface="ＭＳ Ｐゴシック" charset="0"/>
              </a:defRPr>
            </a:lvl2pPr>
            <a:lvl3pPr marL="914400" indent="0" algn="ctr" rtl="0" eaLnBrk="0" fontAlgn="base" hangingPunct="0">
              <a:spcBef>
                <a:spcPct val="20000"/>
              </a:spcBef>
              <a:spcAft>
                <a:spcPct val="0"/>
              </a:spcAft>
              <a:buNone/>
              <a:defRPr sz="2400">
                <a:solidFill>
                  <a:schemeClr val="tx1"/>
                </a:solidFill>
                <a:latin typeface="+mn-lt"/>
                <a:ea typeface="ＭＳ Ｐゴシック" charset="0"/>
              </a:defRPr>
            </a:lvl3pPr>
            <a:lvl4pPr marL="1371600" indent="0" algn="ctr" rtl="0" eaLnBrk="0" fontAlgn="base" hangingPunct="0">
              <a:spcBef>
                <a:spcPct val="20000"/>
              </a:spcBef>
              <a:spcAft>
                <a:spcPct val="0"/>
              </a:spcAft>
              <a:buNone/>
              <a:defRPr sz="2000">
                <a:solidFill>
                  <a:schemeClr val="tx1"/>
                </a:solidFill>
                <a:latin typeface="+mn-lt"/>
                <a:ea typeface="ＭＳ Ｐゴシック" charset="0"/>
              </a:defRPr>
            </a:lvl4pPr>
            <a:lvl5pPr marL="1828800" indent="0" algn="ctr" rtl="0" eaLnBrk="0" fontAlgn="base" hangingPunct="0">
              <a:spcBef>
                <a:spcPct val="20000"/>
              </a:spcBef>
              <a:spcAft>
                <a:spcPct val="0"/>
              </a:spcAft>
              <a:buNone/>
              <a:defRPr sz="2000">
                <a:solidFill>
                  <a:schemeClr val="tx1"/>
                </a:solidFill>
                <a:latin typeface="+mn-lt"/>
                <a:ea typeface="ＭＳ Ｐゴシック" charset="0"/>
              </a:defRPr>
            </a:lvl5pPr>
            <a:lvl6pPr marL="2286000" indent="0" algn="ctr" rtl="0" eaLnBrk="0" fontAlgn="base" hangingPunct="0">
              <a:spcBef>
                <a:spcPct val="20000"/>
              </a:spcBef>
              <a:spcAft>
                <a:spcPct val="0"/>
              </a:spcAft>
              <a:buNone/>
              <a:defRPr sz="2000">
                <a:solidFill>
                  <a:schemeClr val="tx1"/>
                </a:solidFill>
                <a:latin typeface="+mn-lt"/>
              </a:defRPr>
            </a:lvl6pPr>
            <a:lvl7pPr marL="2743200" indent="0" algn="ctr" rtl="0" eaLnBrk="0" fontAlgn="base" hangingPunct="0">
              <a:spcBef>
                <a:spcPct val="20000"/>
              </a:spcBef>
              <a:spcAft>
                <a:spcPct val="0"/>
              </a:spcAft>
              <a:buNone/>
              <a:defRPr sz="2000">
                <a:solidFill>
                  <a:schemeClr val="tx1"/>
                </a:solidFill>
                <a:latin typeface="+mn-lt"/>
              </a:defRPr>
            </a:lvl7pPr>
            <a:lvl8pPr marL="3200400" indent="0" algn="ctr" rtl="0" eaLnBrk="0" fontAlgn="base" hangingPunct="0">
              <a:spcBef>
                <a:spcPct val="20000"/>
              </a:spcBef>
              <a:spcAft>
                <a:spcPct val="0"/>
              </a:spcAft>
              <a:buNone/>
              <a:defRPr sz="2000">
                <a:solidFill>
                  <a:schemeClr val="tx1"/>
                </a:solidFill>
                <a:latin typeface="+mn-lt"/>
              </a:defRPr>
            </a:lvl8pPr>
            <a:lvl9pPr marL="3657600" indent="0" algn="ctr" rtl="0" eaLnBrk="0" fontAlgn="base" hangingPunct="0">
              <a:spcBef>
                <a:spcPct val="20000"/>
              </a:spcBef>
              <a:spcAft>
                <a:spcPct val="0"/>
              </a:spcAft>
              <a:buNone/>
              <a:defRPr sz="2000">
                <a:solidFill>
                  <a:schemeClr val="tx1"/>
                </a:solidFill>
                <a:latin typeface="+mn-lt"/>
              </a:defRPr>
            </a:lvl9pPr>
          </a:lstStyle>
          <a:p>
            <a:r>
              <a:rPr lang="en-US" altLang="en-US" kern="0" dirty="0"/>
              <a:t>Packages for 802.15 WG Motions to Proceed to </a:t>
            </a:r>
            <a:r>
              <a:rPr lang="en-US" altLang="en-US" kern="0" dirty="0" err="1"/>
              <a:t>RevCom</a:t>
            </a:r>
            <a:endParaRPr lang="en-US" altLang="en-US" kern="0" dirty="0"/>
          </a:p>
        </p:txBody>
      </p:sp>
    </p:spTree>
    <p:extLst>
      <p:ext uri="{BB962C8B-B14F-4D97-AF65-F5344CB8AC3E}">
        <p14:creationId xmlns:p14="http://schemas.microsoft.com/office/powerpoint/2010/main" val="13664943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CEF6B799-B4F2-7A2A-A22B-2E5534C51828}"/>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12</a:t>
            </a:fld>
            <a:endParaRPr lang="en-US" dirty="0"/>
          </a:p>
        </p:txBody>
      </p:sp>
      <p:sp>
        <p:nvSpPr>
          <p:cNvPr id="4" name="Rectangle 3">
            <a:extLst>
              <a:ext uri="{FF2B5EF4-FFF2-40B4-BE49-F238E27FC236}">
                <a16:creationId xmlns:a16="http://schemas.microsoft.com/office/drawing/2014/main" id="{E12A13A7-9F47-BC28-F79E-60F8BE325128}"/>
              </a:ext>
            </a:extLst>
          </p:cNvPr>
          <p:cNvSpPr/>
          <p:nvPr/>
        </p:nvSpPr>
        <p:spPr>
          <a:xfrm>
            <a:off x="304800" y="1905000"/>
            <a:ext cx="8534400" cy="707886"/>
          </a:xfrm>
          <a:prstGeom prst="rect">
            <a:avLst/>
          </a:prstGeom>
        </p:spPr>
        <p:txBody>
          <a:bodyPr wrap="square">
            <a:spAutoFit/>
          </a:bodyPr>
          <a:lstStyle/>
          <a:p>
            <a:pPr marL="342900" marR="0" indent="-342900">
              <a:spcBef>
                <a:spcPts val="0"/>
              </a:spcBef>
              <a:spcAft>
                <a:spcPts val="0"/>
              </a:spcAft>
              <a:buFont typeface="+mj-lt"/>
              <a:buAutoNum type="arabicPeriod"/>
            </a:pPr>
            <a:r>
              <a:rPr lang="en-US" sz="2400" dirty="0">
                <a:effectLst/>
                <a:latin typeface="Calibri" panose="020F0502020204030204" pitchFamily="34" charset="0"/>
                <a:ea typeface="Calibri" panose="020F0502020204030204" pitchFamily="34" charset="0"/>
              </a:rPr>
              <a:t>P802.15.13 to </a:t>
            </a:r>
            <a:r>
              <a:rPr lang="en-US" sz="2400" dirty="0" err="1">
                <a:effectLst/>
                <a:latin typeface="Calibri" panose="020F0502020204030204" pitchFamily="34" charset="0"/>
                <a:ea typeface="Calibri" panose="020F0502020204030204" pitchFamily="34" charset="0"/>
              </a:rPr>
              <a:t>RevCom</a:t>
            </a:r>
            <a:endParaRPr lang="en-US" sz="24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600" dirty="0">
              <a:effectLst/>
              <a:latin typeface="Calibri" panose="020F0502020204030204" pitchFamily="34" charset="0"/>
              <a:ea typeface="Calibri" panose="020F0502020204030204" pitchFamily="34" charset="0"/>
            </a:endParaRPr>
          </a:p>
        </p:txBody>
      </p:sp>
      <p:sp>
        <p:nvSpPr>
          <p:cNvPr id="2" name="Title 1">
            <a:extLst>
              <a:ext uri="{FF2B5EF4-FFF2-40B4-BE49-F238E27FC236}">
                <a16:creationId xmlns:a16="http://schemas.microsoft.com/office/drawing/2014/main" id="{758606C8-A8BE-DD42-BC14-83F4CD900403}"/>
              </a:ext>
            </a:extLst>
          </p:cNvPr>
          <p:cNvSpPr txBox="1">
            <a:spLocks/>
          </p:cNvSpPr>
          <p:nvPr/>
        </p:nvSpPr>
        <p:spPr bwMode="auto">
          <a:xfrm>
            <a:off x="685800" y="717699"/>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kern="0" dirty="0"/>
              <a:t>Summary List of Packages Supporting Motions to Proceed to </a:t>
            </a:r>
            <a:r>
              <a:rPr lang="en-US" kern="0" dirty="0" err="1"/>
              <a:t>RevCom</a:t>
            </a:r>
            <a:endParaRPr lang="en-US" kern="0" dirty="0"/>
          </a:p>
        </p:txBody>
      </p:sp>
    </p:spTree>
    <p:extLst>
      <p:ext uri="{BB962C8B-B14F-4D97-AF65-F5344CB8AC3E}">
        <p14:creationId xmlns:p14="http://schemas.microsoft.com/office/powerpoint/2010/main" val="15062371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685800" y="708943"/>
            <a:ext cx="7772400" cy="1102519"/>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dirty="0"/>
              <a:t>P802.15.13 Report to LMSC on </a:t>
            </a:r>
            <a:r>
              <a:rPr lang="en-US" dirty="0">
                <a:solidFill>
                  <a:schemeClr val="tx1"/>
                </a:solidFill>
              </a:rPr>
              <a:t>Conditional</a:t>
            </a:r>
            <a:r>
              <a:rPr lang="en-US" dirty="0"/>
              <a:t> Approval to go to </a:t>
            </a:r>
            <a:r>
              <a:rPr lang="en-US" dirty="0" err="1"/>
              <a:t>RevCom</a:t>
            </a:r>
            <a:endParaRPr lang="en-GB" dirty="0"/>
          </a:p>
        </p:txBody>
      </p:sp>
      <p:sp>
        <p:nvSpPr>
          <p:cNvPr id="3074" name="Rectangle 2"/>
          <p:cNvSpPr>
            <a:spLocks noGrp="1" noChangeArrowheads="1"/>
          </p:cNvSpPr>
          <p:nvPr>
            <p:ph type="subTitle" idx="1"/>
          </p:nvPr>
        </p:nvSpPr>
        <p:spPr>
          <a:xfrm>
            <a:off x="1408907" y="2261722"/>
            <a:ext cx="6400800" cy="357188"/>
          </a:xfrm>
          <a:ln/>
        </p:spPr>
        <p:txBody>
          <a:bodyPr/>
          <a:lstStyle/>
          <a:p>
            <a:pP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 2022-11-17</a:t>
            </a:r>
          </a:p>
        </p:txBody>
      </p:sp>
      <p:sp>
        <p:nvSpPr>
          <p:cNvPr id="8" name="Slide Number Placeholder 5"/>
          <p:cNvSpPr>
            <a:spLocks noGrp="1"/>
          </p:cNvSpPr>
          <p:nvPr>
            <p:ph type="sldNum" idx="12"/>
          </p:nvPr>
        </p:nvSpPr>
        <p:spPr>
          <a:xfrm>
            <a:off x="4393695" y="6475413"/>
            <a:ext cx="432811" cy="184666"/>
          </a:xfrm>
        </p:spPr>
        <p:txBody>
          <a:bodyPr/>
          <a:lstStyle/>
          <a:p>
            <a:r>
              <a:rPr lang="en-GB" dirty="0"/>
              <a:t>Slide </a:t>
            </a:r>
            <a:fld id="{93823DB3-BAA4-4F4A-B4B3-ED9ABE70E976}" type="slidenum">
              <a:rPr lang="en-GB"/>
              <a:pPr/>
              <a:t>13</a:t>
            </a:fld>
            <a:endParaRPr lang="en-GB" dirty="0"/>
          </a:p>
        </p:txBody>
      </p:sp>
      <p:sp>
        <p:nvSpPr>
          <p:cNvPr id="3076" name="Rectangle 4"/>
          <p:cNvSpPr>
            <a:spLocks noChangeArrowheads="1"/>
          </p:cNvSpPr>
          <p:nvPr/>
        </p:nvSpPr>
        <p:spPr bwMode="auto">
          <a:xfrm>
            <a:off x="745331" y="254918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dirty="0">
                <a:solidFill>
                  <a:srgbClr val="000000"/>
                </a:solidFill>
              </a:rPr>
              <a:t>Author(s):</a:t>
            </a:r>
          </a:p>
        </p:txBody>
      </p:sp>
      <p:graphicFrame>
        <p:nvGraphicFramePr>
          <p:cNvPr id="9" name="Table 7"/>
          <p:cNvGraphicFramePr/>
          <p:nvPr/>
        </p:nvGraphicFramePr>
        <p:xfrm>
          <a:off x="865890" y="2968650"/>
          <a:ext cx="7638840" cy="2203200"/>
        </p:xfrm>
        <a:graphic>
          <a:graphicData uri="http://schemas.openxmlformats.org/drawingml/2006/table">
            <a:tbl>
              <a:tblPr/>
              <a:tblGrid>
                <a:gridCol w="1340550">
                  <a:extLst>
                    <a:ext uri="{9D8B030D-6E8A-4147-A177-3AD203B41FA5}">
                      <a16:colId xmlns:a16="http://schemas.microsoft.com/office/drawing/2014/main" val="20000"/>
                    </a:ext>
                  </a:extLst>
                </a:gridCol>
                <a:gridCol w="1523340">
                  <a:extLst>
                    <a:ext uri="{9D8B030D-6E8A-4147-A177-3AD203B41FA5}">
                      <a16:colId xmlns:a16="http://schemas.microsoft.com/office/drawing/2014/main" val="20001"/>
                    </a:ext>
                  </a:extLst>
                </a:gridCol>
                <a:gridCol w="1101060">
                  <a:extLst>
                    <a:ext uri="{9D8B030D-6E8A-4147-A177-3AD203B41FA5}">
                      <a16:colId xmlns:a16="http://schemas.microsoft.com/office/drawing/2014/main" val="20002"/>
                    </a:ext>
                  </a:extLst>
                </a:gridCol>
                <a:gridCol w="730620">
                  <a:extLst>
                    <a:ext uri="{9D8B030D-6E8A-4147-A177-3AD203B41FA5}">
                      <a16:colId xmlns:a16="http://schemas.microsoft.com/office/drawing/2014/main" val="20003"/>
                    </a:ext>
                  </a:extLst>
                </a:gridCol>
                <a:gridCol w="2943270">
                  <a:extLst>
                    <a:ext uri="{9D8B030D-6E8A-4147-A177-3AD203B41FA5}">
                      <a16:colId xmlns:a16="http://schemas.microsoft.com/office/drawing/2014/main" val="20004"/>
                    </a:ext>
                  </a:extLst>
                </a:gridCol>
              </a:tblGrid>
              <a:tr h="550530">
                <a:tc>
                  <a:txBody>
                    <a:bodyPr/>
                    <a:lstStyle/>
                    <a:p>
                      <a:pPr>
                        <a:lnSpc>
                          <a:spcPct val="100000"/>
                        </a:lnSpc>
                      </a:pPr>
                      <a:r>
                        <a:rPr lang="en-US" sz="1400" b="1" strike="noStrike" spc="-1">
                          <a:latin typeface="Arial"/>
                        </a:rPr>
                        <a:t>Name</a:t>
                      </a:r>
                      <a:endParaRPr lang="en-US" sz="1400" b="0" strike="noStrike" spc="-1">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a:lstStyle/>
                    <a:p>
                      <a:pPr>
                        <a:lnSpc>
                          <a:spcPct val="100000"/>
                        </a:lnSpc>
                      </a:pPr>
                      <a:r>
                        <a:rPr lang="en-US" sz="1400" b="1" strike="noStrike" spc="-1" dirty="0">
                          <a:latin typeface="Arial"/>
                        </a:rPr>
                        <a:t>Affiliations</a:t>
                      </a:r>
                      <a:endParaRPr lang="en-US" sz="1400" b="0" strike="noStrike" spc="-1" dirty="0">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a:lstStyle/>
                    <a:p>
                      <a:pPr>
                        <a:lnSpc>
                          <a:spcPct val="100000"/>
                        </a:lnSpc>
                      </a:pPr>
                      <a:r>
                        <a:rPr lang="en-US" sz="1400" b="1" strike="noStrike" spc="-1">
                          <a:latin typeface="Arial"/>
                        </a:rPr>
                        <a:t>Address</a:t>
                      </a:r>
                      <a:endParaRPr lang="en-US" sz="1400" b="0" strike="noStrike" spc="-1">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a:lstStyle/>
                    <a:p>
                      <a:pPr>
                        <a:lnSpc>
                          <a:spcPct val="100000"/>
                        </a:lnSpc>
                      </a:pPr>
                      <a:r>
                        <a:rPr lang="en-US" sz="1400" b="1" strike="noStrike" spc="-1">
                          <a:latin typeface="Arial"/>
                        </a:rPr>
                        <a:t>Phone</a:t>
                      </a:r>
                      <a:endParaRPr lang="en-US" sz="1400" b="0" strike="noStrike" spc="-1">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a:lstStyle/>
                    <a:p>
                      <a:pPr>
                        <a:lnSpc>
                          <a:spcPct val="100000"/>
                        </a:lnSpc>
                      </a:pPr>
                      <a:r>
                        <a:rPr lang="en-US" sz="1400" b="1" strike="noStrike" spc="-1">
                          <a:latin typeface="Arial"/>
                        </a:rPr>
                        <a:t>Email</a:t>
                      </a:r>
                      <a:endParaRPr lang="en-US" sz="1400" b="0" strike="noStrike" spc="-1">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B3B3B3"/>
                    </a:solidFill>
                  </a:tcPr>
                </a:tc>
                <a:extLst>
                  <a:ext uri="{0D108BD9-81ED-4DB2-BD59-A6C34878D82A}">
                    <a16:rowId xmlns:a16="http://schemas.microsoft.com/office/drawing/2014/main" val="10000"/>
                  </a:ext>
                </a:extLst>
              </a:tr>
              <a:tr h="550530">
                <a:tc>
                  <a:txBody>
                    <a:bodyPr/>
                    <a:lstStyle/>
                    <a:p>
                      <a:pPr>
                        <a:lnSpc>
                          <a:spcPct val="100000"/>
                        </a:lnSpc>
                      </a:pPr>
                      <a:r>
                        <a:rPr lang="en-US" sz="1400" b="0" strike="noStrike" spc="-1" dirty="0">
                          <a:solidFill>
                            <a:schemeClr val="tx1"/>
                          </a:solidFill>
                          <a:latin typeface="Arial"/>
                        </a:rPr>
                        <a:t>Lennert Bober</a:t>
                      </a: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a:lstStyle/>
                    <a:p>
                      <a:pPr>
                        <a:lnSpc>
                          <a:spcPct val="100000"/>
                        </a:lnSpc>
                      </a:pPr>
                      <a:r>
                        <a:rPr lang="en-US" sz="1400" b="0" strike="noStrike" spc="-1" dirty="0">
                          <a:solidFill>
                            <a:schemeClr val="tx1"/>
                          </a:solidFill>
                          <a:latin typeface="Arial"/>
                        </a:rPr>
                        <a:t>Fraunhofer HHI</a:t>
                      </a: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a:lstStyle/>
                    <a:p>
                      <a:endParaRPr lang="en-US" sz="1400">
                        <a:solidFill>
                          <a:srgbClr val="FF0000"/>
                        </a:solidFil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a:lstStyle/>
                    <a:p>
                      <a:endParaRPr lang="en-US" sz="1400">
                        <a:solidFill>
                          <a:srgbClr val="FF0000"/>
                        </a:solidFil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a:lstStyle/>
                    <a:p>
                      <a:pPr>
                        <a:lnSpc>
                          <a:spcPct val="100000"/>
                        </a:lnSpc>
                      </a:pPr>
                      <a:endParaRPr lang="en-US" sz="1400" b="0" strike="noStrike" spc="-1" dirty="0">
                        <a:solidFill>
                          <a:srgbClr val="FF0000"/>
                        </a:solidFill>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CCCCCC"/>
                    </a:solidFill>
                  </a:tcPr>
                </a:tc>
                <a:extLst>
                  <a:ext uri="{0D108BD9-81ED-4DB2-BD59-A6C34878D82A}">
                    <a16:rowId xmlns:a16="http://schemas.microsoft.com/office/drawing/2014/main" val="10001"/>
                  </a:ext>
                </a:extLst>
              </a:tr>
              <a:tr h="550530">
                <a:tc>
                  <a:txBody>
                    <a:bodyPr/>
                    <a:lstStyle/>
                    <a:p>
                      <a:pPr>
                        <a:lnSpc>
                          <a:spcPct val="100000"/>
                        </a:lnSpc>
                      </a:pPr>
                      <a:endParaRPr lang="en-US" sz="1400" b="0" strike="noStrike" spc="-1">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a:lstStyle/>
                    <a:p>
                      <a:pPr>
                        <a:lnSpc>
                          <a:spcPct val="100000"/>
                        </a:lnSpc>
                      </a:pPr>
                      <a:endParaRPr lang="en-US" sz="1400" b="0" strike="noStrike" spc="-1">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a:lstStyle/>
                    <a:p>
                      <a:endParaRPr lang="en-US" sz="1400"/>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a:lstStyle/>
                    <a:p>
                      <a:endParaRPr lang="en-US" sz="1400"/>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a:lstStyle/>
                    <a:p>
                      <a:pPr>
                        <a:lnSpc>
                          <a:spcPct val="100000"/>
                        </a:lnSpc>
                      </a:pPr>
                      <a:endParaRPr lang="en-US" sz="1400" b="0" strike="noStrike" spc="-1" dirty="0">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E6E6E6"/>
                    </a:solidFill>
                  </a:tcPr>
                </a:tc>
                <a:extLst>
                  <a:ext uri="{0D108BD9-81ED-4DB2-BD59-A6C34878D82A}">
                    <a16:rowId xmlns:a16="http://schemas.microsoft.com/office/drawing/2014/main" val="10002"/>
                  </a:ext>
                </a:extLst>
              </a:tr>
              <a:tr h="551610">
                <a:tc>
                  <a:txBody>
                    <a:bodyPr/>
                    <a:lstStyle/>
                    <a:p>
                      <a:endParaRPr lang="en-US" sz="1400"/>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a:lstStyle/>
                    <a:p>
                      <a:endParaRPr lang="en-US" sz="1400"/>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a:lstStyle/>
                    <a:p>
                      <a:endParaRPr lang="en-US" sz="1400"/>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a:lstStyle/>
                    <a:p>
                      <a:endParaRPr lang="en-US" sz="1400"/>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a:lstStyle/>
                    <a:p>
                      <a:endParaRPr lang="en-US" sz="1400" dirty="0"/>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CCCCCC"/>
                    </a:solidFill>
                  </a:tcPr>
                </a:tc>
                <a:extLst>
                  <a:ext uri="{0D108BD9-81ED-4DB2-BD59-A6C34878D82A}">
                    <a16:rowId xmlns:a16="http://schemas.microsoft.com/office/drawing/2014/main" val="1000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idx="1"/>
          </p:nvPr>
        </p:nvSpPr>
        <p:spPr>
          <a:xfrm>
            <a:off x="643731" y="1752600"/>
            <a:ext cx="7856537" cy="3981449"/>
          </a:xfrm>
          <a:ln/>
        </p:spPr>
        <p:txBody>
          <a:bodyPr/>
          <a:lstStyle/>
          <a:p>
            <a:pPr>
              <a:buFont typeface="Arial" panose="020B0604020202020204" pitchFamily="34" charset="0"/>
              <a:buChar char="•"/>
            </a:pPr>
            <a:r>
              <a:rPr lang="en-GB" sz="2400" dirty="0">
                <a:ea typeface="ＭＳ Ｐゴシック" pitchFamily="34" charset="-128"/>
              </a:rPr>
              <a:t>This document contains the report to the IEEE 802 LMSC in support of a request for approval to send IEEE P802.15.13/D10 to </a:t>
            </a:r>
            <a:r>
              <a:rPr lang="en-GB" sz="2400" dirty="0" err="1">
                <a:ea typeface="ＭＳ Ｐゴシック" pitchFamily="34" charset="-128"/>
              </a:rPr>
              <a:t>RevCom</a:t>
            </a:r>
            <a:r>
              <a:rPr lang="en-GB" sz="2400" dirty="0">
                <a:ea typeface="ＭＳ Ｐゴシック" pitchFamily="34" charset="-128"/>
              </a:rPr>
              <a:t>.</a:t>
            </a:r>
          </a:p>
          <a:p>
            <a:pPr marL="257310" indent="-256500">
              <a:spcBef>
                <a:spcPts val="451"/>
              </a:spcBef>
              <a:buFont typeface="Arial"/>
              <a:buChar char="•"/>
            </a:pPr>
            <a:r>
              <a:rPr lang="en-US" sz="2400" spc="-1" dirty="0">
                <a:ea typeface="ＭＳ Ｐゴシック"/>
              </a:rPr>
              <a:t>The WG motion to request</a:t>
            </a:r>
            <a:r>
              <a:rPr lang="en-US" sz="2400" spc="-1" dirty="0">
                <a:solidFill>
                  <a:srgbClr val="FF0000"/>
                </a:solidFill>
                <a:ea typeface="ＭＳ Ｐゴシック"/>
              </a:rPr>
              <a:t> </a:t>
            </a:r>
            <a:r>
              <a:rPr lang="en-US" sz="2400" spc="-1" dirty="0">
                <a:ea typeface="ＭＳ Ｐゴシック"/>
              </a:rPr>
              <a:t>conditional approval was approved during the November session of the 802.15 working group on 17 November 2022.</a:t>
            </a:r>
            <a:endParaRPr lang="en-US" sz="2400" spc="-1" dirty="0">
              <a:latin typeface="Arial"/>
            </a:endParaRPr>
          </a:p>
          <a:p>
            <a:pPr marL="600210" lvl="1" indent="-256500">
              <a:spcBef>
                <a:spcPts val="374"/>
              </a:spcBef>
              <a:buFont typeface="Arial"/>
              <a:buChar char="•"/>
            </a:pPr>
            <a:r>
              <a:rPr lang="en-US" sz="2000" spc="-1" dirty="0">
                <a:highlight>
                  <a:srgbClr val="FFFF00"/>
                </a:highlight>
                <a:ea typeface="ＭＳ Ｐゴシック"/>
              </a:rPr>
              <a:t>Passed in the Working Group  </a:t>
            </a:r>
            <a:r>
              <a:rPr lang="en-US" sz="2000" spc="-1" dirty="0">
                <a:solidFill>
                  <a:srgbClr val="FF0000"/>
                </a:solidFill>
                <a:highlight>
                  <a:srgbClr val="FFFF00"/>
                </a:highlight>
                <a:ea typeface="ＭＳ Ｐゴシック"/>
              </a:rPr>
              <a:t>X</a:t>
            </a:r>
            <a:r>
              <a:rPr lang="en-US" sz="2000" spc="-1" dirty="0">
                <a:highlight>
                  <a:srgbClr val="FFFF00"/>
                </a:highlight>
                <a:ea typeface="ＭＳ Ｐゴシック"/>
              </a:rPr>
              <a:t> yes, </a:t>
            </a:r>
            <a:r>
              <a:rPr lang="en-US" sz="2000" spc="-1" dirty="0">
                <a:solidFill>
                  <a:srgbClr val="FF0000"/>
                </a:solidFill>
                <a:highlight>
                  <a:srgbClr val="FFFF00"/>
                </a:highlight>
                <a:ea typeface="ＭＳ Ｐゴシック"/>
              </a:rPr>
              <a:t>X</a:t>
            </a:r>
            <a:r>
              <a:rPr lang="en-US" sz="2000" spc="-1" dirty="0">
                <a:highlight>
                  <a:srgbClr val="FFFF00"/>
                </a:highlight>
                <a:ea typeface="ＭＳ Ｐゴシック"/>
              </a:rPr>
              <a:t> no, </a:t>
            </a:r>
            <a:r>
              <a:rPr lang="en-US" sz="2000" spc="-1" dirty="0">
                <a:solidFill>
                  <a:srgbClr val="FF0000"/>
                </a:solidFill>
                <a:highlight>
                  <a:srgbClr val="FFFF00"/>
                </a:highlight>
                <a:ea typeface="ＭＳ Ｐゴシック"/>
              </a:rPr>
              <a:t>X</a:t>
            </a:r>
            <a:r>
              <a:rPr lang="en-US" sz="2000" spc="-1" dirty="0">
                <a:highlight>
                  <a:srgbClr val="FFFF00"/>
                </a:highlight>
                <a:ea typeface="ＭＳ Ｐゴシック"/>
              </a:rPr>
              <a:t> abstain</a:t>
            </a:r>
            <a:endParaRPr lang="en-GB" sz="2000" dirty="0">
              <a:highlight>
                <a:srgbClr val="FFFF00"/>
              </a:highlight>
              <a:ea typeface="ＭＳ Ｐゴシック" pitchFamily="34" charset="-128"/>
            </a:endParaRPr>
          </a:p>
        </p:txBody>
      </p:sp>
      <p:sp>
        <p:nvSpPr>
          <p:cNvPr id="6" name="Slide Number Placeholder 5"/>
          <p:cNvSpPr>
            <a:spLocks noGrp="1"/>
          </p:cNvSpPr>
          <p:nvPr>
            <p:ph type="sldNum" idx="12"/>
          </p:nvPr>
        </p:nvSpPr>
        <p:spPr>
          <a:xfrm>
            <a:off x="4393695" y="6475413"/>
            <a:ext cx="432811" cy="184666"/>
          </a:xfrm>
        </p:spPr>
        <p:txBody>
          <a:bodyPr/>
          <a:lstStyle/>
          <a:p>
            <a:r>
              <a:rPr lang="en-GB"/>
              <a:t>Slide </a:t>
            </a:r>
            <a:fld id="{351F4386-A5E2-41A1-B4D0-BE653C929E06}" type="slidenum">
              <a:rPr lang="en-GB"/>
              <a:pPr/>
              <a:t>14</a:t>
            </a:fld>
            <a:endParaRPr lang="en-GB"/>
          </a:p>
        </p:txBody>
      </p:sp>
      <p:sp>
        <p:nvSpPr>
          <p:cNvPr id="2" name="Title 1">
            <a:extLst>
              <a:ext uri="{FF2B5EF4-FFF2-40B4-BE49-F238E27FC236}">
                <a16:creationId xmlns:a16="http://schemas.microsoft.com/office/drawing/2014/main" id="{1588C4C4-72E4-CB9F-9A1D-E9A8066DAFE8}"/>
              </a:ext>
            </a:extLst>
          </p:cNvPr>
          <p:cNvSpPr txBox="1">
            <a:spLocks/>
          </p:cNvSpPr>
          <p:nvPr/>
        </p:nvSpPr>
        <p:spPr bwMode="auto">
          <a:xfrm>
            <a:off x="685800" y="4572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GB" dirty="0"/>
              <a:t>Introduction</a:t>
            </a:r>
            <a:endParaRPr lang="en-US" kern="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410BB9F-DF7D-7B4D-B27C-54DBD5030D8C}"/>
              </a:ext>
            </a:extLst>
          </p:cNvPr>
          <p:cNvSpPr>
            <a:spLocks noGrp="1"/>
          </p:cNvSpPr>
          <p:nvPr>
            <p:ph idx="1"/>
          </p:nvPr>
        </p:nvSpPr>
        <p:spPr>
          <a:xfrm>
            <a:off x="685800" y="1766777"/>
            <a:ext cx="7772400" cy="4114800"/>
          </a:xfrm>
        </p:spPr>
        <p:txBody>
          <a:bodyPr/>
          <a:lstStyle/>
          <a:p>
            <a:pPr>
              <a:buFont typeface="Arial" panose="020B0604020202020204" pitchFamily="34" charset="0"/>
              <a:buChar char="•"/>
            </a:pPr>
            <a:r>
              <a:rPr lang="en-US" sz="2400" dirty="0"/>
              <a:t>The P802.15.13 Draft went through six (re)circulations in SA Ballot </a:t>
            </a:r>
          </a:p>
          <a:p>
            <a:pPr>
              <a:buFont typeface="Arial" panose="020B0604020202020204" pitchFamily="34" charset="0"/>
              <a:buChar char="•"/>
            </a:pPr>
            <a:r>
              <a:rPr lang="en-US" sz="2400" dirty="0"/>
              <a:t>Draft P802.15.13/D4 achieved &gt; 75% needed for an approved draft</a:t>
            </a:r>
          </a:p>
          <a:p>
            <a:pPr>
              <a:buFont typeface="Arial" panose="020B0604020202020204" pitchFamily="34" charset="0"/>
              <a:buChar char="•"/>
            </a:pPr>
            <a:r>
              <a:rPr lang="en-US" sz="2400" dirty="0"/>
              <a:t>The WG has resolved </a:t>
            </a:r>
            <a:r>
              <a:rPr lang="de-DE" sz="2400" dirty="0"/>
              <a:t>897</a:t>
            </a:r>
            <a:r>
              <a:rPr lang="en-US" sz="2400" dirty="0"/>
              <a:t> comments received on drafts P802.15.13/D4, D5, D6, D7, D8, and D9.</a:t>
            </a:r>
          </a:p>
          <a:p>
            <a:pPr>
              <a:buFont typeface="Arial" panose="020B0604020202020204" pitchFamily="34" charset="0"/>
              <a:buChar char="•"/>
            </a:pPr>
            <a:r>
              <a:rPr lang="en-US" sz="2400" dirty="0"/>
              <a:t>List of all resolved comments:</a:t>
            </a:r>
          </a:p>
          <a:p>
            <a:pPr marL="342900" lvl="1" indent="0">
              <a:buNone/>
            </a:pPr>
            <a:r>
              <a:rPr lang="en-US" sz="2000" dirty="0">
                <a:solidFill>
                  <a:srgbClr val="FF0000"/>
                </a:solidFill>
                <a:hlinkClick r:id="rId2"/>
              </a:rPr>
              <a:t>https://mentor.ieee.org/802.15/dcn/22/15-22-0641-00-0013-p802-15-13-collected-sa-ballot-comments.xlsx</a:t>
            </a:r>
            <a:endParaRPr lang="en-US" sz="2000" dirty="0">
              <a:solidFill>
                <a:srgbClr val="FF0000"/>
              </a:solidFill>
            </a:endParaRPr>
          </a:p>
          <a:p>
            <a:pPr marL="342900" lvl="1" indent="0"/>
            <a:endParaRPr lang="en-US" dirty="0">
              <a:solidFill>
                <a:srgbClr val="FF0000"/>
              </a:solidFill>
            </a:endParaRPr>
          </a:p>
        </p:txBody>
      </p:sp>
      <p:sp>
        <p:nvSpPr>
          <p:cNvPr id="4" name="Slide Number Placeholder 3">
            <a:extLst>
              <a:ext uri="{FF2B5EF4-FFF2-40B4-BE49-F238E27FC236}">
                <a16:creationId xmlns:a16="http://schemas.microsoft.com/office/drawing/2014/main" id="{7329993B-0BD8-FE40-998A-4BA4FD54811C}"/>
              </a:ext>
            </a:extLst>
          </p:cNvPr>
          <p:cNvSpPr>
            <a:spLocks noGrp="1"/>
          </p:cNvSpPr>
          <p:nvPr>
            <p:ph type="sldNum" idx="12"/>
          </p:nvPr>
        </p:nvSpPr>
        <p:spPr>
          <a:xfrm>
            <a:off x="4393695" y="6475413"/>
            <a:ext cx="432811" cy="184666"/>
          </a:xfrm>
        </p:spPr>
        <p:txBody>
          <a:bodyPr/>
          <a:lstStyle/>
          <a:p>
            <a:r>
              <a:rPr lang="en-GB"/>
              <a:t>Slide </a:t>
            </a:r>
            <a:fld id="{440F5867-744E-4AA6-B0ED-4C44D2DFBB7B}" type="slidenum">
              <a:rPr lang="en-GB" smtClean="0"/>
              <a:pPr/>
              <a:t>15</a:t>
            </a:fld>
            <a:endParaRPr lang="en-GB" dirty="0"/>
          </a:p>
        </p:txBody>
      </p:sp>
      <p:sp>
        <p:nvSpPr>
          <p:cNvPr id="8" name="Title 1">
            <a:extLst>
              <a:ext uri="{FF2B5EF4-FFF2-40B4-BE49-F238E27FC236}">
                <a16:creationId xmlns:a16="http://schemas.microsoft.com/office/drawing/2014/main" id="{7940997D-CBDF-26CC-F9A0-B4D0383AA9B6}"/>
              </a:ext>
            </a:extLst>
          </p:cNvPr>
          <p:cNvSpPr txBox="1">
            <a:spLocks/>
          </p:cNvSpPr>
          <p:nvPr/>
        </p:nvSpPr>
        <p:spPr bwMode="auto">
          <a:xfrm>
            <a:off x="685800" y="4572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dirty="0"/>
              <a:t>Status Summary</a:t>
            </a:r>
            <a:endParaRPr lang="en-GB" kern="0" dirty="0"/>
          </a:p>
        </p:txBody>
      </p:sp>
    </p:spTree>
    <p:extLst>
      <p:ext uri="{BB962C8B-B14F-4D97-AF65-F5344CB8AC3E}">
        <p14:creationId xmlns:p14="http://schemas.microsoft.com/office/powerpoint/2010/main" val="28757521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E1ECFE0-2F48-DE41-A09C-D98670D28510}"/>
              </a:ext>
            </a:extLst>
          </p:cNvPr>
          <p:cNvSpPr>
            <a:spLocks noGrp="1"/>
          </p:cNvSpPr>
          <p:nvPr>
            <p:ph type="sldNum" idx="12"/>
          </p:nvPr>
        </p:nvSpPr>
        <p:spPr>
          <a:xfrm>
            <a:off x="4393695" y="6475413"/>
            <a:ext cx="432811" cy="184666"/>
          </a:xfrm>
        </p:spPr>
        <p:txBody>
          <a:bodyPr/>
          <a:lstStyle/>
          <a:p>
            <a:r>
              <a:rPr lang="en-GB"/>
              <a:t>Slide </a:t>
            </a:r>
            <a:fld id="{440F5867-744E-4AA6-B0ED-4C44D2DFBB7B}" type="slidenum">
              <a:rPr lang="en-GB" smtClean="0"/>
              <a:pPr/>
              <a:t>16</a:t>
            </a:fld>
            <a:endParaRPr lang="en-GB" dirty="0"/>
          </a:p>
        </p:txBody>
      </p:sp>
      <p:graphicFrame>
        <p:nvGraphicFramePr>
          <p:cNvPr id="7" name="Table 6">
            <a:extLst>
              <a:ext uri="{FF2B5EF4-FFF2-40B4-BE49-F238E27FC236}">
                <a16:creationId xmlns:a16="http://schemas.microsoft.com/office/drawing/2014/main" id="{A8D5A3CE-0519-484A-AF51-C2E8DAC5EC4F}"/>
              </a:ext>
            </a:extLst>
          </p:cNvPr>
          <p:cNvGraphicFramePr>
            <a:graphicFrameLocks noGrp="1"/>
          </p:cNvGraphicFramePr>
          <p:nvPr>
            <p:extLst>
              <p:ext uri="{D42A27DB-BD31-4B8C-83A1-F6EECF244321}">
                <p14:modId xmlns:p14="http://schemas.microsoft.com/office/powerpoint/2010/main" val="2675250913"/>
              </p:ext>
            </p:extLst>
          </p:nvPr>
        </p:nvGraphicFramePr>
        <p:xfrm>
          <a:off x="278523" y="1752600"/>
          <a:ext cx="8586954" cy="3920135"/>
        </p:xfrm>
        <a:graphic>
          <a:graphicData uri="http://schemas.openxmlformats.org/drawingml/2006/table">
            <a:tbl>
              <a:tblPr firstRow="1" bandRow="1">
                <a:tableStyleId>{ED083AE6-46FA-4A59-8FB0-9F97EB10719F}</a:tableStyleId>
              </a:tblPr>
              <a:tblGrid>
                <a:gridCol w="486054">
                  <a:extLst>
                    <a:ext uri="{9D8B030D-6E8A-4147-A177-3AD203B41FA5}">
                      <a16:colId xmlns:a16="http://schemas.microsoft.com/office/drawing/2014/main" val="20000"/>
                    </a:ext>
                  </a:extLst>
                </a:gridCol>
                <a:gridCol w="1296144">
                  <a:extLst>
                    <a:ext uri="{9D8B030D-6E8A-4147-A177-3AD203B41FA5}">
                      <a16:colId xmlns:a16="http://schemas.microsoft.com/office/drawing/2014/main" val="20001"/>
                    </a:ext>
                  </a:extLst>
                </a:gridCol>
                <a:gridCol w="1959254">
                  <a:extLst>
                    <a:ext uri="{9D8B030D-6E8A-4147-A177-3AD203B41FA5}">
                      <a16:colId xmlns:a16="http://schemas.microsoft.com/office/drawing/2014/main" val="20002"/>
                    </a:ext>
                  </a:extLst>
                </a:gridCol>
                <a:gridCol w="1144761">
                  <a:extLst>
                    <a:ext uri="{9D8B030D-6E8A-4147-A177-3AD203B41FA5}">
                      <a16:colId xmlns:a16="http://schemas.microsoft.com/office/drawing/2014/main" val="20003"/>
                    </a:ext>
                  </a:extLst>
                </a:gridCol>
                <a:gridCol w="538712">
                  <a:extLst>
                    <a:ext uri="{9D8B030D-6E8A-4147-A177-3AD203B41FA5}">
                      <a16:colId xmlns:a16="http://schemas.microsoft.com/office/drawing/2014/main" val="20004"/>
                    </a:ext>
                  </a:extLst>
                </a:gridCol>
                <a:gridCol w="538712">
                  <a:extLst>
                    <a:ext uri="{9D8B030D-6E8A-4147-A177-3AD203B41FA5}">
                      <a16:colId xmlns:a16="http://schemas.microsoft.com/office/drawing/2014/main" val="20005"/>
                    </a:ext>
                  </a:extLst>
                </a:gridCol>
                <a:gridCol w="404034">
                  <a:extLst>
                    <a:ext uri="{9D8B030D-6E8A-4147-A177-3AD203B41FA5}">
                      <a16:colId xmlns:a16="http://schemas.microsoft.com/office/drawing/2014/main" val="20006"/>
                    </a:ext>
                  </a:extLst>
                </a:gridCol>
                <a:gridCol w="401130">
                  <a:extLst>
                    <a:ext uri="{9D8B030D-6E8A-4147-A177-3AD203B41FA5}">
                      <a16:colId xmlns:a16="http://schemas.microsoft.com/office/drawing/2014/main" val="20007"/>
                    </a:ext>
                  </a:extLst>
                </a:gridCol>
                <a:gridCol w="404034">
                  <a:extLst>
                    <a:ext uri="{9D8B030D-6E8A-4147-A177-3AD203B41FA5}">
                      <a16:colId xmlns:a16="http://schemas.microsoft.com/office/drawing/2014/main" val="20008"/>
                    </a:ext>
                  </a:extLst>
                </a:gridCol>
                <a:gridCol w="471373">
                  <a:extLst>
                    <a:ext uri="{9D8B030D-6E8A-4147-A177-3AD203B41FA5}">
                      <a16:colId xmlns:a16="http://schemas.microsoft.com/office/drawing/2014/main" val="20009"/>
                    </a:ext>
                  </a:extLst>
                </a:gridCol>
                <a:gridCol w="471373">
                  <a:extLst>
                    <a:ext uri="{9D8B030D-6E8A-4147-A177-3AD203B41FA5}">
                      <a16:colId xmlns:a16="http://schemas.microsoft.com/office/drawing/2014/main" val="20010"/>
                    </a:ext>
                  </a:extLst>
                </a:gridCol>
                <a:gridCol w="471373">
                  <a:extLst>
                    <a:ext uri="{9D8B030D-6E8A-4147-A177-3AD203B41FA5}">
                      <a16:colId xmlns:a16="http://schemas.microsoft.com/office/drawing/2014/main" val="20011"/>
                    </a:ext>
                  </a:extLst>
                </a:gridCol>
              </a:tblGrid>
              <a:tr h="724644">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900" b="1" i="0" u="none" strike="noStrike" cap="none" normalizeH="0" baseline="0" dirty="0">
                          <a:ln>
                            <a:noFill/>
                          </a:ln>
                          <a:solidFill>
                            <a:srgbClr val="000000"/>
                          </a:solidFill>
                          <a:effectLst/>
                          <a:latin typeface="Arial" charset="0"/>
                          <a:ea typeface="Times New Roman" pitchFamily="18" charset="0"/>
                          <a:cs typeface="Arial" charset="0"/>
                        </a:rPr>
                        <a:t>(Re) circulation</a:t>
                      </a:r>
                      <a:endParaRPr kumimoji="0" lang="en-GB" sz="21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marL="68580" marR="68580" marT="34290" marB="34290"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900" b="1" i="0" u="none" strike="noStrike" cap="none" normalizeH="0" baseline="0" dirty="0">
                          <a:ln>
                            <a:noFill/>
                          </a:ln>
                          <a:solidFill>
                            <a:srgbClr val="000000"/>
                          </a:solidFill>
                          <a:effectLst/>
                          <a:latin typeface="Arial" charset="0"/>
                          <a:ea typeface="Times New Roman" pitchFamily="18" charset="0"/>
                          <a:cs typeface="Arial" charset="0"/>
                        </a:rPr>
                        <a:t>Ballot Close Date</a:t>
                      </a:r>
                      <a:endParaRPr kumimoji="0" lang="en-GB" sz="21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marL="68580" marR="68580" marT="34290" marB="34290"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900" b="1" i="0" u="none" strike="noStrike" cap="none" normalizeH="0" baseline="0" dirty="0">
                          <a:ln>
                            <a:noFill/>
                          </a:ln>
                          <a:solidFill>
                            <a:srgbClr val="000000"/>
                          </a:solidFill>
                          <a:effectLst/>
                          <a:latin typeface="Arial" charset="0"/>
                          <a:ea typeface="Times New Roman" pitchFamily="18" charset="0"/>
                          <a:cs typeface="Arial" charset="0"/>
                        </a:rPr>
                        <a:t>Document / draft number</a:t>
                      </a:r>
                      <a:endParaRPr kumimoji="0" lang="en-GB" sz="21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marL="68580" marR="68580" marT="34290" marB="34290"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900" b="1" i="0" u="none" strike="noStrike" cap="none" normalizeH="0" baseline="0" dirty="0">
                          <a:ln>
                            <a:noFill/>
                          </a:ln>
                          <a:solidFill>
                            <a:srgbClr val="000000"/>
                          </a:solidFill>
                          <a:effectLst/>
                          <a:latin typeface="Arial" charset="0"/>
                          <a:ea typeface="Times New Roman" pitchFamily="18" charset="0"/>
                          <a:cs typeface="Arial" charset="0"/>
                        </a:rPr>
                        <a:t>Ballot Type</a:t>
                      </a:r>
                      <a:endParaRPr kumimoji="0" lang="en-GB" sz="21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marL="68580" marR="68580" marT="34290" marB="34290"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900" b="1" i="0" u="none" strike="noStrike" cap="none" normalizeH="0" baseline="0" dirty="0">
                          <a:ln>
                            <a:noFill/>
                          </a:ln>
                          <a:solidFill>
                            <a:srgbClr val="000000"/>
                          </a:solidFill>
                          <a:effectLst/>
                          <a:latin typeface="Arial" charset="0"/>
                          <a:ea typeface="Times New Roman" pitchFamily="18" charset="0"/>
                          <a:cs typeface="Arial" charset="0"/>
                        </a:rPr>
                        <a:t>Ballot Group Members</a:t>
                      </a:r>
                      <a:endParaRPr kumimoji="0" lang="en-GB" sz="21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marL="68580" marR="68580" marT="34290" marB="34290"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900" b="1" i="0" u="none" strike="noStrike" cap="none" normalizeH="0" baseline="0" dirty="0">
                          <a:ln>
                            <a:noFill/>
                          </a:ln>
                          <a:solidFill>
                            <a:srgbClr val="000000"/>
                          </a:solidFill>
                          <a:effectLst/>
                          <a:latin typeface="Arial" charset="0"/>
                          <a:ea typeface="Times New Roman" pitchFamily="18" charset="0"/>
                          <a:cs typeface="Arial" charset="0"/>
                        </a:rPr>
                        <a:t>Return</a:t>
                      </a:r>
                      <a:endParaRPr kumimoji="0" lang="en-GB" sz="21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marL="68580" marR="68580" marT="34290" marB="34290"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900" b="1" i="0" u="none" strike="noStrike" cap="none" normalizeH="0" baseline="0" dirty="0">
                          <a:ln>
                            <a:noFill/>
                          </a:ln>
                          <a:solidFill>
                            <a:srgbClr val="000000"/>
                          </a:solidFill>
                          <a:effectLst/>
                          <a:latin typeface="Arial" charset="0"/>
                          <a:ea typeface="Times New Roman" pitchFamily="18" charset="0"/>
                          <a:cs typeface="Arial" charset="0"/>
                        </a:rPr>
                        <a:t>%Return</a:t>
                      </a:r>
                      <a:endParaRPr kumimoji="0" lang="en-GB" sz="21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marL="68580" marR="68580" marT="34290" marB="34290"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900" b="1" i="0" u="none" strike="noStrike" cap="none" normalizeH="0" baseline="0" dirty="0">
                          <a:ln>
                            <a:noFill/>
                          </a:ln>
                          <a:solidFill>
                            <a:srgbClr val="000000"/>
                          </a:solidFill>
                          <a:effectLst/>
                          <a:latin typeface="Arial" charset="0"/>
                          <a:ea typeface="Times New Roman" pitchFamily="18" charset="0"/>
                          <a:cs typeface="Arial" charset="0"/>
                        </a:rPr>
                        <a:t>Abstain</a:t>
                      </a:r>
                      <a:endParaRPr kumimoji="0" lang="en-GB" sz="21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marL="68580" marR="68580" marT="34290" marB="34290"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900" b="1" i="0" u="none" strike="noStrike" cap="none" normalizeH="0" baseline="0" dirty="0">
                          <a:ln>
                            <a:noFill/>
                          </a:ln>
                          <a:solidFill>
                            <a:srgbClr val="000000"/>
                          </a:solidFill>
                          <a:effectLst/>
                          <a:latin typeface="Arial" charset="0"/>
                          <a:ea typeface="Times New Roman" pitchFamily="18" charset="0"/>
                          <a:cs typeface="Arial" charset="0"/>
                        </a:rPr>
                        <a:t>%Abstain</a:t>
                      </a:r>
                      <a:endParaRPr kumimoji="0" lang="en-GB" sz="21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marL="68580" marR="68580" marT="34290" marB="34290"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900" b="1" i="0" u="none" strike="noStrike" cap="none" normalizeH="0" baseline="0" dirty="0">
                          <a:ln>
                            <a:noFill/>
                          </a:ln>
                          <a:solidFill>
                            <a:srgbClr val="000000"/>
                          </a:solidFill>
                          <a:effectLst/>
                          <a:latin typeface="Arial" charset="0"/>
                          <a:ea typeface="Times New Roman" pitchFamily="18" charset="0"/>
                          <a:cs typeface="Arial" charset="0"/>
                        </a:rPr>
                        <a:t>Approve</a:t>
                      </a:r>
                      <a:endParaRPr kumimoji="0" lang="en-GB" sz="21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marL="68580" marR="68580" marT="34290" marB="34290"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900" b="1" i="0" u="none" strike="noStrike" cap="none" normalizeH="0" baseline="0" dirty="0">
                          <a:ln>
                            <a:noFill/>
                          </a:ln>
                          <a:solidFill>
                            <a:srgbClr val="000000"/>
                          </a:solidFill>
                          <a:effectLst/>
                          <a:latin typeface="Arial" charset="0"/>
                          <a:ea typeface="Times New Roman" pitchFamily="18" charset="0"/>
                          <a:cs typeface="Arial" charset="0"/>
                        </a:rPr>
                        <a:t>Disapprove</a:t>
                      </a:r>
                      <a:endParaRPr kumimoji="0" lang="en-GB" sz="21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marL="68580" marR="68580" marT="34290" marB="34290"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900" b="1" i="0" u="none" strike="noStrike" cap="none" normalizeH="0" baseline="0" dirty="0">
                          <a:ln>
                            <a:noFill/>
                          </a:ln>
                          <a:solidFill>
                            <a:srgbClr val="000000"/>
                          </a:solidFill>
                          <a:effectLst/>
                          <a:latin typeface="Arial" charset="0"/>
                          <a:ea typeface="Times New Roman" pitchFamily="18" charset="0"/>
                          <a:cs typeface="Arial" charset="0"/>
                        </a:rPr>
                        <a:t>%Approve</a:t>
                      </a:r>
                      <a:endParaRPr kumimoji="0" lang="en-GB" sz="21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marL="68580" marR="68580" marT="34290" marB="34290" vert="eaVert" anchor="ctr" horzOverflow="overflow"/>
                </a:tc>
                <a:extLst>
                  <a:ext uri="{0D108BD9-81ED-4DB2-BD59-A6C34878D82A}">
                    <a16:rowId xmlns:a16="http://schemas.microsoft.com/office/drawing/2014/main" val="10000"/>
                  </a:ext>
                </a:extLst>
              </a:tr>
              <a:tr h="368471">
                <a:tc>
                  <a:txBody>
                    <a:bodyPr/>
                    <a:lstStyle/>
                    <a:p>
                      <a:pPr algn="ctr"/>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Initial</a:t>
                      </a:r>
                    </a:p>
                  </a:txBody>
                  <a:tcPr marL="68580" marR="68580" marT="34290" marB="34290"/>
                </a:tc>
                <a:tc>
                  <a:txBody>
                    <a:bodyPr/>
                    <a:lstStyle/>
                    <a:p>
                      <a:pPr algn="ctr"/>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13 Jan 2021</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tx1"/>
                          </a:solidFill>
                          <a:effectLst/>
                          <a:latin typeface="Arial" panose="020B0604020202020204" pitchFamily="34" charset="0"/>
                          <a:ea typeface="+mn-ea"/>
                          <a:cs typeface="Arial" panose="020B0604020202020204" pitchFamily="34" charset="0"/>
                        </a:rPr>
                        <a:t>P802.15.13/D4</a:t>
                      </a:r>
                      <a:endParaRPr lang="en-US" sz="1100" dirty="0">
                        <a:latin typeface="Arial" panose="020B0604020202020204" pitchFamily="34" charset="0"/>
                        <a:cs typeface="Arial" panose="020B0604020202020204" pitchFamily="34" charset="0"/>
                      </a:endParaRPr>
                    </a:p>
                  </a:txBody>
                  <a:tcPr marL="68580" marR="68580" marT="34290" marB="34290" anchor="ctr"/>
                </a:tc>
                <a:tc>
                  <a:txBody>
                    <a:bodyPr/>
                    <a:lstStyle/>
                    <a:p>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Initial</a:t>
                      </a:r>
                    </a:p>
                  </a:txBody>
                  <a:tcPr marL="68580" marR="68580" marT="34290" marB="34290"/>
                </a:tc>
                <a:tc>
                  <a:txBody>
                    <a:bodyPr/>
                    <a:lstStyle/>
                    <a:p>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91</a:t>
                      </a:r>
                    </a:p>
                  </a:txBody>
                  <a:tcPr marL="68580" marR="68580" marT="34290" marB="34290"/>
                </a:tc>
                <a:tc>
                  <a:txBody>
                    <a:bodyPr/>
                    <a:lstStyle/>
                    <a:p>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75</a:t>
                      </a:r>
                    </a:p>
                  </a:txBody>
                  <a:tcPr marL="68580" marR="68580" marT="34290" marB="34290"/>
                </a:tc>
                <a:tc>
                  <a:txBody>
                    <a:bodyPr/>
                    <a:lstStyle/>
                    <a:p>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82%</a:t>
                      </a:r>
                    </a:p>
                  </a:txBody>
                  <a:tcPr marL="68580" marR="68580" marT="34290" marB="34290"/>
                </a:tc>
                <a:tc>
                  <a:txBody>
                    <a:bodyPr/>
                    <a:lstStyle/>
                    <a:p>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3</a:t>
                      </a:r>
                    </a:p>
                  </a:txBody>
                  <a:tcPr marL="68580" marR="68580" marT="34290" marB="34290"/>
                </a:tc>
                <a:tc>
                  <a:txBody>
                    <a:bodyPr/>
                    <a:lstStyle/>
                    <a:p>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4%</a:t>
                      </a:r>
                    </a:p>
                  </a:txBody>
                  <a:tcPr marL="68580" marR="68580" marT="34290" marB="34290"/>
                </a:tc>
                <a:tc>
                  <a:txBody>
                    <a:bodyPr/>
                    <a:lstStyle/>
                    <a:p>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69</a:t>
                      </a:r>
                    </a:p>
                  </a:txBody>
                  <a:tcPr marL="68580" marR="68580" marT="34290" marB="34290"/>
                </a:tc>
                <a:tc>
                  <a:txBody>
                    <a:bodyPr/>
                    <a:lstStyle/>
                    <a:p>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3</a:t>
                      </a:r>
                    </a:p>
                  </a:txBody>
                  <a:tcPr marL="68580" marR="68580" marT="34290" marB="34290"/>
                </a:tc>
                <a:tc>
                  <a:txBody>
                    <a:bodyPr/>
                    <a:lstStyle/>
                    <a:p>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95%</a:t>
                      </a:r>
                    </a:p>
                  </a:txBody>
                  <a:tcPr marL="68580" marR="68580" marT="34290" marB="34290"/>
                </a:tc>
                <a:extLst>
                  <a:ext uri="{0D108BD9-81ED-4DB2-BD59-A6C34878D82A}">
                    <a16:rowId xmlns:a16="http://schemas.microsoft.com/office/drawing/2014/main" val="10001"/>
                  </a:ext>
                </a:extLst>
              </a:tr>
              <a:tr h="388620">
                <a:tc>
                  <a:txBody>
                    <a:bodyPr/>
                    <a:lstStyle/>
                    <a:p>
                      <a:pPr algn="ctr"/>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R1</a:t>
                      </a:r>
                    </a:p>
                  </a:txBody>
                  <a:tcPr marL="68580" marR="68580" marT="34290" marB="34290"/>
                </a:tc>
                <a:tc>
                  <a:txBody>
                    <a:bodyPr/>
                    <a:lstStyle/>
                    <a:p>
                      <a:pPr algn="ctr"/>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25 Sep 2021</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tx1"/>
                          </a:solidFill>
                          <a:effectLst/>
                          <a:latin typeface="Arial" panose="020B0604020202020204" pitchFamily="34" charset="0"/>
                          <a:ea typeface="+mn-ea"/>
                          <a:cs typeface="Arial" panose="020B0604020202020204" pitchFamily="34" charset="0"/>
                        </a:rPr>
                        <a:t>P802.15.13/D5</a:t>
                      </a:r>
                      <a:endParaRPr lang="en-US" sz="1100" dirty="0">
                        <a:latin typeface="Arial" panose="020B0604020202020204" pitchFamily="34" charset="0"/>
                        <a:cs typeface="Arial" panose="020B0604020202020204" pitchFamily="34" charset="0"/>
                      </a:endParaRPr>
                    </a:p>
                  </a:txBody>
                  <a:tcPr marL="68580" marR="68580" marT="34290" marB="34290" anchor="ctr"/>
                </a:tc>
                <a:tc>
                  <a:txBody>
                    <a:bodyPr/>
                    <a:lstStyle/>
                    <a:p>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Recirculation</a:t>
                      </a:r>
                    </a:p>
                  </a:txBody>
                  <a:tcPr marL="68580" marR="68580" marT="34290" marB="34290"/>
                </a:tc>
                <a:tc>
                  <a:txBody>
                    <a:bodyPr/>
                    <a:lstStyle/>
                    <a:p>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91</a:t>
                      </a:r>
                    </a:p>
                    <a:p>
                      <a:endPar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marL="68580" marR="68580" marT="34290" marB="34290"/>
                </a:tc>
                <a:tc>
                  <a:txBody>
                    <a:bodyPr/>
                    <a:lstStyle/>
                    <a:p>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76</a:t>
                      </a:r>
                    </a:p>
                  </a:txBody>
                  <a:tcPr marL="68580" marR="68580" marT="34290" marB="34290"/>
                </a:tc>
                <a:tc>
                  <a:txBody>
                    <a:bodyPr/>
                    <a:lstStyle/>
                    <a:p>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83%</a:t>
                      </a:r>
                    </a:p>
                  </a:txBody>
                  <a:tcPr marL="68580" marR="68580" marT="34290" marB="34290"/>
                </a:tc>
                <a:tc>
                  <a:txBody>
                    <a:bodyPr/>
                    <a:lstStyle/>
                    <a:p>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3</a:t>
                      </a:r>
                    </a:p>
                  </a:txBody>
                  <a:tcPr marL="68580" marR="68580" marT="34290" marB="34290"/>
                </a:tc>
                <a:tc>
                  <a:txBody>
                    <a:bodyPr/>
                    <a:lstStyle/>
                    <a:p>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3%</a:t>
                      </a:r>
                    </a:p>
                  </a:txBody>
                  <a:tcPr marL="68580" marR="68580" marT="34290" marB="34290"/>
                </a:tc>
                <a:tc>
                  <a:txBody>
                    <a:bodyPr/>
                    <a:lstStyle/>
                    <a:p>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72</a:t>
                      </a:r>
                    </a:p>
                  </a:txBody>
                  <a:tcPr marL="68580" marR="68580" marT="34290" marB="34290"/>
                </a:tc>
                <a:tc>
                  <a:txBody>
                    <a:bodyPr/>
                    <a:lstStyle/>
                    <a:p>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1</a:t>
                      </a:r>
                    </a:p>
                  </a:txBody>
                  <a:tcPr marL="68580" marR="68580" marT="34290" marB="34290"/>
                </a:tc>
                <a:tc>
                  <a:txBody>
                    <a:bodyPr/>
                    <a:lstStyle/>
                    <a:p>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98%</a:t>
                      </a:r>
                    </a:p>
                  </a:txBody>
                  <a:tcPr marL="68580" marR="68580" marT="34290" marB="34290"/>
                </a:tc>
                <a:extLst>
                  <a:ext uri="{0D108BD9-81ED-4DB2-BD59-A6C34878D82A}">
                    <a16:rowId xmlns:a16="http://schemas.microsoft.com/office/drawing/2014/main" val="10002"/>
                  </a:ext>
                </a:extLst>
              </a:tr>
              <a:tr h="388620">
                <a:tc>
                  <a:txBody>
                    <a:bodyPr/>
                    <a:lstStyle/>
                    <a:p>
                      <a:pPr algn="ctr"/>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R2</a:t>
                      </a:r>
                    </a:p>
                  </a:txBody>
                  <a:tcPr marL="68580" marR="68580" marT="34290" marB="34290"/>
                </a:tc>
                <a:tc>
                  <a:txBody>
                    <a:bodyPr/>
                    <a:lstStyle/>
                    <a:p>
                      <a:pPr algn="ctr"/>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22 Jan 2022</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tx1"/>
                          </a:solidFill>
                          <a:effectLst/>
                          <a:latin typeface="Arial" panose="020B0604020202020204" pitchFamily="34" charset="0"/>
                          <a:ea typeface="+mn-ea"/>
                          <a:cs typeface="Arial" panose="020B0604020202020204" pitchFamily="34" charset="0"/>
                        </a:rPr>
                        <a:t>P802.15.13/D6</a:t>
                      </a:r>
                      <a:endParaRPr lang="en-US" sz="1100" dirty="0">
                        <a:latin typeface="Arial" panose="020B0604020202020204" pitchFamily="34" charset="0"/>
                        <a:cs typeface="Arial" panose="020B0604020202020204" pitchFamily="34" charset="0"/>
                      </a:endParaRPr>
                    </a:p>
                  </a:txBody>
                  <a:tcPr marL="68580" marR="68580" marT="34290" marB="3429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Recirculation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marL="68580" marR="68580" marT="34290" marB="34290"/>
                </a:tc>
                <a:tc>
                  <a:txBody>
                    <a:bodyPr/>
                    <a:lstStyle/>
                    <a:p>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91</a:t>
                      </a:r>
                    </a:p>
                  </a:txBody>
                  <a:tcPr marL="68580" marR="68580" marT="34290" marB="34290"/>
                </a:tc>
                <a:tc>
                  <a:txBody>
                    <a:bodyPr/>
                    <a:lstStyle/>
                    <a:p>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77</a:t>
                      </a:r>
                    </a:p>
                  </a:txBody>
                  <a:tcPr marL="68580" marR="68580" marT="34290" marB="34290"/>
                </a:tc>
                <a:tc>
                  <a:txBody>
                    <a:bodyPr/>
                    <a:lstStyle/>
                    <a:p>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84%</a:t>
                      </a:r>
                    </a:p>
                  </a:txBody>
                  <a:tcPr marL="68580" marR="68580" marT="34290" marB="34290"/>
                </a:tc>
                <a:tc>
                  <a:txBody>
                    <a:bodyPr/>
                    <a:lstStyle/>
                    <a:p>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4</a:t>
                      </a:r>
                    </a:p>
                  </a:txBody>
                  <a:tcPr marL="68580" marR="68580" marT="34290" marB="34290"/>
                </a:tc>
                <a:tc>
                  <a:txBody>
                    <a:bodyPr/>
                    <a:lstStyle/>
                    <a:p>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5%</a:t>
                      </a:r>
                    </a:p>
                  </a:txBody>
                  <a:tcPr marL="68580" marR="68580" marT="34290" marB="34290"/>
                </a:tc>
                <a:tc>
                  <a:txBody>
                    <a:bodyPr/>
                    <a:lstStyle/>
                    <a:p>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71</a:t>
                      </a:r>
                    </a:p>
                  </a:txBody>
                  <a:tcPr marL="68580" marR="68580" marT="34290" marB="34290"/>
                </a:tc>
                <a:tc>
                  <a:txBody>
                    <a:bodyPr/>
                    <a:lstStyle/>
                    <a:p>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2</a:t>
                      </a:r>
                    </a:p>
                  </a:txBody>
                  <a:tcPr marL="68580" marR="68580" marT="34290" marB="34290"/>
                </a:tc>
                <a:tc>
                  <a:txBody>
                    <a:bodyPr/>
                    <a:lstStyle/>
                    <a:p>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97%</a:t>
                      </a:r>
                    </a:p>
                  </a:txBody>
                  <a:tcPr marL="68580" marR="68580" marT="34290" marB="34290"/>
                </a:tc>
                <a:extLst>
                  <a:ext uri="{0D108BD9-81ED-4DB2-BD59-A6C34878D82A}">
                    <a16:rowId xmlns:a16="http://schemas.microsoft.com/office/drawing/2014/main" val="1806610831"/>
                  </a:ext>
                </a:extLst>
              </a:tr>
              <a:tr h="368471">
                <a:tc>
                  <a:txBody>
                    <a:bodyPr/>
                    <a:lstStyle/>
                    <a:p>
                      <a:pPr algn="ctr"/>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R3</a:t>
                      </a:r>
                    </a:p>
                  </a:txBody>
                  <a:tcPr marL="68580" marR="68580" marT="34290" marB="34290"/>
                </a:tc>
                <a:tc>
                  <a:txBody>
                    <a:bodyPr/>
                    <a:lstStyle/>
                    <a:p>
                      <a:pPr algn="ctr"/>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20 Aug 2022</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tx1"/>
                          </a:solidFill>
                          <a:effectLst/>
                          <a:latin typeface="Arial" panose="020B0604020202020204" pitchFamily="34" charset="0"/>
                          <a:ea typeface="+mn-ea"/>
                          <a:cs typeface="Arial" panose="020B0604020202020204" pitchFamily="34" charset="0"/>
                        </a:rPr>
                        <a:t>P802.15.13/D7</a:t>
                      </a:r>
                      <a:endParaRPr lang="en-US" sz="1100" dirty="0">
                        <a:latin typeface="Arial" panose="020B0604020202020204" pitchFamily="34" charset="0"/>
                        <a:cs typeface="Arial" panose="020B0604020202020204" pitchFamily="34" charset="0"/>
                      </a:endParaRPr>
                    </a:p>
                  </a:txBody>
                  <a:tcPr marL="68580" marR="68580" marT="34290" marB="3429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Recirculation</a:t>
                      </a:r>
                    </a:p>
                  </a:txBody>
                  <a:tcPr marL="68580" marR="68580" marT="34290" marB="34290"/>
                </a:tc>
                <a:tc>
                  <a:txBody>
                    <a:bodyPr/>
                    <a:lstStyle/>
                    <a:p>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91</a:t>
                      </a:r>
                    </a:p>
                  </a:txBody>
                  <a:tcPr marL="68580" marR="68580" marT="34290" marB="34290"/>
                </a:tc>
                <a:tc>
                  <a:txBody>
                    <a:bodyPr/>
                    <a:lstStyle/>
                    <a:p>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78</a:t>
                      </a:r>
                    </a:p>
                  </a:txBody>
                  <a:tcPr marL="68580" marR="68580" marT="34290" marB="34290"/>
                </a:tc>
                <a:tc>
                  <a:txBody>
                    <a:bodyPr/>
                    <a:lstStyle/>
                    <a:p>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85%</a:t>
                      </a:r>
                    </a:p>
                  </a:txBody>
                  <a:tcPr marL="68580" marR="68580" marT="34290" marB="34290"/>
                </a:tc>
                <a:tc>
                  <a:txBody>
                    <a:bodyPr/>
                    <a:lstStyle/>
                    <a:p>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5</a:t>
                      </a:r>
                    </a:p>
                  </a:txBody>
                  <a:tcPr marL="68580" marR="68580" marT="34290" marB="34290"/>
                </a:tc>
                <a:tc>
                  <a:txBody>
                    <a:bodyPr/>
                    <a:lstStyle/>
                    <a:p>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6%</a:t>
                      </a:r>
                    </a:p>
                  </a:txBody>
                  <a:tcPr marL="68580" marR="68580" marT="34290" marB="34290"/>
                </a:tc>
                <a:tc>
                  <a:txBody>
                    <a:bodyPr/>
                    <a:lstStyle/>
                    <a:p>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71</a:t>
                      </a:r>
                    </a:p>
                  </a:txBody>
                  <a:tcPr marL="68580" marR="68580" marT="34290" marB="34290"/>
                </a:tc>
                <a:tc>
                  <a:txBody>
                    <a:bodyPr/>
                    <a:lstStyle/>
                    <a:p>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2</a:t>
                      </a:r>
                    </a:p>
                  </a:txBody>
                  <a:tcPr marL="68580" marR="68580" marT="34290" marB="34290"/>
                </a:tc>
                <a:tc>
                  <a:txBody>
                    <a:bodyPr/>
                    <a:lstStyle/>
                    <a:p>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97%</a:t>
                      </a:r>
                    </a:p>
                  </a:txBody>
                  <a:tcPr marL="68580" marR="68580" marT="34290" marB="34290"/>
                </a:tc>
                <a:extLst>
                  <a:ext uri="{0D108BD9-81ED-4DB2-BD59-A6C34878D82A}">
                    <a16:rowId xmlns:a16="http://schemas.microsoft.com/office/drawing/2014/main" val="10004"/>
                  </a:ext>
                </a:extLst>
              </a:tr>
              <a:tr h="36847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R4</a:t>
                      </a:r>
                    </a:p>
                  </a:txBody>
                  <a:tcPr marL="68580" marR="68580" marT="34290" marB="34290"/>
                </a:tc>
                <a:tc>
                  <a:txBody>
                    <a:bodyPr/>
                    <a:lstStyle/>
                    <a:p>
                      <a:pPr algn="ctr"/>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21 Oct 2022</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tx1"/>
                          </a:solidFill>
                          <a:effectLst/>
                          <a:latin typeface="Arial" panose="020B0604020202020204" pitchFamily="34" charset="0"/>
                          <a:ea typeface="+mn-ea"/>
                          <a:cs typeface="Arial" panose="020B0604020202020204" pitchFamily="34" charset="0"/>
                        </a:rPr>
                        <a:t>P802.15.13/D8</a:t>
                      </a:r>
                      <a:endParaRPr lang="en-US" sz="1100" dirty="0">
                        <a:latin typeface="Arial" panose="020B0604020202020204" pitchFamily="34" charset="0"/>
                        <a:cs typeface="Arial" panose="020B0604020202020204" pitchFamily="34" charset="0"/>
                      </a:endParaRPr>
                    </a:p>
                  </a:txBody>
                  <a:tcPr marL="68580" marR="68580" marT="34290" marB="34290" anchor="ctr"/>
                </a:tc>
                <a:tc>
                  <a:txBody>
                    <a:bodyPr/>
                    <a:lstStyle/>
                    <a:p>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Recirculation</a:t>
                      </a:r>
                    </a:p>
                  </a:txBody>
                  <a:tcPr marL="68580" marR="68580" marT="34290" marB="34290"/>
                </a:tc>
                <a:tc>
                  <a:txBody>
                    <a:bodyPr/>
                    <a:lstStyle/>
                    <a:p>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91</a:t>
                      </a:r>
                    </a:p>
                  </a:txBody>
                  <a:tcPr marL="68580" marR="68580" marT="34290" marB="34290"/>
                </a:tc>
                <a:tc>
                  <a:txBody>
                    <a:bodyPr/>
                    <a:lstStyle/>
                    <a:p>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78</a:t>
                      </a:r>
                    </a:p>
                  </a:txBody>
                  <a:tcPr marL="68580" marR="68580" marT="34290" marB="34290"/>
                </a:tc>
                <a:tc>
                  <a:txBody>
                    <a:bodyPr/>
                    <a:lstStyle/>
                    <a:p>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85%</a:t>
                      </a:r>
                    </a:p>
                  </a:txBody>
                  <a:tcPr marL="68580" marR="68580" marT="34290" marB="34290"/>
                </a:tc>
                <a:tc>
                  <a:txBody>
                    <a:bodyPr/>
                    <a:lstStyle/>
                    <a:p>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5</a:t>
                      </a:r>
                    </a:p>
                  </a:txBody>
                  <a:tcPr marL="68580" marR="68580" marT="34290" marB="34290"/>
                </a:tc>
                <a:tc>
                  <a:txBody>
                    <a:bodyPr/>
                    <a:lstStyle/>
                    <a:p>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6%</a:t>
                      </a:r>
                    </a:p>
                  </a:txBody>
                  <a:tcPr marL="68580" marR="68580" marT="34290" marB="34290"/>
                </a:tc>
                <a:tc>
                  <a:txBody>
                    <a:bodyPr/>
                    <a:lstStyle/>
                    <a:p>
                      <a:r>
                        <a:rPr kumimoji="0" lang="en-US" sz="1100" b="0" i="0" u="none" strike="noStrike" kern="1200" cap="none" normalizeH="0" baseline="0" dirty="0">
                          <a:ln>
                            <a:noFill/>
                          </a:ln>
                          <a:solidFill>
                            <a:schemeClr val="tx1"/>
                          </a:solidFill>
                          <a:effectLst/>
                          <a:latin typeface="Arial" charset="0"/>
                          <a:ea typeface="Times New Roman" pitchFamily="18" charset="0"/>
                          <a:cs typeface="Arial" charset="0"/>
                        </a:rPr>
                        <a:t>72</a:t>
                      </a:r>
                    </a:p>
                  </a:txBody>
                  <a:tcPr marL="68580" marR="68580" marT="34290" marB="34290"/>
                </a:tc>
                <a:tc>
                  <a:txBody>
                    <a:bodyPr/>
                    <a:lstStyle/>
                    <a:p>
                      <a:r>
                        <a:rPr kumimoji="0" lang="en-US" sz="1100" b="0" i="0" u="none" strike="noStrike" kern="1200" cap="none" normalizeH="0" baseline="0" dirty="0">
                          <a:ln>
                            <a:noFill/>
                          </a:ln>
                          <a:solidFill>
                            <a:schemeClr val="tx1"/>
                          </a:solidFill>
                          <a:effectLst/>
                          <a:latin typeface="Arial" charset="0"/>
                          <a:ea typeface="Times New Roman" pitchFamily="18" charset="0"/>
                          <a:cs typeface="Arial" charset="0"/>
                        </a:rPr>
                        <a:t>1</a:t>
                      </a:r>
                    </a:p>
                  </a:txBody>
                  <a:tcPr marL="68580" marR="68580" marT="34290" marB="34290"/>
                </a:tc>
                <a:tc>
                  <a:txBody>
                    <a:bodyPr/>
                    <a:lstStyle/>
                    <a:p>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98%</a:t>
                      </a:r>
                    </a:p>
                  </a:txBody>
                  <a:tcPr marL="68580" marR="68580" marT="34290" marB="34290"/>
                </a:tc>
                <a:extLst>
                  <a:ext uri="{0D108BD9-81ED-4DB2-BD59-A6C34878D82A}">
                    <a16:rowId xmlns:a16="http://schemas.microsoft.com/office/drawing/2014/main" val="1498981045"/>
                  </a:ext>
                </a:extLst>
              </a:tr>
              <a:tr h="368471">
                <a:tc>
                  <a:txBody>
                    <a:bodyPr/>
                    <a:lstStyle/>
                    <a:p>
                      <a:pPr algn="ctr"/>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R5</a:t>
                      </a:r>
                    </a:p>
                  </a:txBody>
                  <a:tcPr marL="68580" marR="68580" marT="34290" marB="34290"/>
                </a:tc>
                <a:tc>
                  <a:txBody>
                    <a:bodyPr/>
                    <a:lstStyle/>
                    <a:p>
                      <a:pPr algn="ctr"/>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14 Nov 2022</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tx1"/>
                          </a:solidFill>
                          <a:effectLst/>
                          <a:latin typeface="Arial" panose="020B0604020202020204" pitchFamily="34" charset="0"/>
                          <a:ea typeface="+mn-ea"/>
                          <a:cs typeface="Arial" panose="020B0604020202020204" pitchFamily="34" charset="0"/>
                        </a:rPr>
                        <a:t>P802.15.13/D9</a:t>
                      </a:r>
                      <a:endParaRPr lang="en-US" sz="1100" dirty="0">
                        <a:latin typeface="Arial" panose="020B0604020202020204" pitchFamily="34" charset="0"/>
                        <a:cs typeface="Arial" panose="020B0604020202020204" pitchFamily="34" charset="0"/>
                      </a:endParaRPr>
                    </a:p>
                  </a:txBody>
                  <a:tcPr marL="68580" marR="68580" marT="34290" marB="3429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Recirculation</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91</a:t>
                      </a:r>
                    </a:p>
                  </a:txBody>
                  <a:tcPr marL="68580" marR="68580" marT="34290" marB="34290"/>
                </a:tc>
                <a:tc>
                  <a:txBody>
                    <a:bodyPr/>
                    <a:lstStyle/>
                    <a:p>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78</a:t>
                      </a:r>
                    </a:p>
                  </a:txBody>
                  <a:tcPr marL="68580" marR="68580" marT="34290" marB="34290"/>
                </a:tc>
                <a:tc>
                  <a:txBody>
                    <a:bodyPr/>
                    <a:lstStyle/>
                    <a:p>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85%</a:t>
                      </a:r>
                    </a:p>
                  </a:txBody>
                  <a:tcPr marL="68580" marR="68580" marT="34290" marB="34290"/>
                </a:tc>
                <a:tc>
                  <a:txBody>
                    <a:bodyPr/>
                    <a:lstStyle/>
                    <a:p>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5</a:t>
                      </a:r>
                    </a:p>
                  </a:txBody>
                  <a:tcPr marL="68580" marR="68580" marT="34290" marB="34290"/>
                </a:tc>
                <a:tc>
                  <a:txBody>
                    <a:bodyPr/>
                    <a:lstStyle/>
                    <a:p>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6%</a:t>
                      </a:r>
                    </a:p>
                  </a:txBody>
                  <a:tcPr marL="68580" marR="68580" marT="34290" marB="34290"/>
                </a:tc>
                <a:tc>
                  <a:txBody>
                    <a:bodyPr/>
                    <a:lstStyle/>
                    <a:p>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72</a:t>
                      </a:r>
                    </a:p>
                  </a:txBody>
                  <a:tcPr marL="68580" marR="68580" marT="34290" marB="34290"/>
                </a:tc>
                <a:tc>
                  <a:txBody>
                    <a:bodyPr/>
                    <a:lstStyle/>
                    <a:p>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1</a:t>
                      </a:r>
                    </a:p>
                  </a:txBody>
                  <a:tcPr marL="68580" marR="68580" marT="34290" marB="34290"/>
                </a:tc>
                <a:tc>
                  <a:txBody>
                    <a:bodyPr/>
                    <a:lstStyle/>
                    <a:p>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98%</a:t>
                      </a:r>
                    </a:p>
                  </a:txBody>
                  <a:tcPr marL="68580" marR="68580" marT="34290" marB="34290"/>
                </a:tc>
                <a:extLst>
                  <a:ext uri="{0D108BD9-81ED-4DB2-BD59-A6C34878D82A}">
                    <a16:rowId xmlns:a16="http://schemas.microsoft.com/office/drawing/2014/main" val="2630583624"/>
                  </a:ext>
                </a:extLst>
              </a:tr>
              <a:tr h="368471">
                <a:tc>
                  <a:txBody>
                    <a:bodyPr/>
                    <a:lstStyle/>
                    <a:p>
                      <a:pPr algn="ctr"/>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R6</a:t>
                      </a:r>
                    </a:p>
                  </a:txBody>
                  <a:tcPr marL="68580" marR="68580" marT="34290" marB="34290"/>
                </a:tc>
                <a:tc>
                  <a:txBody>
                    <a:bodyPr/>
                    <a:lstStyle/>
                    <a:p>
                      <a:pPr algn="ctr"/>
                      <a:r>
                        <a:rPr kumimoji="0" lang="en-US" sz="1100" b="0" i="0" u="none" strike="noStrike" kern="1200" cap="none" normalizeH="0" baseline="0" dirty="0">
                          <a:ln>
                            <a:noFill/>
                          </a:ln>
                          <a:solidFill>
                            <a:srgbClr val="FF0000"/>
                          </a:solidFill>
                          <a:effectLst/>
                          <a:latin typeface="Arial" charset="0"/>
                          <a:ea typeface="Times New Roman" pitchFamily="18" charset="0"/>
                          <a:cs typeface="Arial" charset="0"/>
                        </a:rPr>
                        <a:t>?</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latin typeface="Arial" panose="020B0604020202020204" pitchFamily="34" charset="0"/>
                          <a:cs typeface="Arial" panose="020B0604020202020204" pitchFamily="34" charset="0"/>
                        </a:rPr>
                        <a:t>P802.15.13/D10</a:t>
                      </a:r>
                    </a:p>
                  </a:txBody>
                  <a:tcPr marL="68580" marR="68580" marT="34290" marB="3429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Recirculation</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normalizeH="0" baseline="0" dirty="0">
                          <a:ln>
                            <a:noFill/>
                          </a:ln>
                          <a:solidFill>
                            <a:srgbClr val="FF0000"/>
                          </a:solidFill>
                          <a:effectLst/>
                          <a:latin typeface="Arial" charset="0"/>
                          <a:ea typeface="Times New Roman" pitchFamily="18" charset="0"/>
                          <a:cs typeface="Arial" charset="0"/>
                        </a:rPr>
                        <a:t>?</a:t>
                      </a:r>
                      <a:endPar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marL="68580" marR="68580" marT="34290" marB="34290"/>
                </a:tc>
                <a:tc>
                  <a:txBody>
                    <a:bodyPr/>
                    <a:lstStyle/>
                    <a:p>
                      <a:r>
                        <a:rPr kumimoji="0" lang="en-US" sz="1100" b="0" i="0" u="none" strike="noStrike" kern="1200" cap="none" normalizeH="0" baseline="0" dirty="0">
                          <a:ln>
                            <a:noFill/>
                          </a:ln>
                          <a:solidFill>
                            <a:srgbClr val="FF0000"/>
                          </a:solidFill>
                          <a:effectLst/>
                          <a:latin typeface="Arial" charset="0"/>
                          <a:ea typeface="Times New Roman" pitchFamily="18" charset="0"/>
                          <a:cs typeface="Arial" charset="0"/>
                        </a:rPr>
                        <a:t>?</a:t>
                      </a:r>
                      <a:endPar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marL="68580" marR="68580" marT="34290" marB="34290"/>
                </a:tc>
                <a:tc>
                  <a:txBody>
                    <a:bodyPr/>
                    <a:lstStyle/>
                    <a:p>
                      <a:r>
                        <a:rPr kumimoji="0" lang="en-US" sz="1100" b="0" i="0" u="none" strike="noStrike" kern="1200" cap="none" normalizeH="0" baseline="0" dirty="0">
                          <a:ln>
                            <a:noFill/>
                          </a:ln>
                          <a:solidFill>
                            <a:srgbClr val="FF0000"/>
                          </a:solidFill>
                          <a:effectLst/>
                          <a:latin typeface="Arial" charset="0"/>
                          <a:ea typeface="Times New Roman" pitchFamily="18" charset="0"/>
                          <a:cs typeface="Arial" charset="0"/>
                        </a:rPr>
                        <a:t>?</a:t>
                      </a:r>
                      <a:endPar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marL="68580" marR="68580" marT="34290" marB="34290"/>
                </a:tc>
                <a:tc>
                  <a:txBody>
                    <a:bodyPr/>
                    <a:lstStyle/>
                    <a:p>
                      <a:r>
                        <a:rPr kumimoji="0" lang="en-US" sz="1100" b="0" i="0" u="none" strike="noStrike" kern="1200" cap="none" normalizeH="0" baseline="0" dirty="0">
                          <a:ln>
                            <a:noFill/>
                          </a:ln>
                          <a:solidFill>
                            <a:srgbClr val="FF0000"/>
                          </a:solidFill>
                          <a:effectLst/>
                          <a:latin typeface="Arial" charset="0"/>
                          <a:ea typeface="Times New Roman" pitchFamily="18" charset="0"/>
                          <a:cs typeface="Arial" charset="0"/>
                        </a:rPr>
                        <a:t>?</a:t>
                      </a:r>
                      <a:endPar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marL="68580" marR="68580" marT="34290" marB="34290"/>
                </a:tc>
                <a:tc>
                  <a:txBody>
                    <a:bodyPr/>
                    <a:lstStyle/>
                    <a:p>
                      <a:r>
                        <a:rPr kumimoji="0" lang="en-US" sz="1100" b="0" i="0" u="none" strike="noStrike" kern="1200" cap="none" normalizeH="0" baseline="0" dirty="0">
                          <a:ln>
                            <a:noFill/>
                          </a:ln>
                          <a:solidFill>
                            <a:srgbClr val="FF0000"/>
                          </a:solidFill>
                          <a:effectLst/>
                          <a:latin typeface="Arial" charset="0"/>
                          <a:ea typeface="Times New Roman" pitchFamily="18" charset="0"/>
                          <a:cs typeface="Arial" charset="0"/>
                        </a:rPr>
                        <a:t>?</a:t>
                      </a:r>
                      <a:endPar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marL="68580" marR="68580" marT="34290" marB="34290"/>
                </a:tc>
                <a:tc>
                  <a:txBody>
                    <a:bodyPr/>
                    <a:lstStyle/>
                    <a:p>
                      <a:r>
                        <a:rPr kumimoji="0" lang="en-US" sz="1100" b="0" i="0" u="none" strike="noStrike" kern="1200" cap="none" normalizeH="0" baseline="0" dirty="0">
                          <a:ln>
                            <a:noFill/>
                          </a:ln>
                          <a:solidFill>
                            <a:srgbClr val="FF0000"/>
                          </a:solidFill>
                          <a:effectLst/>
                          <a:latin typeface="Arial" charset="0"/>
                          <a:ea typeface="Times New Roman" pitchFamily="18" charset="0"/>
                          <a:cs typeface="Arial" charset="0"/>
                        </a:rPr>
                        <a:t>?</a:t>
                      </a:r>
                      <a:endPar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marL="68580" marR="68580" marT="34290" marB="34290"/>
                </a:tc>
                <a:tc>
                  <a:txBody>
                    <a:bodyPr/>
                    <a:lstStyle/>
                    <a:p>
                      <a:r>
                        <a:rPr kumimoji="0" lang="en-US" sz="1100" b="0" i="0" u="none" strike="noStrike" kern="1200" cap="none" normalizeH="0" baseline="0" dirty="0">
                          <a:ln>
                            <a:noFill/>
                          </a:ln>
                          <a:solidFill>
                            <a:srgbClr val="FF0000"/>
                          </a:solidFill>
                          <a:effectLst/>
                          <a:latin typeface="Arial" charset="0"/>
                          <a:ea typeface="Times New Roman" pitchFamily="18" charset="0"/>
                          <a:cs typeface="Arial" charset="0"/>
                        </a:rPr>
                        <a:t>?</a:t>
                      </a:r>
                      <a:endPar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marL="68580" marR="68580" marT="34290" marB="34290"/>
                </a:tc>
                <a:tc>
                  <a:txBody>
                    <a:bodyPr/>
                    <a:lstStyle/>
                    <a:p>
                      <a:r>
                        <a:rPr kumimoji="0" lang="en-US" sz="1100" b="0" i="0" u="none" strike="noStrike" kern="1200" cap="none" normalizeH="0" baseline="0" dirty="0">
                          <a:ln>
                            <a:noFill/>
                          </a:ln>
                          <a:solidFill>
                            <a:srgbClr val="FF0000"/>
                          </a:solidFill>
                          <a:effectLst/>
                          <a:latin typeface="Arial" charset="0"/>
                          <a:ea typeface="Times New Roman" pitchFamily="18" charset="0"/>
                          <a:cs typeface="Arial" charset="0"/>
                        </a:rPr>
                        <a:t>?</a:t>
                      </a:r>
                      <a:endPar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marL="68580" marR="68580" marT="34290" marB="34290"/>
                </a:tc>
                <a:extLst>
                  <a:ext uri="{0D108BD9-81ED-4DB2-BD59-A6C34878D82A}">
                    <a16:rowId xmlns:a16="http://schemas.microsoft.com/office/drawing/2014/main" val="4190103765"/>
                  </a:ext>
                </a:extLst>
              </a:tr>
              <a:tr h="368471">
                <a:tc grid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normalizeH="0" baseline="0" dirty="0">
                          <a:ln>
                            <a:noFill/>
                          </a:ln>
                          <a:solidFill>
                            <a:srgbClr val="000000"/>
                          </a:solidFill>
                          <a:effectLst/>
                          <a:latin typeface="Arial" charset="0"/>
                          <a:ea typeface="Times New Roman" pitchFamily="18" charset="0"/>
                          <a:cs typeface="Arial" charset="0"/>
                        </a:rPr>
                        <a:t>Aggregate Vote</a:t>
                      </a:r>
                    </a:p>
                  </a:txBody>
                  <a:tcPr marL="68580" marR="68580" marT="34290" marB="34290" anchor="ctr"/>
                </a:tc>
                <a:tc hMerge="1">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normalizeH="0" baseline="0" dirty="0">
                          <a:ln>
                            <a:noFill/>
                          </a:ln>
                          <a:solidFill>
                            <a:srgbClr val="000000"/>
                          </a:solidFill>
                          <a:effectLst/>
                          <a:latin typeface="Arial" charset="0"/>
                          <a:ea typeface="Times New Roman" pitchFamily="18" charset="0"/>
                          <a:cs typeface="Arial" charset="0"/>
                        </a:rPr>
                        <a:t>91</a:t>
                      </a:r>
                    </a:p>
                  </a:txBody>
                  <a:tcPr marL="68580" marR="68580" marT="34290" marB="34290"/>
                </a:tc>
                <a:tc>
                  <a:txBody>
                    <a:bodyPr/>
                    <a:lstStyle/>
                    <a:p>
                      <a:r>
                        <a:rPr kumimoji="0" lang="en-US" sz="1100" b="1" i="0" u="none" strike="noStrike" kern="1200" cap="none" normalizeH="0" baseline="0" dirty="0">
                          <a:ln>
                            <a:noFill/>
                          </a:ln>
                          <a:solidFill>
                            <a:srgbClr val="000000"/>
                          </a:solidFill>
                          <a:effectLst/>
                          <a:latin typeface="Arial" charset="0"/>
                          <a:ea typeface="Times New Roman" pitchFamily="18" charset="0"/>
                          <a:cs typeface="Arial" charset="0"/>
                        </a:rPr>
                        <a:t>78</a:t>
                      </a:r>
                    </a:p>
                  </a:txBody>
                  <a:tcPr marL="68580" marR="68580" marT="34290" marB="34290"/>
                </a:tc>
                <a:tc>
                  <a:txBody>
                    <a:bodyPr/>
                    <a:lstStyle/>
                    <a:p>
                      <a:r>
                        <a:rPr kumimoji="0" lang="en-US" sz="1100" b="1" i="0" u="none" strike="noStrike" kern="1200" cap="none" normalizeH="0" baseline="0" dirty="0">
                          <a:ln>
                            <a:noFill/>
                          </a:ln>
                          <a:solidFill>
                            <a:srgbClr val="000000"/>
                          </a:solidFill>
                          <a:effectLst/>
                          <a:latin typeface="Arial" charset="0"/>
                          <a:ea typeface="Times New Roman" pitchFamily="18" charset="0"/>
                          <a:cs typeface="Arial" charset="0"/>
                        </a:rPr>
                        <a:t>85%</a:t>
                      </a:r>
                    </a:p>
                  </a:txBody>
                  <a:tcPr marL="68580" marR="68580" marT="34290" marB="34290"/>
                </a:tc>
                <a:tc>
                  <a:txBody>
                    <a:bodyPr/>
                    <a:lstStyle/>
                    <a:p>
                      <a:r>
                        <a:rPr kumimoji="0" lang="en-US" sz="1100" b="1" i="0" u="none" strike="noStrike" kern="1200" cap="none" normalizeH="0" baseline="0" dirty="0">
                          <a:ln>
                            <a:noFill/>
                          </a:ln>
                          <a:solidFill>
                            <a:srgbClr val="000000"/>
                          </a:solidFill>
                          <a:effectLst/>
                          <a:latin typeface="Arial" charset="0"/>
                          <a:ea typeface="Times New Roman" pitchFamily="18" charset="0"/>
                          <a:cs typeface="Arial" charset="0"/>
                        </a:rPr>
                        <a:t>5</a:t>
                      </a:r>
                    </a:p>
                  </a:txBody>
                  <a:tcPr marL="68580" marR="68580" marT="34290" marB="34290"/>
                </a:tc>
                <a:tc>
                  <a:txBody>
                    <a:bodyPr/>
                    <a:lstStyle/>
                    <a:p>
                      <a:r>
                        <a:rPr kumimoji="0" lang="en-US" sz="1100" b="1" i="0" u="none" strike="noStrike" kern="1200" cap="none" normalizeH="0" baseline="0" dirty="0">
                          <a:ln>
                            <a:noFill/>
                          </a:ln>
                          <a:solidFill>
                            <a:srgbClr val="000000"/>
                          </a:solidFill>
                          <a:effectLst/>
                          <a:latin typeface="Arial" charset="0"/>
                          <a:ea typeface="Times New Roman" pitchFamily="18" charset="0"/>
                          <a:cs typeface="Arial" charset="0"/>
                        </a:rPr>
                        <a:t>6%</a:t>
                      </a:r>
                    </a:p>
                  </a:txBody>
                  <a:tcPr marL="68580" marR="68580" marT="34290" marB="34290"/>
                </a:tc>
                <a:tc>
                  <a:txBody>
                    <a:bodyPr/>
                    <a:lstStyle/>
                    <a:p>
                      <a:r>
                        <a:rPr kumimoji="0" lang="en-US" sz="1100" b="1" i="0" u="none" strike="noStrike" kern="1200" cap="none" normalizeH="0" baseline="0" dirty="0">
                          <a:ln>
                            <a:noFill/>
                          </a:ln>
                          <a:solidFill>
                            <a:srgbClr val="000000"/>
                          </a:solidFill>
                          <a:effectLst/>
                          <a:latin typeface="Arial" charset="0"/>
                          <a:ea typeface="Times New Roman" pitchFamily="18" charset="0"/>
                          <a:cs typeface="Arial" charset="0"/>
                        </a:rPr>
                        <a:t>72</a:t>
                      </a:r>
                    </a:p>
                  </a:txBody>
                  <a:tcPr marL="68580" marR="68580" marT="34290" marB="34290"/>
                </a:tc>
                <a:tc>
                  <a:txBody>
                    <a:bodyPr/>
                    <a:lstStyle/>
                    <a:p>
                      <a:r>
                        <a:rPr kumimoji="0" lang="en-US" sz="1100" b="1" i="0" u="none" strike="noStrike" kern="1200" cap="none" normalizeH="0" baseline="0" dirty="0">
                          <a:ln>
                            <a:noFill/>
                          </a:ln>
                          <a:solidFill>
                            <a:srgbClr val="000000"/>
                          </a:solidFill>
                          <a:effectLst/>
                          <a:latin typeface="Arial" charset="0"/>
                          <a:ea typeface="Times New Roman" pitchFamily="18" charset="0"/>
                          <a:cs typeface="Arial" charset="0"/>
                        </a:rPr>
                        <a:t>1</a:t>
                      </a:r>
                    </a:p>
                  </a:txBody>
                  <a:tcPr marL="68580" marR="68580" marT="34290" marB="34290"/>
                </a:tc>
                <a:tc>
                  <a:txBody>
                    <a:bodyPr/>
                    <a:lstStyle/>
                    <a:p>
                      <a:r>
                        <a:rPr kumimoji="0" lang="en-US" sz="1100" b="1" i="0" u="none" strike="noStrike" kern="1200" cap="none" normalizeH="0" baseline="0" dirty="0">
                          <a:ln>
                            <a:noFill/>
                          </a:ln>
                          <a:solidFill>
                            <a:srgbClr val="000000"/>
                          </a:solidFill>
                          <a:effectLst/>
                          <a:latin typeface="Arial" charset="0"/>
                          <a:ea typeface="Times New Roman" pitchFamily="18" charset="0"/>
                          <a:cs typeface="Arial" charset="0"/>
                        </a:rPr>
                        <a:t>98%</a:t>
                      </a:r>
                    </a:p>
                  </a:txBody>
                  <a:tcPr marL="68580" marR="68580" marT="34290" marB="34290"/>
                </a:tc>
                <a:extLst>
                  <a:ext uri="{0D108BD9-81ED-4DB2-BD59-A6C34878D82A}">
                    <a16:rowId xmlns:a16="http://schemas.microsoft.com/office/drawing/2014/main" val="3247598497"/>
                  </a:ext>
                </a:extLst>
              </a:tr>
            </a:tbl>
          </a:graphicData>
        </a:graphic>
      </p:graphicFrame>
      <p:sp>
        <p:nvSpPr>
          <p:cNvPr id="3" name="Title 1">
            <a:extLst>
              <a:ext uri="{FF2B5EF4-FFF2-40B4-BE49-F238E27FC236}">
                <a16:creationId xmlns:a16="http://schemas.microsoft.com/office/drawing/2014/main" id="{AA5D7EDB-1418-B27D-6D7A-45C2E1456B1A}"/>
              </a:ext>
            </a:extLst>
          </p:cNvPr>
          <p:cNvSpPr txBox="1">
            <a:spLocks/>
          </p:cNvSpPr>
          <p:nvPr/>
        </p:nvSpPr>
        <p:spPr bwMode="auto">
          <a:xfrm>
            <a:off x="685800" y="4572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GB" dirty="0">
                <a:ea typeface="ＭＳ Ｐゴシック" pitchFamily="34" charset="-128"/>
              </a:rPr>
              <a:t>P802.15.13 SA Ballot Results</a:t>
            </a:r>
            <a:endParaRPr lang="en-GB" kern="0" dirty="0"/>
          </a:p>
        </p:txBody>
      </p:sp>
    </p:spTree>
    <p:extLst>
      <p:ext uri="{BB962C8B-B14F-4D97-AF65-F5344CB8AC3E}">
        <p14:creationId xmlns:p14="http://schemas.microsoft.com/office/powerpoint/2010/main" val="23532084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175E95E4-ECC2-414A-9B7D-C93C188BF657}"/>
              </a:ext>
            </a:extLst>
          </p:cNvPr>
          <p:cNvSpPr>
            <a:spLocks noGrp="1"/>
          </p:cNvSpPr>
          <p:nvPr>
            <p:ph type="sldNum" idx="12"/>
          </p:nvPr>
        </p:nvSpPr>
        <p:spPr>
          <a:xfrm>
            <a:off x="4393695" y="6475413"/>
            <a:ext cx="432811" cy="184666"/>
          </a:xfrm>
        </p:spPr>
        <p:txBody>
          <a:bodyPr/>
          <a:lstStyle/>
          <a:p>
            <a:r>
              <a:rPr lang="en-GB"/>
              <a:t>Slide </a:t>
            </a:r>
            <a:fld id="{F5D8E26B-7BCF-4D25-9C89-0168A6618F18}" type="slidenum">
              <a:rPr lang="en-GB" smtClean="0"/>
              <a:pPr/>
              <a:t>17</a:t>
            </a:fld>
            <a:endParaRPr lang="en-GB"/>
          </a:p>
        </p:txBody>
      </p:sp>
      <p:graphicFrame>
        <p:nvGraphicFramePr>
          <p:cNvPr id="8" name="Table 7">
            <a:extLst>
              <a:ext uri="{FF2B5EF4-FFF2-40B4-BE49-F238E27FC236}">
                <a16:creationId xmlns:a16="http://schemas.microsoft.com/office/drawing/2014/main" id="{2B08D061-F5D4-4246-AA41-02F06B62EF07}"/>
              </a:ext>
            </a:extLst>
          </p:cNvPr>
          <p:cNvGraphicFramePr>
            <a:graphicFrameLocks noGrp="1"/>
          </p:cNvGraphicFramePr>
          <p:nvPr>
            <p:extLst>
              <p:ext uri="{D42A27DB-BD31-4B8C-83A1-F6EECF244321}">
                <p14:modId xmlns:p14="http://schemas.microsoft.com/office/powerpoint/2010/main" val="2033930426"/>
              </p:ext>
            </p:extLst>
          </p:nvPr>
        </p:nvGraphicFramePr>
        <p:xfrm>
          <a:off x="2033717" y="1828800"/>
          <a:ext cx="5076565" cy="3602025"/>
        </p:xfrm>
        <a:graphic>
          <a:graphicData uri="http://schemas.openxmlformats.org/drawingml/2006/table">
            <a:tbl>
              <a:tblPr firstRow="1" bandRow="1">
                <a:tableStyleId>{ED083AE6-46FA-4A59-8FB0-9F97EB10719F}</a:tableStyleId>
              </a:tblPr>
              <a:tblGrid>
                <a:gridCol w="676619">
                  <a:extLst>
                    <a:ext uri="{9D8B030D-6E8A-4147-A177-3AD203B41FA5}">
                      <a16:colId xmlns:a16="http://schemas.microsoft.com/office/drawing/2014/main" val="20000"/>
                    </a:ext>
                  </a:extLst>
                </a:gridCol>
                <a:gridCol w="1111717">
                  <a:extLst>
                    <a:ext uri="{9D8B030D-6E8A-4147-A177-3AD203B41FA5}">
                      <a16:colId xmlns:a16="http://schemas.microsoft.com/office/drawing/2014/main" val="20001"/>
                    </a:ext>
                  </a:extLst>
                </a:gridCol>
                <a:gridCol w="1560037">
                  <a:extLst>
                    <a:ext uri="{9D8B030D-6E8A-4147-A177-3AD203B41FA5}">
                      <a16:colId xmlns:a16="http://schemas.microsoft.com/office/drawing/2014/main" val="20002"/>
                    </a:ext>
                  </a:extLst>
                </a:gridCol>
                <a:gridCol w="1728192">
                  <a:extLst>
                    <a:ext uri="{9D8B030D-6E8A-4147-A177-3AD203B41FA5}">
                      <a16:colId xmlns:a16="http://schemas.microsoft.com/office/drawing/2014/main" val="20003"/>
                    </a:ext>
                  </a:extLst>
                </a:gridCol>
              </a:tblGrid>
              <a:tr h="667601">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900" b="1" i="0" u="none" strike="noStrike" cap="none" normalizeH="0" baseline="0" dirty="0">
                          <a:ln>
                            <a:noFill/>
                          </a:ln>
                          <a:solidFill>
                            <a:srgbClr val="000000"/>
                          </a:solidFill>
                          <a:effectLst/>
                          <a:latin typeface="Arial" charset="0"/>
                          <a:ea typeface="Times New Roman" pitchFamily="18" charset="0"/>
                          <a:cs typeface="Arial" charset="0"/>
                        </a:rPr>
                        <a:t>(Re) circulation</a:t>
                      </a:r>
                      <a:endParaRPr kumimoji="0" lang="en-GB" sz="21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marL="68580" marR="68580" marT="34290" marB="34290"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900" b="1" i="0" u="none" strike="noStrike" cap="none" normalizeH="0" baseline="0" dirty="0">
                          <a:ln>
                            <a:noFill/>
                          </a:ln>
                          <a:solidFill>
                            <a:srgbClr val="000000"/>
                          </a:solidFill>
                          <a:effectLst/>
                          <a:latin typeface="Arial" charset="0"/>
                          <a:ea typeface="Times New Roman" pitchFamily="18" charset="0"/>
                          <a:cs typeface="Arial" charset="0"/>
                        </a:rPr>
                        <a:t>Ballot Close Date</a:t>
                      </a:r>
                      <a:endParaRPr kumimoji="0" lang="en-GB" sz="21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marL="68580" marR="68580" marT="34290" marB="34290"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900" b="1" i="0" u="none" strike="noStrike" cap="none" normalizeH="0" baseline="0" dirty="0">
                          <a:ln>
                            <a:noFill/>
                          </a:ln>
                          <a:solidFill>
                            <a:srgbClr val="000000"/>
                          </a:solidFill>
                          <a:effectLst/>
                          <a:latin typeface="Arial" charset="0"/>
                          <a:ea typeface="Times New Roman" pitchFamily="18" charset="0"/>
                          <a:cs typeface="Arial" charset="0"/>
                        </a:rPr>
                        <a:t>Document / draft number</a:t>
                      </a:r>
                      <a:endParaRPr kumimoji="0" lang="en-GB" sz="21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marL="68580" marR="68580" marT="34290" marB="34290"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Total Comments</a:t>
                      </a:r>
                      <a:endParaRPr kumimoji="0" lang="en-GB" sz="12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marL="68580" marR="68580" marT="34290" marB="34290" anchor="ctr" horzOverflow="overflow"/>
                </a:tc>
                <a:extLst>
                  <a:ext uri="{0D108BD9-81ED-4DB2-BD59-A6C34878D82A}">
                    <a16:rowId xmlns:a16="http://schemas.microsoft.com/office/drawing/2014/main" val="10000"/>
                  </a:ext>
                </a:extLst>
              </a:tr>
              <a:tr h="366803">
                <a:tc>
                  <a:txBody>
                    <a:bodyPr/>
                    <a:lstStyle/>
                    <a:p>
                      <a:pPr algn="ctr"/>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Initial</a:t>
                      </a:r>
                    </a:p>
                  </a:txBody>
                  <a:tcPr marL="68580" marR="68580" marT="34290" marB="34290"/>
                </a:tc>
                <a:tc>
                  <a:txBody>
                    <a:bodyPr/>
                    <a:lstStyle/>
                    <a:p>
                      <a:pPr algn="ctr"/>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13 Jan 2021</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tx1"/>
                          </a:solidFill>
                          <a:effectLst/>
                          <a:latin typeface="Arial" panose="020B0604020202020204" pitchFamily="34" charset="0"/>
                          <a:ea typeface="+mn-ea"/>
                          <a:cs typeface="Arial" panose="020B0604020202020204" pitchFamily="34" charset="0"/>
                        </a:rPr>
                        <a:t>P802.15.13/D4</a:t>
                      </a:r>
                      <a:endParaRPr lang="en-US" sz="1100" dirty="0">
                        <a:latin typeface="Arial" panose="020B0604020202020204" pitchFamily="34" charset="0"/>
                        <a:cs typeface="Arial" panose="020B0604020202020204" pitchFamily="34" charset="0"/>
                      </a:endParaRPr>
                    </a:p>
                  </a:txBody>
                  <a:tcPr marL="68580" marR="68580" marT="34290" marB="34290" anchor="ctr"/>
                </a:tc>
                <a:tc>
                  <a:txBody>
                    <a:bodyPr/>
                    <a:lstStyle/>
                    <a:p>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323 (116 T, 196 E, 11 G)</a:t>
                      </a:r>
                    </a:p>
                  </a:txBody>
                  <a:tcPr marL="68580" marR="68580" marT="34290" marB="34290" anchor="ctr"/>
                </a:tc>
                <a:extLst>
                  <a:ext uri="{0D108BD9-81ED-4DB2-BD59-A6C34878D82A}">
                    <a16:rowId xmlns:a16="http://schemas.microsoft.com/office/drawing/2014/main" val="10001"/>
                  </a:ext>
                </a:extLst>
              </a:tr>
              <a:tr h="366803">
                <a:tc>
                  <a:txBody>
                    <a:bodyPr/>
                    <a:lstStyle/>
                    <a:p>
                      <a:pPr algn="ctr"/>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R1</a:t>
                      </a:r>
                    </a:p>
                  </a:txBody>
                  <a:tcPr marL="68580" marR="68580" marT="34290" marB="34290"/>
                </a:tc>
                <a:tc>
                  <a:txBody>
                    <a:bodyPr/>
                    <a:lstStyle/>
                    <a:p>
                      <a:pPr algn="ctr"/>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25 Sep 2021</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tx1"/>
                          </a:solidFill>
                          <a:effectLst/>
                          <a:latin typeface="Arial" panose="020B0604020202020204" pitchFamily="34" charset="0"/>
                          <a:ea typeface="+mn-ea"/>
                          <a:cs typeface="Arial" panose="020B0604020202020204" pitchFamily="34" charset="0"/>
                        </a:rPr>
                        <a:t>P802.15.13/D5</a:t>
                      </a:r>
                      <a:endParaRPr lang="en-US" sz="1100" dirty="0">
                        <a:latin typeface="Arial" panose="020B0604020202020204" pitchFamily="34" charset="0"/>
                        <a:cs typeface="Arial" panose="020B0604020202020204" pitchFamily="34" charset="0"/>
                      </a:endParaRPr>
                    </a:p>
                  </a:txBody>
                  <a:tcPr marL="68580" marR="68580" marT="34290" marB="34290" anchor="ctr"/>
                </a:tc>
                <a:tc>
                  <a:txBody>
                    <a:bodyPr/>
                    <a:lstStyle/>
                    <a:p>
                      <a:r>
                        <a:rPr lang="en-US" sz="1100" kern="1200" dirty="0">
                          <a:solidFill>
                            <a:schemeClr val="tx1"/>
                          </a:solidFill>
                          <a:effectLst/>
                          <a:latin typeface="Arial" panose="020B0604020202020204" pitchFamily="34" charset="0"/>
                          <a:ea typeface="+mn-ea"/>
                          <a:cs typeface="Arial" panose="020B0604020202020204" pitchFamily="34" charset="0"/>
                        </a:rPr>
                        <a:t>158 (96 T, 61 E, 1 G)</a:t>
                      </a:r>
                    </a:p>
                  </a:txBody>
                  <a:tcPr marL="68580" marR="68580" marT="34290" marB="34290" anchor="ctr"/>
                </a:tc>
                <a:extLst>
                  <a:ext uri="{0D108BD9-81ED-4DB2-BD59-A6C34878D82A}">
                    <a16:rowId xmlns:a16="http://schemas.microsoft.com/office/drawing/2014/main" val="10002"/>
                  </a:ext>
                </a:extLst>
              </a:tr>
              <a:tr h="366803">
                <a:tc>
                  <a:txBody>
                    <a:bodyPr/>
                    <a:lstStyle/>
                    <a:p>
                      <a:pPr algn="ctr"/>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R2</a:t>
                      </a:r>
                    </a:p>
                  </a:txBody>
                  <a:tcPr marL="68580" marR="68580" marT="34290" marB="34290"/>
                </a:tc>
                <a:tc>
                  <a:txBody>
                    <a:bodyPr/>
                    <a:lstStyle/>
                    <a:p>
                      <a:pPr algn="ctr"/>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22 Jan 2022</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tx1"/>
                          </a:solidFill>
                          <a:effectLst/>
                          <a:latin typeface="Arial" panose="020B0604020202020204" pitchFamily="34" charset="0"/>
                          <a:ea typeface="+mn-ea"/>
                          <a:cs typeface="Arial" panose="020B0604020202020204" pitchFamily="34" charset="0"/>
                        </a:rPr>
                        <a:t>P802.15.13/D6</a:t>
                      </a:r>
                      <a:endParaRPr lang="en-US" sz="1100" dirty="0">
                        <a:latin typeface="Arial" panose="020B0604020202020204" pitchFamily="34" charset="0"/>
                        <a:cs typeface="Arial" panose="020B0604020202020204" pitchFamily="34" charset="0"/>
                      </a:endParaRPr>
                    </a:p>
                  </a:txBody>
                  <a:tcPr marL="68580" marR="68580" marT="34290" marB="34290" anchor="ctr"/>
                </a:tc>
                <a:tc>
                  <a:txBody>
                    <a:bodyPr/>
                    <a:lstStyle/>
                    <a:p>
                      <a:r>
                        <a:rPr lang="en-US" sz="1100" kern="1200" dirty="0">
                          <a:solidFill>
                            <a:schemeClr val="tx1"/>
                          </a:solidFill>
                          <a:effectLst/>
                          <a:latin typeface="Arial" panose="020B0604020202020204" pitchFamily="34" charset="0"/>
                          <a:ea typeface="+mn-ea"/>
                          <a:cs typeface="Arial" panose="020B0604020202020204" pitchFamily="34" charset="0"/>
                        </a:rPr>
                        <a:t>109 (60 T, 49 E)</a:t>
                      </a:r>
                    </a:p>
                  </a:txBody>
                  <a:tcPr marL="68580" marR="68580" marT="34290" marB="34290" anchor="ctr"/>
                </a:tc>
                <a:extLst>
                  <a:ext uri="{0D108BD9-81ED-4DB2-BD59-A6C34878D82A}">
                    <a16:rowId xmlns:a16="http://schemas.microsoft.com/office/drawing/2014/main" val="10003"/>
                  </a:ext>
                </a:extLst>
              </a:tr>
              <a:tr h="366803">
                <a:tc>
                  <a:txBody>
                    <a:bodyPr/>
                    <a:lstStyle/>
                    <a:p>
                      <a:pPr algn="ctr"/>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R3</a:t>
                      </a:r>
                    </a:p>
                  </a:txBody>
                  <a:tcPr marL="68580" marR="68580" marT="34290" marB="34290"/>
                </a:tc>
                <a:tc>
                  <a:txBody>
                    <a:bodyPr/>
                    <a:lstStyle/>
                    <a:p>
                      <a:pPr algn="ctr"/>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20 Aug 2022</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tx1"/>
                          </a:solidFill>
                          <a:effectLst/>
                          <a:latin typeface="Arial" panose="020B0604020202020204" pitchFamily="34" charset="0"/>
                          <a:ea typeface="+mn-ea"/>
                          <a:cs typeface="Arial" panose="020B0604020202020204" pitchFamily="34" charset="0"/>
                        </a:rPr>
                        <a:t>P802.15.13/D7</a:t>
                      </a:r>
                      <a:endParaRPr lang="en-US" sz="1100" dirty="0">
                        <a:latin typeface="Arial" panose="020B0604020202020204" pitchFamily="34" charset="0"/>
                        <a:cs typeface="Arial" panose="020B0604020202020204" pitchFamily="34" charset="0"/>
                      </a:endParaRPr>
                    </a:p>
                  </a:txBody>
                  <a:tcPr marL="68580" marR="68580" marT="34290" marB="3429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tx1"/>
                          </a:solidFill>
                          <a:effectLst/>
                          <a:latin typeface="Arial" panose="020B0604020202020204" pitchFamily="34" charset="0"/>
                          <a:ea typeface="+mn-ea"/>
                          <a:cs typeface="Arial" panose="020B0604020202020204" pitchFamily="34" charset="0"/>
                        </a:rPr>
                        <a:t>155 (80 T, 74 E, 1 G)</a:t>
                      </a:r>
                    </a:p>
                  </a:txBody>
                  <a:tcPr marL="68580" marR="68580" marT="34290" marB="34290" anchor="ctr"/>
                </a:tc>
                <a:extLst>
                  <a:ext uri="{0D108BD9-81ED-4DB2-BD59-A6C34878D82A}">
                    <a16:rowId xmlns:a16="http://schemas.microsoft.com/office/drawing/2014/main" val="10004"/>
                  </a:ext>
                </a:extLst>
              </a:tr>
              <a:tr h="36680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R4</a:t>
                      </a:r>
                    </a:p>
                  </a:txBody>
                  <a:tcPr marL="68580" marR="68580" marT="34290" marB="34290"/>
                </a:tc>
                <a:tc>
                  <a:txBody>
                    <a:bodyPr/>
                    <a:lstStyle/>
                    <a:p>
                      <a:pPr algn="ctr"/>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21 Oct 2022</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tx1"/>
                          </a:solidFill>
                          <a:effectLst/>
                          <a:latin typeface="Arial" panose="020B0604020202020204" pitchFamily="34" charset="0"/>
                          <a:ea typeface="+mn-ea"/>
                          <a:cs typeface="Arial" panose="020B0604020202020204" pitchFamily="34" charset="0"/>
                        </a:rPr>
                        <a:t>P802.15.13/D8</a:t>
                      </a:r>
                      <a:endParaRPr lang="en-US" sz="1100" dirty="0">
                        <a:latin typeface="Arial" panose="020B0604020202020204" pitchFamily="34" charset="0"/>
                        <a:cs typeface="Arial" panose="020B0604020202020204" pitchFamily="34" charset="0"/>
                      </a:endParaRPr>
                    </a:p>
                  </a:txBody>
                  <a:tcPr marL="68580" marR="68580" marT="34290" marB="34290" anchor="ctr"/>
                </a:tc>
                <a:tc>
                  <a:txBody>
                    <a:bodyPr/>
                    <a:lstStyle/>
                    <a:p>
                      <a:r>
                        <a:rPr lang="en-US" sz="1100" kern="1200" dirty="0">
                          <a:solidFill>
                            <a:schemeClr val="tx1"/>
                          </a:solidFill>
                          <a:effectLst/>
                          <a:latin typeface="Arial" panose="020B0604020202020204" pitchFamily="34" charset="0"/>
                          <a:ea typeface="+mn-ea"/>
                          <a:cs typeface="Arial" panose="020B0604020202020204" pitchFamily="34" charset="0"/>
                        </a:rPr>
                        <a:t>135 (74 T, 61 E)</a:t>
                      </a:r>
                    </a:p>
                  </a:txBody>
                  <a:tcPr marL="68580" marR="68580" marT="34290" marB="34290" anchor="ctr"/>
                </a:tc>
                <a:extLst>
                  <a:ext uri="{0D108BD9-81ED-4DB2-BD59-A6C34878D82A}">
                    <a16:rowId xmlns:a16="http://schemas.microsoft.com/office/drawing/2014/main" val="2733332986"/>
                  </a:ext>
                </a:extLst>
              </a:tr>
              <a:tr h="366803">
                <a:tc>
                  <a:txBody>
                    <a:bodyPr/>
                    <a:lstStyle/>
                    <a:p>
                      <a:pPr algn="ctr"/>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R5</a:t>
                      </a:r>
                    </a:p>
                  </a:txBody>
                  <a:tcPr marL="68580" marR="68580" marT="34290" marB="34290"/>
                </a:tc>
                <a:tc>
                  <a:txBody>
                    <a:bodyPr/>
                    <a:lstStyle/>
                    <a:p>
                      <a:pPr algn="ctr"/>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14 Nov 2022</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tx1"/>
                          </a:solidFill>
                          <a:effectLst/>
                          <a:latin typeface="Arial" panose="020B0604020202020204" pitchFamily="34" charset="0"/>
                          <a:ea typeface="+mn-ea"/>
                          <a:cs typeface="Arial" panose="020B0604020202020204" pitchFamily="34" charset="0"/>
                        </a:rPr>
                        <a:t>P802.15.13/D9</a:t>
                      </a:r>
                      <a:endParaRPr lang="en-US" sz="1100" dirty="0">
                        <a:latin typeface="Arial" panose="020B0604020202020204" pitchFamily="34" charset="0"/>
                        <a:cs typeface="Arial" panose="020B0604020202020204" pitchFamily="34" charset="0"/>
                      </a:endParaRPr>
                    </a:p>
                  </a:txBody>
                  <a:tcPr marL="68580" marR="68580" marT="34290" marB="34290" anchor="ctr"/>
                </a:tc>
                <a:tc>
                  <a:txBody>
                    <a:bodyPr/>
                    <a:lstStyle/>
                    <a:p>
                      <a:r>
                        <a:rPr lang="en-US" sz="1100" kern="1200" dirty="0">
                          <a:solidFill>
                            <a:schemeClr val="tx1"/>
                          </a:solidFill>
                          <a:effectLst/>
                          <a:latin typeface="Arial" panose="020B0604020202020204" pitchFamily="34" charset="0"/>
                          <a:ea typeface="+mn-ea"/>
                          <a:cs typeface="Arial" panose="020B0604020202020204" pitchFamily="34" charset="0"/>
                        </a:rPr>
                        <a:t>17 (11 T, 6 E)</a:t>
                      </a:r>
                    </a:p>
                  </a:txBody>
                  <a:tcPr marL="68580" marR="68580" marT="34290" marB="34290" anchor="ctr"/>
                </a:tc>
                <a:extLst>
                  <a:ext uri="{0D108BD9-81ED-4DB2-BD59-A6C34878D82A}">
                    <a16:rowId xmlns:a16="http://schemas.microsoft.com/office/drawing/2014/main" val="10005"/>
                  </a:ext>
                </a:extLst>
              </a:tr>
              <a:tr h="366803">
                <a:tc>
                  <a:txBody>
                    <a:bodyPr/>
                    <a:lstStyle/>
                    <a:p>
                      <a:pPr algn="ctr"/>
                      <a:r>
                        <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rPr>
                        <a:t>R6</a:t>
                      </a:r>
                    </a:p>
                  </a:txBody>
                  <a:tcPr marL="68580" marR="68580" marT="34290" marB="34290"/>
                </a:tc>
                <a:tc>
                  <a:txBody>
                    <a:bodyPr/>
                    <a:lstStyle/>
                    <a:p>
                      <a:pPr algn="ctr"/>
                      <a:r>
                        <a:rPr kumimoji="0" lang="en-US" sz="1100" b="0" i="0" u="none" strike="noStrike" kern="1200" cap="none" normalizeH="0" baseline="0" dirty="0">
                          <a:ln>
                            <a:noFill/>
                          </a:ln>
                          <a:solidFill>
                            <a:srgbClr val="FF0000"/>
                          </a:solidFill>
                          <a:effectLst/>
                          <a:latin typeface="Arial" charset="0"/>
                          <a:ea typeface="Times New Roman" pitchFamily="18" charset="0"/>
                          <a:cs typeface="Arial" charset="0"/>
                        </a:rPr>
                        <a:t>?</a:t>
                      </a:r>
                      <a:endParaRPr kumimoji="0" lang="en-US" sz="11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normalizeH="0" baseline="0" dirty="0">
                          <a:ln>
                            <a:noFill/>
                          </a:ln>
                          <a:solidFill>
                            <a:srgbClr val="FF0000"/>
                          </a:solidFill>
                          <a:effectLst/>
                          <a:latin typeface="Arial" charset="0"/>
                          <a:ea typeface="Times New Roman" pitchFamily="18" charset="0"/>
                          <a:cs typeface="Arial" charset="0"/>
                        </a:rPr>
                        <a:t>?</a:t>
                      </a:r>
                      <a:endParaRPr lang="en-US" sz="1100" dirty="0">
                        <a:latin typeface="Arial" panose="020B0604020202020204" pitchFamily="34" charset="0"/>
                        <a:cs typeface="Arial" panose="020B0604020202020204" pitchFamily="34" charset="0"/>
                      </a:endParaRPr>
                    </a:p>
                  </a:txBody>
                  <a:tcPr marL="68580" marR="68580" marT="34290" marB="34290" anchor="ctr"/>
                </a:tc>
                <a:tc>
                  <a:txBody>
                    <a:bodyPr/>
                    <a:lstStyle/>
                    <a:p>
                      <a:r>
                        <a:rPr kumimoji="0" lang="en-US" sz="1100" b="0" i="0" u="none" strike="noStrike" kern="1200" cap="none" normalizeH="0" baseline="0" dirty="0">
                          <a:ln>
                            <a:noFill/>
                          </a:ln>
                          <a:solidFill>
                            <a:srgbClr val="FF0000"/>
                          </a:solidFill>
                          <a:effectLst/>
                          <a:latin typeface="Arial" charset="0"/>
                          <a:ea typeface="Times New Roman" pitchFamily="18" charset="0"/>
                          <a:cs typeface="Arial" charset="0"/>
                        </a:rPr>
                        <a:t>?</a:t>
                      </a:r>
                      <a:endParaRPr lang="en-US" sz="1100" kern="1200" dirty="0">
                        <a:solidFill>
                          <a:schemeClr val="tx1"/>
                        </a:solidFill>
                        <a:effectLst/>
                        <a:latin typeface="Arial" panose="020B0604020202020204" pitchFamily="34" charset="0"/>
                        <a:ea typeface="+mn-ea"/>
                        <a:cs typeface="Arial" panose="020B0604020202020204" pitchFamily="34" charset="0"/>
                      </a:endParaRPr>
                    </a:p>
                  </a:txBody>
                  <a:tcPr marL="68580" marR="68580" marT="34290" marB="34290" anchor="ctr"/>
                </a:tc>
                <a:extLst>
                  <a:ext uri="{0D108BD9-81ED-4DB2-BD59-A6C34878D82A}">
                    <a16:rowId xmlns:a16="http://schemas.microsoft.com/office/drawing/2014/main" val="1829377309"/>
                  </a:ext>
                </a:extLst>
              </a:tr>
              <a:tr h="366803">
                <a:tc gridSpan="3">
                  <a:txBody>
                    <a:bodyPr/>
                    <a:lstStyle/>
                    <a:p>
                      <a:pPr algn="ctr"/>
                      <a:r>
                        <a:rPr kumimoji="0" lang="en-US" sz="1200" b="0" i="0" u="none" strike="noStrike" kern="1200" cap="none" normalizeH="0" baseline="0" dirty="0">
                          <a:ln>
                            <a:noFill/>
                          </a:ln>
                          <a:solidFill>
                            <a:schemeClr val="tx1"/>
                          </a:solidFill>
                          <a:effectLst/>
                          <a:latin typeface="Arial" charset="0"/>
                          <a:ea typeface="Times New Roman" pitchFamily="18" charset="0"/>
                          <a:cs typeface="Arial" charset="0"/>
                        </a:rPr>
                        <a:t>Total</a:t>
                      </a:r>
                    </a:p>
                  </a:txBody>
                  <a:tcPr marL="68580" marR="68580" marT="34290" marB="34290" anchor="ctr"/>
                </a:tc>
                <a:tc hMerge="1">
                  <a:txBody>
                    <a:bodyPr/>
                    <a:lstStyle/>
                    <a:p>
                      <a:endParaRPr kumimoji="0" lang="en-US" sz="16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nchor="ct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nchor="ctr"/>
                </a:tc>
                <a:tc>
                  <a:txBody>
                    <a:bodyPr/>
                    <a:lstStyle/>
                    <a:p>
                      <a:r>
                        <a:rPr kumimoji="0" lang="en-US" sz="1200" b="0" i="0" u="none" strike="noStrike" kern="1200" cap="none" normalizeH="0" baseline="0" dirty="0">
                          <a:ln>
                            <a:noFill/>
                          </a:ln>
                          <a:solidFill>
                            <a:schemeClr val="tx1"/>
                          </a:solidFill>
                          <a:effectLst/>
                          <a:latin typeface="Arial" charset="0"/>
                          <a:ea typeface="Times New Roman" pitchFamily="18" charset="0"/>
                          <a:cs typeface="Arial" charset="0"/>
                        </a:rPr>
                        <a:t>897</a:t>
                      </a:r>
                    </a:p>
                  </a:txBody>
                  <a:tcPr marL="68580" marR="68580" marT="34290" marB="34290" anchor="ctr"/>
                </a:tc>
                <a:extLst>
                  <a:ext uri="{0D108BD9-81ED-4DB2-BD59-A6C34878D82A}">
                    <a16:rowId xmlns:a16="http://schemas.microsoft.com/office/drawing/2014/main" val="2600899970"/>
                  </a:ext>
                </a:extLst>
              </a:tr>
            </a:tbl>
          </a:graphicData>
        </a:graphic>
      </p:graphicFrame>
      <p:sp>
        <p:nvSpPr>
          <p:cNvPr id="2" name="Title 1">
            <a:extLst>
              <a:ext uri="{FF2B5EF4-FFF2-40B4-BE49-F238E27FC236}">
                <a16:creationId xmlns:a16="http://schemas.microsoft.com/office/drawing/2014/main" id="{ADB63625-6CA1-4D7C-B895-B279795B2EFA}"/>
              </a:ext>
            </a:extLst>
          </p:cNvPr>
          <p:cNvSpPr txBox="1">
            <a:spLocks/>
          </p:cNvSpPr>
          <p:nvPr/>
        </p:nvSpPr>
        <p:spPr bwMode="auto">
          <a:xfrm>
            <a:off x="685800" y="4572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GB" dirty="0">
                <a:ea typeface="ＭＳ Ｐゴシック" pitchFamily="34" charset="-128"/>
              </a:rPr>
              <a:t>P802.15.13 SA Ballot Comments</a:t>
            </a:r>
            <a:endParaRPr lang="en-GB" kern="0" dirty="0"/>
          </a:p>
        </p:txBody>
      </p:sp>
    </p:spTree>
    <p:extLst>
      <p:ext uri="{BB962C8B-B14F-4D97-AF65-F5344CB8AC3E}">
        <p14:creationId xmlns:p14="http://schemas.microsoft.com/office/powerpoint/2010/main" val="36285978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2450193547"/>
              </p:ext>
            </p:extLst>
          </p:nvPr>
        </p:nvGraphicFramePr>
        <p:xfrm>
          <a:off x="1092076" y="1981200"/>
          <a:ext cx="6959847" cy="2423042"/>
        </p:xfrm>
        <a:graphic>
          <a:graphicData uri="http://schemas.openxmlformats.org/drawingml/2006/table">
            <a:tbl>
              <a:tblPr firstRow="1" bandRow="1">
                <a:tableStyleId>{ED083AE6-46FA-4A59-8FB0-9F97EB10719F}</a:tableStyleId>
              </a:tblPr>
              <a:tblGrid>
                <a:gridCol w="621131">
                  <a:extLst>
                    <a:ext uri="{9D8B030D-6E8A-4147-A177-3AD203B41FA5}">
                      <a16:colId xmlns:a16="http://schemas.microsoft.com/office/drawing/2014/main" val="20000"/>
                    </a:ext>
                  </a:extLst>
                </a:gridCol>
                <a:gridCol w="310565">
                  <a:extLst>
                    <a:ext uri="{9D8B030D-6E8A-4147-A177-3AD203B41FA5}">
                      <a16:colId xmlns:a16="http://schemas.microsoft.com/office/drawing/2014/main" val="20001"/>
                    </a:ext>
                  </a:extLst>
                </a:gridCol>
                <a:gridCol w="266199">
                  <a:extLst>
                    <a:ext uri="{9D8B030D-6E8A-4147-A177-3AD203B41FA5}">
                      <a16:colId xmlns:a16="http://schemas.microsoft.com/office/drawing/2014/main" val="20002"/>
                    </a:ext>
                  </a:extLst>
                </a:gridCol>
                <a:gridCol w="310565">
                  <a:extLst>
                    <a:ext uri="{9D8B030D-6E8A-4147-A177-3AD203B41FA5}">
                      <a16:colId xmlns:a16="http://schemas.microsoft.com/office/drawing/2014/main" val="20003"/>
                    </a:ext>
                  </a:extLst>
                </a:gridCol>
                <a:gridCol w="310565">
                  <a:extLst>
                    <a:ext uri="{9D8B030D-6E8A-4147-A177-3AD203B41FA5}">
                      <a16:colId xmlns:a16="http://schemas.microsoft.com/office/drawing/2014/main" val="1097919979"/>
                    </a:ext>
                  </a:extLst>
                </a:gridCol>
                <a:gridCol w="310565">
                  <a:extLst>
                    <a:ext uri="{9D8B030D-6E8A-4147-A177-3AD203B41FA5}">
                      <a16:colId xmlns:a16="http://schemas.microsoft.com/office/drawing/2014/main" val="640388990"/>
                    </a:ext>
                  </a:extLst>
                </a:gridCol>
                <a:gridCol w="310565">
                  <a:extLst>
                    <a:ext uri="{9D8B030D-6E8A-4147-A177-3AD203B41FA5}">
                      <a16:colId xmlns:a16="http://schemas.microsoft.com/office/drawing/2014/main" val="1571351352"/>
                    </a:ext>
                  </a:extLst>
                </a:gridCol>
                <a:gridCol w="310565">
                  <a:extLst>
                    <a:ext uri="{9D8B030D-6E8A-4147-A177-3AD203B41FA5}">
                      <a16:colId xmlns:a16="http://schemas.microsoft.com/office/drawing/2014/main" val="2756705223"/>
                    </a:ext>
                  </a:extLst>
                </a:gridCol>
                <a:gridCol w="3943528">
                  <a:extLst>
                    <a:ext uri="{9D8B030D-6E8A-4147-A177-3AD203B41FA5}">
                      <a16:colId xmlns:a16="http://schemas.microsoft.com/office/drawing/2014/main" val="20004"/>
                    </a:ext>
                  </a:extLst>
                </a:gridCol>
                <a:gridCol w="265599">
                  <a:extLst>
                    <a:ext uri="{9D8B030D-6E8A-4147-A177-3AD203B41FA5}">
                      <a16:colId xmlns:a16="http://schemas.microsoft.com/office/drawing/2014/main" val="20005"/>
                    </a:ext>
                  </a:extLst>
                </a:gridCol>
              </a:tblGrid>
              <a:tr h="628650">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GB" sz="900" b="1" i="0" u="none" strike="noStrike" kern="1200" cap="none" normalizeH="0" baseline="0" dirty="0">
                          <a:ln>
                            <a:noFill/>
                          </a:ln>
                          <a:solidFill>
                            <a:schemeClr val="tx1"/>
                          </a:solidFill>
                          <a:effectLst/>
                          <a:latin typeface="Times New Roman" pitchFamily="18" charset="0"/>
                          <a:ea typeface="+mn-ea"/>
                          <a:cs typeface="Times New Roman" pitchFamily="18" charset="0"/>
                        </a:rPr>
                        <a:t>Voter</a:t>
                      </a:r>
                    </a:p>
                  </a:txBody>
                  <a:tcPr marL="68580" marR="68580" marT="34283" marB="34283" anchor="ctr"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pPr>
                      <a:r>
                        <a:rPr kumimoji="0" lang="en-GB" altLang="ko-KR" sz="900" b="1" i="0" u="none" strike="noStrike" kern="1200" cap="none" normalizeH="0" baseline="0" dirty="0">
                          <a:ln>
                            <a:noFill/>
                          </a:ln>
                          <a:solidFill>
                            <a:schemeClr val="tx1"/>
                          </a:solidFill>
                          <a:effectLst/>
                          <a:latin typeface="Times New Roman" pitchFamily="18" charset="0"/>
                          <a:ea typeface="+mn-ea"/>
                          <a:cs typeface="Times New Roman" pitchFamily="18" charset="0"/>
                        </a:rPr>
                        <a:t>Initial </a:t>
                      </a:r>
                    </a:p>
                  </a:txBody>
                  <a:tcPr marL="68580" marR="68580" marT="34283" marB="34283" vert="vert"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pPr>
                      <a:r>
                        <a:rPr kumimoji="0" lang="en-GB" altLang="ko-KR" sz="900" b="1" i="0" u="none" strike="noStrike" kern="1200" cap="none" normalizeH="0" baseline="0" dirty="0">
                          <a:ln>
                            <a:noFill/>
                          </a:ln>
                          <a:solidFill>
                            <a:schemeClr val="tx1"/>
                          </a:solidFill>
                          <a:effectLst/>
                          <a:latin typeface="Times New Roman" pitchFamily="18" charset="0"/>
                          <a:ea typeface="+mn-ea"/>
                          <a:cs typeface="Times New Roman" pitchFamily="18" charset="0"/>
                        </a:rPr>
                        <a:t>1</a:t>
                      </a:r>
                      <a:r>
                        <a:rPr kumimoji="0" lang="en-GB" altLang="ko-KR" sz="900" b="1" i="0" u="none" strike="noStrike" kern="1200" cap="none" normalizeH="0" baseline="30000" dirty="0">
                          <a:ln>
                            <a:noFill/>
                          </a:ln>
                          <a:solidFill>
                            <a:schemeClr val="tx1"/>
                          </a:solidFill>
                          <a:effectLst/>
                          <a:latin typeface="Times New Roman" pitchFamily="18" charset="0"/>
                          <a:ea typeface="+mn-ea"/>
                          <a:cs typeface="Times New Roman" pitchFamily="18" charset="0"/>
                        </a:rPr>
                        <a:t>st</a:t>
                      </a:r>
                      <a:r>
                        <a:rPr kumimoji="0" lang="en-GB" altLang="ko-KR" sz="900" b="1" i="0" u="none" strike="noStrike" kern="1200" cap="none" normalizeH="0" baseline="0" dirty="0">
                          <a:ln>
                            <a:noFill/>
                          </a:ln>
                          <a:solidFill>
                            <a:schemeClr val="tx1"/>
                          </a:solidFill>
                          <a:effectLst/>
                          <a:latin typeface="Times New Roman" pitchFamily="18" charset="0"/>
                          <a:ea typeface="+mn-ea"/>
                          <a:cs typeface="Times New Roman" pitchFamily="18" charset="0"/>
                        </a:rPr>
                        <a:t> Rec</a:t>
                      </a:r>
                    </a:p>
                  </a:txBody>
                  <a:tcPr marL="68580" marR="68580" marT="34283" marB="34283" vert="vert"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defRPr/>
                      </a:pPr>
                      <a:r>
                        <a:rPr kumimoji="0" lang="en-GB" altLang="ko-KR" sz="900" b="1" i="0" u="none" strike="noStrike" kern="1200" cap="none" normalizeH="0" baseline="0" dirty="0">
                          <a:ln>
                            <a:noFill/>
                          </a:ln>
                          <a:solidFill>
                            <a:schemeClr val="tx1"/>
                          </a:solidFill>
                          <a:effectLst/>
                          <a:latin typeface="Times New Roman" pitchFamily="18" charset="0"/>
                          <a:ea typeface="+mn-ea"/>
                          <a:cs typeface="Times New Roman" pitchFamily="18" charset="0"/>
                        </a:rPr>
                        <a:t>2</a:t>
                      </a:r>
                      <a:r>
                        <a:rPr kumimoji="0" lang="en-GB" altLang="ko-KR" sz="900" b="1" i="0" u="none" strike="noStrike" kern="1200" cap="none" normalizeH="0" baseline="30000" dirty="0">
                          <a:ln>
                            <a:noFill/>
                          </a:ln>
                          <a:solidFill>
                            <a:schemeClr val="tx1"/>
                          </a:solidFill>
                          <a:effectLst/>
                          <a:latin typeface="Times New Roman" pitchFamily="18" charset="0"/>
                          <a:ea typeface="+mn-ea"/>
                          <a:cs typeface="Times New Roman" pitchFamily="18" charset="0"/>
                        </a:rPr>
                        <a:t>nd</a:t>
                      </a:r>
                      <a:r>
                        <a:rPr kumimoji="0" lang="en-GB" altLang="ko-KR" sz="900" b="1" i="0" u="none" strike="noStrike" kern="1200" cap="none" normalizeH="0" baseline="0" dirty="0">
                          <a:ln>
                            <a:noFill/>
                          </a:ln>
                          <a:solidFill>
                            <a:schemeClr val="tx1"/>
                          </a:solidFill>
                          <a:effectLst/>
                          <a:latin typeface="Times New Roman" pitchFamily="18" charset="0"/>
                          <a:ea typeface="+mn-ea"/>
                          <a:cs typeface="Times New Roman" pitchFamily="18" charset="0"/>
                        </a:rPr>
                        <a:t> Rec</a:t>
                      </a:r>
                    </a:p>
                  </a:txBody>
                  <a:tcPr marL="68580" marR="68580" marT="34283" marB="34283" vert="vert"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defRPr/>
                      </a:pPr>
                      <a:r>
                        <a:rPr kumimoji="0" lang="en-GB" altLang="ko-KR" sz="900" b="1" i="0" u="none" strike="noStrike" kern="1200" cap="none" normalizeH="0" baseline="0" dirty="0">
                          <a:ln>
                            <a:noFill/>
                          </a:ln>
                          <a:solidFill>
                            <a:schemeClr val="tx1"/>
                          </a:solidFill>
                          <a:effectLst/>
                          <a:latin typeface="Times New Roman" pitchFamily="18" charset="0"/>
                          <a:ea typeface="+mn-ea"/>
                          <a:cs typeface="Times New Roman" pitchFamily="18" charset="0"/>
                        </a:rPr>
                        <a:t>3</a:t>
                      </a:r>
                      <a:r>
                        <a:rPr kumimoji="0" lang="en-GB" altLang="ko-KR" sz="900" b="1" i="0" u="none" strike="noStrike" kern="1200" cap="none" normalizeH="0" baseline="30000" dirty="0">
                          <a:ln>
                            <a:noFill/>
                          </a:ln>
                          <a:solidFill>
                            <a:schemeClr val="tx1"/>
                          </a:solidFill>
                          <a:effectLst/>
                          <a:latin typeface="Times New Roman" pitchFamily="18" charset="0"/>
                          <a:ea typeface="+mn-ea"/>
                          <a:cs typeface="Times New Roman" pitchFamily="18" charset="0"/>
                        </a:rPr>
                        <a:t>rd</a:t>
                      </a:r>
                      <a:r>
                        <a:rPr kumimoji="0" lang="en-GB" altLang="ko-KR" sz="900" b="1" i="0" u="none" strike="noStrike" kern="1200" cap="none" normalizeH="0" baseline="0" dirty="0">
                          <a:ln>
                            <a:noFill/>
                          </a:ln>
                          <a:solidFill>
                            <a:schemeClr val="tx1"/>
                          </a:solidFill>
                          <a:effectLst/>
                          <a:latin typeface="Times New Roman" pitchFamily="18" charset="0"/>
                          <a:ea typeface="+mn-ea"/>
                          <a:cs typeface="Times New Roman" pitchFamily="18" charset="0"/>
                        </a:rPr>
                        <a:t> Rec</a:t>
                      </a:r>
                    </a:p>
                    <a:p>
                      <a:pPr marL="0" marR="0" lvl="0" indent="-342900" algn="ctr" defTabSz="914400" rtl="0" eaLnBrk="0" fontAlgn="base" latinLnBrk="0" hangingPunct="0">
                        <a:lnSpc>
                          <a:spcPct val="100000"/>
                        </a:lnSpc>
                        <a:spcBef>
                          <a:spcPct val="0"/>
                        </a:spcBef>
                        <a:spcAft>
                          <a:spcPct val="0"/>
                        </a:spcAft>
                        <a:buClrTx/>
                        <a:buSzTx/>
                        <a:buFontTx/>
                        <a:buNone/>
                        <a:tabLst/>
                        <a:defRPr/>
                      </a:pPr>
                      <a:endParaRPr kumimoji="0" lang="en-GB" altLang="ko-KR" sz="900" b="1" i="0" u="none" strike="noStrike" kern="1200" cap="none" normalizeH="0" baseline="0" dirty="0">
                        <a:ln>
                          <a:noFill/>
                        </a:ln>
                        <a:solidFill>
                          <a:schemeClr val="tx1"/>
                        </a:solidFill>
                        <a:effectLst/>
                        <a:latin typeface="Times New Roman" pitchFamily="18" charset="0"/>
                        <a:ea typeface="+mn-ea"/>
                        <a:cs typeface="Times New Roman" pitchFamily="18" charset="0"/>
                      </a:endParaRPr>
                    </a:p>
                  </a:txBody>
                  <a:tcPr marL="68580" marR="68580" marT="34283" marB="34283" vert="vert"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defRPr/>
                      </a:pPr>
                      <a:r>
                        <a:rPr kumimoji="0" lang="en-GB" altLang="ko-KR" sz="900" b="1" i="0" u="none" strike="noStrike" kern="1200" cap="none" normalizeH="0" baseline="0" dirty="0">
                          <a:ln>
                            <a:noFill/>
                          </a:ln>
                          <a:solidFill>
                            <a:schemeClr val="tx1"/>
                          </a:solidFill>
                          <a:effectLst/>
                          <a:latin typeface="Times New Roman" pitchFamily="18" charset="0"/>
                          <a:ea typeface="+mn-ea"/>
                          <a:cs typeface="Times New Roman" pitchFamily="18" charset="0"/>
                        </a:rPr>
                        <a:t>4</a:t>
                      </a:r>
                      <a:r>
                        <a:rPr kumimoji="0" lang="en-GB" altLang="ko-KR" sz="900" b="1" i="0" u="none" strike="noStrike" kern="1200" cap="none" normalizeH="0" baseline="30000" dirty="0">
                          <a:ln>
                            <a:noFill/>
                          </a:ln>
                          <a:solidFill>
                            <a:schemeClr val="tx1"/>
                          </a:solidFill>
                          <a:effectLst/>
                          <a:latin typeface="Times New Roman" pitchFamily="18" charset="0"/>
                          <a:ea typeface="+mn-ea"/>
                          <a:cs typeface="Times New Roman" pitchFamily="18" charset="0"/>
                        </a:rPr>
                        <a:t>th</a:t>
                      </a:r>
                      <a:r>
                        <a:rPr kumimoji="0" lang="en-GB" altLang="ko-KR" sz="900" b="1" i="0" u="none" strike="noStrike" kern="1200" cap="none" normalizeH="0" baseline="0" dirty="0">
                          <a:ln>
                            <a:noFill/>
                          </a:ln>
                          <a:solidFill>
                            <a:schemeClr val="tx1"/>
                          </a:solidFill>
                          <a:effectLst/>
                          <a:latin typeface="Times New Roman" pitchFamily="18" charset="0"/>
                          <a:ea typeface="+mn-ea"/>
                          <a:cs typeface="Times New Roman" pitchFamily="18" charset="0"/>
                        </a:rPr>
                        <a:t> Rec</a:t>
                      </a:r>
                    </a:p>
                    <a:p>
                      <a:pPr marL="0" marR="0" lvl="0" indent="-342900" algn="ctr" defTabSz="914400" rtl="0" eaLnBrk="0" fontAlgn="base" latinLnBrk="0" hangingPunct="0">
                        <a:lnSpc>
                          <a:spcPct val="100000"/>
                        </a:lnSpc>
                        <a:spcBef>
                          <a:spcPct val="0"/>
                        </a:spcBef>
                        <a:spcAft>
                          <a:spcPct val="0"/>
                        </a:spcAft>
                        <a:buClrTx/>
                        <a:buSzTx/>
                        <a:buFontTx/>
                        <a:buNone/>
                        <a:tabLst/>
                        <a:defRPr/>
                      </a:pPr>
                      <a:endParaRPr kumimoji="0" lang="en-GB" altLang="ko-KR" sz="900" b="1" i="0" u="none" strike="noStrike" kern="1200" cap="none" normalizeH="0" baseline="0" dirty="0">
                        <a:ln>
                          <a:noFill/>
                        </a:ln>
                        <a:solidFill>
                          <a:schemeClr val="tx1"/>
                        </a:solidFill>
                        <a:effectLst/>
                        <a:latin typeface="Times New Roman" pitchFamily="18" charset="0"/>
                        <a:ea typeface="+mn-ea"/>
                        <a:cs typeface="Times New Roman" pitchFamily="18" charset="0"/>
                      </a:endParaRPr>
                    </a:p>
                  </a:txBody>
                  <a:tcPr marL="68580" marR="68580" marT="34283" marB="34283" vert="vert"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defRPr/>
                      </a:pPr>
                      <a:r>
                        <a:rPr kumimoji="0" lang="en-GB" altLang="ko-KR" sz="900" b="1" i="0" u="none" strike="noStrike" kern="1200" cap="none" normalizeH="0" baseline="0" dirty="0">
                          <a:ln>
                            <a:noFill/>
                          </a:ln>
                          <a:solidFill>
                            <a:schemeClr val="tx1"/>
                          </a:solidFill>
                          <a:effectLst/>
                          <a:latin typeface="Times New Roman" pitchFamily="18" charset="0"/>
                          <a:ea typeface="+mn-ea"/>
                          <a:cs typeface="Times New Roman" pitchFamily="18" charset="0"/>
                        </a:rPr>
                        <a:t>5</a:t>
                      </a:r>
                      <a:r>
                        <a:rPr kumimoji="0" lang="en-GB" altLang="ko-KR" sz="900" b="1" i="0" u="none" strike="noStrike" kern="1200" cap="none" normalizeH="0" baseline="30000" dirty="0">
                          <a:ln>
                            <a:noFill/>
                          </a:ln>
                          <a:solidFill>
                            <a:schemeClr val="tx1"/>
                          </a:solidFill>
                          <a:effectLst/>
                          <a:latin typeface="Times New Roman" pitchFamily="18" charset="0"/>
                          <a:ea typeface="+mn-ea"/>
                          <a:cs typeface="Times New Roman" pitchFamily="18" charset="0"/>
                        </a:rPr>
                        <a:t>th</a:t>
                      </a:r>
                      <a:r>
                        <a:rPr kumimoji="0" lang="en-GB" altLang="ko-KR" sz="900" b="1" i="0" u="none" strike="noStrike" kern="1200" cap="none" normalizeH="0" baseline="0" dirty="0">
                          <a:ln>
                            <a:noFill/>
                          </a:ln>
                          <a:solidFill>
                            <a:schemeClr val="tx1"/>
                          </a:solidFill>
                          <a:effectLst/>
                          <a:latin typeface="Times New Roman" pitchFamily="18" charset="0"/>
                          <a:ea typeface="+mn-ea"/>
                          <a:cs typeface="Times New Roman" pitchFamily="18" charset="0"/>
                        </a:rPr>
                        <a:t> Rec</a:t>
                      </a:r>
                    </a:p>
                    <a:p>
                      <a:pPr marL="0" marR="0" lvl="0" indent="-342900" algn="ctr" defTabSz="914400" rtl="0" eaLnBrk="0" fontAlgn="base" latinLnBrk="0" hangingPunct="0">
                        <a:lnSpc>
                          <a:spcPct val="100000"/>
                        </a:lnSpc>
                        <a:spcBef>
                          <a:spcPct val="0"/>
                        </a:spcBef>
                        <a:spcAft>
                          <a:spcPct val="0"/>
                        </a:spcAft>
                        <a:buClrTx/>
                        <a:buSzTx/>
                        <a:buFontTx/>
                        <a:buNone/>
                        <a:tabLst/>
                        <a:defRPr/>
                      </a:pPr>
                      <a:endParaRPr kumimoji="0" lang="en-GB" altLang="ko-KR" sz="900" b="1" i="0" u="none" strike="noStrike" kern="1200" cap="none" normalizeH="0" baseline="0" dirty="0">
                        <a:ln>
                          <a:noFill/>
                        </a:ln>
                        <a:solidFill>
                          <a:schemeClr val="tx1"/>
                        </a:solidFill>
                        <a:effectLst/>
                        <a:latin typeface="Times New Roman" pitchFamily="18" charset="0"/>
                        <a:ea typeface="+mn-ea"/>
                        <a:cs typeface="Times New Roman" pitchFamily="18" charset="0"/>
                      </a:endParaRPr>
                    </a:p>
                  </a:txBody>
                  <a:tcPr marL="68580" marR="68580" marT="34283" marB="34283" vert="vert"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defRPr/>
                      </a:pPr>
                      <a:r>
                        <a:rPr kumimoji="0" lang="en-GB" altLang="ko-KR" sz="900" b="1" i="0" u="none" strike="noStrike" kern="1200" cap="none" normalizeH="0" baseline="0" dirty="0">
                          <a:ln>
                            <a:noFill/>
                          </a:ln>
                          <a:solidFill>
                            <a:schemeClr val="tx1"/>
                          </a:solidFill>
                          <a:effectLst/>
                          <a:latin typeface="Times New Roman" pitchFamily="18" charset="0"/>
                          <a:ea typeface="+mn-ea"/>
                          <a:cs typeface="Times New Roman" pitchFamily="18" charset="0"/>
                        </a:rPr>
                        <a:t>6</a:t>
                      </a:r>
                      <a:r>
                        <a:rPr kumimoji="0" lang="en-GB" altLang="ko-KR" sz="900" b="1" i="0" u="none" strike="noStrike" kern="1200" cap="none" normalizeH="0" baseline="30000" dirty="0">
                          <a:ln>
                            <a:noFill/>
                          </a:ln>
                          <a:solidFill>
                            <a:schemeClr val="tx1"/>
                          </a:solidFill>
                          <a:effectLst/>
                          <a:latin typeface="Times New Roman" pitchFamily="18" charset="0"/>
                          <a:ea typeface="+mn-ea"/>
                          <a:cs typeface="Times New Roman" pitchFamily="18" charset="0"/>
                        </a:rPr>
                        <a:t>th</a:t>
                      </a:r>
                      <a:r>
                        <a:rPr kumimoji="0" lang="en-GB" altLang="ko-KR" sz="900" b="1" i="0" u="none" strike="noStrike" kern="1200" cap="none" normalizeH="0" baseline="0" dirty="0">
                          <a:ln>
                            <a:noFill/>
                          </a:ln>
                          <a:solidFill>
                            <a:schemeClr val="tx1"/>
                          </a:solidFill>
                          <a:effectLst/>
                          <a:latin typeface="Times New Roman" pitchFamily="18" charset="0"/>
                          <a:ea typeface="+mn-ea"/>
                          <a:cs typeface="Times New Roman" pitchFamily="18" charset="0"/>
                        </a:rPr>
                        <a:t> Rec</a:t>
                      </a:r>
                    </a:p>
                    <a:p>
                      <a:pPr marL="0" marR="0" lvl="0" indent="-342900" algn="ctr" defTabSz="914400" rtl="0" eaLnBrk="0" fontAlgn="base" latinLnBrk="0" hangingPunct="0">
                        <a:lnSpc>
                          <a:spcPct val="100000"/>
                        </a:lnSpc>
                        <a:spcBef>
                          <a:spcPct val="0"/>
                        </a:spcBef>
                        <a:spcAft>
                          <a:spcPct val="0"/>
                        </a:spcAft>
                        <a:buClrTx/>
                        <a:buSzTx/>
                        <a:buFontTx/>
                        <a:buNone/>
                        <a:tabLst/>
                        <a:defRPr/>
                      </a:pPr>
                      <a:endParaRPr kumimoji="0" lang="en-GB" altLang="ko-KR" sz="900" b="1" i="0" u="none" strike="noStrike" kern="1200" cap="none" normalizeH="0" baseline="0" dirty="0">
                        <a:ln>
                          <a:noFill/>
                        </a:ln>
                        <a:solidFill>
                          <a:schemeClr val="tx1"/>
                        </a:solidFill>
                        <a:effectLst/>
                        <a:latin typeface="Times New Roman" pitchFamily="18" charset="0"/>
                        <a:ea typeface="+mn-ea"/>
                        <a:cs typeface="Times New Roman" pitchFamily="18" charset="0"/>
                      </a:endParaRPr>
                    </a:p>
                  </a:txBody>
                  <a:tcPr marL="68580" marR="68580" marT="34283" marB="34283" vert="vert"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defRPr/>
                      </a:pPr>
                      <a:r>
                        <a:rPr kumimoji="0" lang="en-US" altLang="ko-KR" sz="900" b="1" i="0" u="none" strike="noStrike" kern="1200" cap="none" normalizeH="0" baseline="0" dirty="0">
                          <a:ln>
                            <a:noFill/>
                          </a:ln>
                          <a:solidFill>
                            <a:schemeClr val="tx1"/>
                          </a:solidFill>
                          <a:effectLst/>
                          <a:latin typeface="Times New Roman" pitchFamily="18" charset="0"/>
                          <a:ea typeface="+mn-ea"/>
                          <a:cs typeface="Times New Roman" pitchFamily="18" charset="0"/>
                        </a:rPr>
                        <a:t>Comment</a:t>
                      </a:r>
                      <a:endParaRPr kumimoji="0" lang="en-GB" altLang="ko-KR" sz="900" b="1" i="0" u="none" strike="noStrike" kern="1200" cap="none" normalizeH="0" baseline="0" dirty="0">
                        <a:ln>
                          <a:noFill/>
                        </a:ln>
                        <a:solidFill>
                          <a:schemeClr val="tx1"/>
                        </a:solidFill>
                        <a:effectLst/>
                        <a:latin typeface="Times New Roman" pitchFamily="18" charset="0"/>
                        <a:ea typeface="+mn-ea"/>
                        <a:cs typeface="Times New Roman" pitchFamily="18" charset="0"/>
                      </a:endParaRPr>
                    </a:p>
                  </a:txBody>
                  <a:tcPr marL="68580" marR="68580" marT="34283" marB="34283" anchor="ctr" horzOverflow="overflow"/>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GB" sz="900" b="1" i="0" u="none" strike="noStrike" cap="none" normalizeH="0" baseline="0" dirty="0">
                          <a:ln>
                            <a:noFill/>
                          </a:ln>
                          <a:solidFill>
                            <a:schemeClr val="tx1"/>
                          </a:solidFill>
                          <a:effectLst/>
                          <a:latin typeface="Times New Roman" pitchFamily="18" charset="0"/>
                          <a:cs typeface="Times New Roman" pitchFamily="18" charset="0"/>
                        </a:rPr>
                        <a:t>Total</a:t>
                      </a:r>
                      <a:endParaRPr kumimoji="0" lang="en-GB" sz="900" b="0" i="0" u="none" strike="noStrike" cap="none" normalizeH="0" baseline="0" dirty="0">
                        <a:ln>
                          <a:noFill/>
                        </a:ln>
                        <a:solidFill>
                          <a:schemeClr val="tx1"/>
                        </a:solidFill>
                        <a:effectLst/>
                        <a:latin typeface="Times New Roman" pitchFamily="18" charset="0"/>
                      </a:endParaRPr>
                    </a:p>
                  </a:txBody>
                  <a:tcPr marL="68580" marR="68580" marT="34283" marB="34283" vert="vert" horzOverflow="overflow"/>
                </a:tc>
                <a:extLst>
                  <a:ext uri="{0D108BD9-81ED-4DB2-BD59-A6C34878D82A}">
                    <a16:rowId xmlns:a16="http://schemas.microsoft.com/office/drawing/2014/main" val="10000"/>
                  </a:ext>
                </a:extLst>
              </a:tr>
              <a:tr h="6172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a:solidFill>
                            <a:schemeClr val="tx1"/>
                          </a:solidFill>
                          <a:latin typeface="Calibri" panose="020F0502020204030204" pitchFamily="34" charset="0"/>
                        </a:rPr>
                        <a:t>Chong Han</a:t>
                      </a:r>
                      <a:endParaRPr lang="ko-KR" altLang="en-US" sz="900" b="0" dirty="0">
                        <a:solidFill>
                          <a:schemeClr val="tx1"/>
                        </a:solidFill>
                        <a:latin typeface="Calibri" panose="020F0502020204030204" pitchFamily="34" charset="0"/>
                      </a:endParaRPr>
                    </a:p>
                  </a:txBody>
                  <a:tcPr marL="7144" marR="7144" marT="7144" marB="7144"/>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endParaRPr kumimoji="0" lang="en-GB" sz="9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a:t>
                      </a:r>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a:t>
                      </a:r>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normalizeH="0" baseline="0" dirty="0">
                          <a:ln>
                            <a:noFill/>
                          </a:ln>
                          <a:solidFill>
                            <a:srgbClr val="FF0000"/>
                          </a:solidFill>
                          <a:effectLst/>
                          <a:latin typeface="Times New Roman" pitchFamily="18" charset="0"/>
                          <a:ea typeface="Times New Roman" pitchFamily="18" charset="0"/>
                          <a:cs typeface="Arial" charset="0"/>
                        </a:rPr>
                        <a:t>?</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1" i="0" u="none" strike="noStrike" kern="1200" cap="none" normalizeH="0" baseline="0" dirty="0">
                          <a:ln>
                            <a:noFill/>
                          </a:ln>
                          <a:solidFill>
                            <a:schemeClr val="tx1"/>
                          </a:solidFill>
                          <a:effectLst/>
                          <a:latin typeface="Times New Roman" pitchFamily="18" charset="0"/>
                          <a:ea typeface="Times New Roman" pitchFamily="18" charset="0"/>
                          <a:cs typeface="Arial" charset="0"/>
                        </a:rPr>
                        <a:t>Topic</a:t>
                      </a:r>
                      <a:r>
                        <a:rPr kumimoji="0" lang="en-US" sz="9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Insertion of a third PHY “LB-PHY”:</a:t>
                      </a:r>
                      <a:br>
                        <a:rPr kumimoji="0" lang="en-US" sz="9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br>
                      <a:r>
                        <a:rPr kumimoji="0" lang="en-US" sz="900" b="1" i="0" u="none" strike="noStrike" kern="1200" cap="none" normalizeH="0" baseline="0" dirty="0">
                          <a:ln>
                            <a:noFill/>
                          </a:ln>
                          <a:solidFill>
                            <a:schemeClr val="tx1"/>
                          </a:solidFill>
                          <a:effectLst/>
                          <a:latin typeface="Times New Roman" pitchFamily="18" charset="0"/>
                          <a:ea typeface="Times New Roman" pitchFamily="18" charset="0"/>
                          <a:cs typeface="Arial" charset="0"/>
                        </a:rPr>
                        <a:t>Latest comment:</a:t>
                      </a:r>
                      <a:br>
                        <a:rPr kumimoji="0" lang="en-US" sz="9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br>
                      <a:r>
                        <a:rPr kumimoji="0" lang="en-US" sz="9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“insert the text in doc. 15-22/0429r2 to Clause 11.”</a:t>
                      </a:r>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a:t>
                      </a:r>
                    </a:p>
                  </a:txBody>
                  <a:tcPr marL="68580" marR="68580" marT="34290" marB="34290"/>
                </a:tc>
                <a:extLst>
                  <a:ext uri="{0D108BD9-81ED-4DB2-BD59-A6C34878D82A}">
                    <a16:rowId xmlns:a16="http://schemas.microsoft.com/office/drawing/2014/main" val="10001"/>
                  </a:ext>
                </a:extLst>
              </a:tr>
              <a:tr h="8915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0" dirty="0">
                          <a:latin typeface="Calibri" panose="020F0502020204030204" pitchFamily="34" charset="0"/>
                        </a:rPr>
                        <a:t>CRG Response</a:t>
                      </a:r>
                      <a:endParaRPr lang="ko-KR" altLang="en-US" sz="900" b="0" dirty="0">
                        <a:latin typeface="Calibri" panose="020F0502020204030204" pitchFamily="34" charset="0"/>
                      </a:endParaRPr>
                    </a:p>
                  </a:txBody>
                  <a:tcPr marL="7144" marR="7144" marT="7144" marB="7144"/>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1" i="0" u="none" strike="noStrike" kern="1200" cap="none" normalizeH="0" baseline="0" dirty="0">
                          <a:ln>
                            <a:noFill/>
                          </a:ln>
                          <a:solidFill>
                            <a:schemeClr val="tx1"/>
                          </a:solidFill>
                          <a:effectLst/>
                          <a:latin typeface="Times New Roman" pitchFamily="18" charset="0"/>
                          <a:ea typeface="Times New Roman" pitchFamily="18" charset="0"/>
                          <a:cs typeface="Arial" charset="0"/>
                        </a:rPr>
                        <a:t>Disposition Status: </a:t>
                      </a:r>
                      <a:r>
                        <a:rPr kumimoji="0" lang="en-US" sz="9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REJECTED</a:t>
                      </a:r>
                      <a:br>
                        <a:rPr kumimoji="0" lang="en-US" sz="9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br>
                      <a:r>
                        <a:rPr kumimoji="0" lang="en-US" sz="900" b="1" i="0" u="none" strike="noStrike" kern="1200" cap="none" normalizeH="0" baseline="0" dirty="0">
                          <a:ln>
                            <a:noFill/>
                          </a:ln>
                          <a:solidFill>
                            <a:schemeClr val="tx1"/>
                          </a:solidFill>
                          <a:effectLst/>
                          <a:latin typeface="Times New Roman" pitchFamily="18" charset="0"/>
                          <a:ea typeface="Times New Roman" pitchFamily="18" charset="0"/>
                          <a:cs typeface="Arial" charset="0"/>
                        </a:rPr>
                        <a:t>Disposition Detail:</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The comment does not identify an issue with the current draft D9. Moreover, the document https://mentor.ieee.org/802.15/dcn/22/15-22-0429-02-0013-lb-phy-to-be-reinserted.docx contains multiple technical issues, is not technically complete, and is not consistent with the draft.</a:t>
                      </a:r>
                    </a:p>
                  </a:txBody>
                  <a:tcPr marL="68580" marR="68580" marT="34290" marB="34290">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marL="68580" marR="68580" marT="34290" marB="34290"/>
                </a:tc>
                <a:extLst>
                  <a:ext uri="{0D108BD9-81ED-4DB2-BD59-A6C34878D82A}">
                    <a16:rowId xmlns:a16="http://schemas.microsoft.com/office/drawing/2014/main" val="10002"/>
                  </a:ext>
                </a:extLst>
              </a:tr>
              <a:tr h="2856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900" b="1" dirty="0">
                          <a:latin typeface="Calibri" panose="020F0502020204030204" pitchFamily="34" charset="0"/>
                        </a:rPr>
                        <a:t>Total</a:t>
                      </a:r>
                      <a:endParaRPr lang="ko-KR" altLang="en-US" sz="900" b="1" dirty="0">
                        <a:latin typeface="Calibri" panose="020F0502020204030204" pitchFamily="34" charset="0"/>
                      </a:endParaRPr>
                    </a:p>
                  </a:txBody>
                  <a:tcPr marL="7144" marR="7144" marT="7144" marB="7144"/>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a:t>
                      </a:r>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a:t>
                      </a:r>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normalizeH="0" baseline="0" dirty="0">
                          <a:ln>
                            <a:noFill/>
                          </a:ln>
                          <a:solidFill>
                            <a:srgbClr val="FF0000"/>
                          </a:solidFill>
                          <a:effectLst/>
                          <a:latin typeface="Times New Roman" pitchFamily="18" charset="0"/>
                          <a:ea typeface="Times New Roman" pitchFamily="18" charset="0"/>
                          <a:cs typeface="Arial" charset="0"/>
                        </a:rPr>
                        <a:t>?</a:t>
                      </a:r>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a:t>
                      </a:r>
                    </a:p>
                  </a:txBody>
                  <a:tcPr marL="68580" marR="68580" marT="34290" marB="34290"/>
                </a:tc>
                <a:extLst>
                  <a:ext uri="{0D108BD9-81ED-4DB2-BD59-A6C34878D82A}">
                    <a16:rowId xmlns:a16="http://schemas.microsoft.com/office/drawing/2014/main" val="10007"/>
                  </a:ext>
                </a:extLst>
              </a:tr>
            </a:tbl>
          </a:graphicData>
        </a:graphic>
      </p:graphicFrame>
      <p:sp>
        <p:nvSpPr>
          <p:cNvPr id="3" name="Title 1">
            <a:extLst>
              <a:ext uri="{FF2B5EF4-FFF2-40B4-BE49-F238E27FC236}">
                <a16:creationId xmlns:a16="http://schemas.microsoft.com/office/drawing/2014/main" id="{9A23F322-EB75-45E3-5114-ABB575E87628}"/>
              </a:ext>
            </a:extLst>
          </p:cNvPr>
          <p:cNvSpPr txBox="1">
            <a:spLocks/>
          </p:cNvSpPr>
          <p:nvPr/>
        </p:nvSpPr>
        <p:spPr bwMode="auto">
          <a:xfrm>
            <a:off x="457200" y="457200"/>
            <a:ext cx="8229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GB" dirty="0">
                <a:ea typeface="ＭＳ Ｐゴシック" pitchFamily="34" charset="-128"/>
              </a:rPr>
              <a:t>Unsatisfied MBS comments by commenter</a:t>
            </a:r>
            <a:endParaRPr lang="en-GB" kern="0" dirty="0"/>
          </a:p>
        </p:txBody>
      </p:sp>
      <p:sp>
        <p:nvSpPr>
          <p:cNvPr id="8" name="Slide Number Placeholder 6">
            <a:extLst>
              <a:ext uri="{FF2B5EF4-FFF2-40B4-BE49-F238E27FC236}">
                <a16:creationId xmlns:a16="http://schemas.microsoft.com/office/drawing/2014/main" id="{2F9DA6AD-6BB2-70B3-524E-60D3AFDD9FE2}"/>
              </a:ext>
            </a:extLst>
          </p:cNvPr>
          <p:cNvSpPr txBox="1">
            <a:spLocks/>
          </p:cNvSpPr>
          <p:nvPr/>
        </p:nvSpPr>
        <p:spPr bwMode="auto">
          <a:xfrm>
            <a:off x="4393695" y="6475413"/>
            <a:ext cx="432811"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ＭＳ Ｐゴシック" pitchFamily="34" charset="-128"/>
                <a:cs typeface="+mn-cs"/>
              </a:defRPr>
            </a:lvl1pPr>
            <a:lvl2pPr marL="4572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200"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200"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200"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200" kern="1200">
                <a:solidFill>
                  <a:schemeClr val="tx1"/>
                </a:solidFill>
                <a:latin typeface="Times New Roman" pitchFamily="18" charset="0"/>
                <a:ea typeface="ＭＳ Ｐゴシック" pitchFamily="34" charset="-128"/>
                <a:cs typeface="+mn-cs"/>
              </a:defRPr>
            </a:lvl9pPr>
          </a:lstStyle>
          <a:p>
            <a:pPr>
              <a:defRPr/>
            </a:pPr>
            <a:r>
              <a:rPr lang="en-US"/>
              <a:t>Slide </a:t>
            </a:r>
            <a:fld id="{DD3B9A4B-4D42-4642-8694-CB378EB0C873}" type="slidenum">
              <a:rPr lang="en-US" smtClean="0"/>
              <a:pPr>
                <a:defRPr/>
              </a:pPr>
              <a:t>18</a:t>
            </a:fld>
            <a:endParaRPr lang="en-US" dirty="0"/>
          </a:p>
        </p:txBody>
      </p:sp>
    </p:spTree>
    <p:extLst>
      <p:ext uri="{BB962C8B-B14F-4D97-AF65-F5344CB8AC3E}">
        <p14:creationId xmlns:p14="http://schemas.microsoft.com/office/powerpoint/2010/main" val="10650625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a:xfrm>
            <a:off x="4393695" y="6475413"/>
            <a:ext cx="432811" cy="184666"/>
          </a:xfrm>
        </p:spPr>
        <p:txBody>
          <a:bodyPr/>
          <a:lstStyle/>
          <a:p>
            <a:pPr>
              <a:defRPr/>
            </a:pPr>
            <a:r>
              <a:rPr lang="en-US" dirty="0"/>
              <a:t>Slide </a:t>
            </a:r>
            <a:fld id="{DD3B9A4B-4D42-4642-8694-CB378EB0C873}" type="slidenum">
              <a:rPr lang="en-US" smtClean="0"/>
              <a:pPr>
                <a:defRPr/>
              </a:pPr>
              <a:t>19</a:t>
            </a:fld>
            <a:endParaRPr lang="en-US" dirty="0"/>
          </a:p>
        </p:txBody>
      </p:sp>
      <p:graphicFrame>
        <p:nvGraphicFramePr>
          <p:cNvPr id="10" name="Group 47"/>
          <p:cNvGraphicFramePr>
            <a:graphicFrameLocks/>
          </p:cNvGraphicFramePr>
          <p:nvPr>
            <p:extLst>
              <p:ext uri="{D42A27DB-BD31-4B8C-83A1-F6EECF244321}">
                <p14:modId xmlns:p14="http://schemas.microsoft.com/office/powerpoint/2010/main" val="3376727081"/>
              </p:ext>
            </p:extLst>
          </p:nvPr>
        </p:nvGraphicFramePr>
        <p:xfrm>
          <a:off x="1368028" y="1707592"/>
          <a:ext cx="6407944" cy="3083888"/>
        </p:xfrm>
        <a:graphic>
          <a:graphicData uri="http://schemas.openxmlformats.org/drawingml/2006/table">
            <a:tbl>
              <a:tblPr/>
              <a:tblGrid>
                <a:gridCol w="2212346">
                  <a:extLst>
                    <a:ext uri="{9D8B030D-6E8A-4147-A177-3AD203B41FA5}">
                      <a16:colId xmlns:a16="http://schemas.microsoft.com/office/drawing/2014/main" val="20000"/>
                    </a:ext>
                  </a:extLst>
                </a:gridCol>
                <a:gridCol w="672330">
                  <a:extLst>
                    <a:ext uri="{9D8B030D-6E8A-4147-A177-3AD203B41FA5}">
                      <a16:colId xmlns:a16="http://schemas.microsoft.com/office/drawing/2014/main" val="20001"/>
                    </a:ext>
                  </a:extLst>
                </a:gridCol>
                <a:gridCol w="1670820">
                  <a:extLst>
                    <a:ext uri="{9D8B030D-6E8A-4147-A177-3AD203B41FA5}">
                      <a16:colId xmlns:a16="http://schemas.microsoft.com/office/drawing/2014/main" val="20002"/>
                    </a:ext>
                  </a:extLst>
                </a:gridCol>
                <a:gridCol w="1852448">
                  <a:extLst>
                    <a:ext uri="{9D8B030D-6E8A-4147-A177-3AD203B41FA5}">
                      <a16:colId xmlns:a16="http://schemas.microsoft.com/office/drawing/2014/main" val="20003"/>
                    </a:ext>
                  </a:extLst>
                </a:gridCol>
              </a:tblGrid>
              <a:tr h="645411">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br>
                        <a:rPr kumimoji="0" lang="en-GB" sz="1500" b="1" i="0" u="none" strike="noStrike" cap="none" normalizeH="0" baseline="0" dirty="0">
                          <a:ln>
                            <a:noFill/>
                          </a:ln>
                          <a:solidFill>
                            <a:schemeClr val="tx1"/>
                          </a:solidFill>
                          <a:effectLst/>
                          <a:latin typeface="Times New Roman" pitchFamily="18" charset="0"/>
                          <a:cs typeface="Arial" charset="0"/>
                        </a:rPr>
                      </a:br>
                      <a:r>
                        <a:rPr kumimoji="0" lang="en-GB" sz="1500" b="1" i="0" u="none" strike="noStrike" cap="none" normalizeH="0" baseline="0" dirty="0">
                          <a:ln>
                            <a:noFill/>
                          </a:ln>
                          <a:solidFill>
                            <a:schemeClr val="tx1"/>
                          </a:solidFill>
                          <a:effectLst/>
                          <a:latin typeface="Times New Roman" pitchFamily="18" charset="0"/>
                          <a:cs typeface="Arial" charset="0"/>
                        </a:rPr>
                        <a:t>Coordination Entity</a:t>
                      </a:r>
                    </a:p>
                  </a:txBody>
                  <a:tcPr marL="68580" marR="68580" marT="34295" marB="3429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br>
                        <a:rPr kumimoji="0" lang="en-GB" sz="1500" b="1" i="0" u="none" strike="noStrike" cap="none" normalizeH="0" baseline="0">
                          <a:ln>
                            <a:noFill/>
                          </a:ln>
                          <a:solidFill>
                            <a:schemeClr val="tx1"/>
                          </a:solidFill>
                          <a:effectLst/>
                          <a:latin typeface="Times New Roman" pitchFamily="18" charset="0"/>
                          <a:cs typeface="Arial" charset="0"/>
                        </a:rPr>
                      </a:br>
                      <a:r>
                        <a:rPr kumimoji="0" lang="en-GB" sz="1500" b="1" i="0" u="none" strike="noStrike" cap="none" normalizeH="0" baseline="0">
                          <a:ln>
                            <a:noFill/>
                          </a:ln>
                          <a:solidFill>
                            <a:schemeClr val="tx1"/>
                          </a:solidFill>
                          <a:effectLst/>
                          <a:latin typeface="Times New Roman" pitchFamily="18" charset="0"/>
                          <a:cs typeface="Arial" charset="0"/>
                        </a:rPr>
                        <a:t>Draft</a:t>
                      </a:r>
                    </a:p>
                  </a:txBody>
                  <a:tcPr marL="68580" marR="68580" marT="34295" marB="3429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br>
                        <a:rPr kumimoji="0" lang="en-GB" sz="1500" b="1" i="0" u="none" strike="noStrike" cap="none" normalizeH="0" baseline="0" dirty="0">
                          <a:ln>
                            <a:noFill/>
                          </a:ln>
                          <a:solidFill>
                            <a:schemeClr val="tx1"/>
                          </a:solidFill>
                          <a:effectLst/>
                          <a:latin typeface="Times New Roman" pitchFamily="18" charset="0"/>
                          <a:cs typeface="Arial" charset="0"/>
                        </a:rPr>
                      </a:br>
                      <a:r>
                        <a:rPr kumimoji="0" lang="en-GB" sz="1500" b="1" i="0" u="none" strike="noStrike" cap="none" normalizeH="0" baseline="0" dirty="0">
                          <a:ln>
                            <a:noFill/>
                          </a:ln>
                          <a:solidFill>
                            <a:schemeClr val="tx1"/>
                          </a:solidFill>
                          <a:effectLst/>
                          <a:latin typeface="Times New Roman" pitchFamily="18" charset="0"/>
                          <a:cs typeface="Arial" charset="0"/>
                        </a:rPr>
                        <a:t>Date</a:t>
                      </a:r>
                    </a:p>
                  </a:txBody>
                  <a:tcPr marL="68580" marR="68580" marT="34295" marB="3429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br>
                        <a:rPr kumimoji="0" lang="en-GB" sz="1500" b="1" i="0" u="none" strike="noStrike" cap="none" normalizeH="0" baseline="0" dirty="0">
                          <a:ln>
                            <a:noFill/>
                          </a:ln>
                          <a:solidFill>
                            <a:schemeClr val="tx1"/>
                          </a:solidFill>
                          <a:effectLst/>
                          <a:latin typeface="Times New Roman" pitchFamily="18" charset="0"/>
                          <a:cs typeface="Arial" charset="0"/>
                        </a:rPr>
                      </a:br>
                      <a:r>
                        <a:rPr kumimoji="0" lang="en-GB" sz="1500" b="1" i="0" u="none" strike="noStrike" cap="none" normalizeH="0" baseline="0" dirty="0">
                          <a:ln>
                            <a:noFill/>
                          </a:ln>
                          <a:solidFill>
                            <a:schemeClr val="tx1"/>
                          </a:solidFill>
                          <a:effectLst/>
                          <a:latin typeface="Times New Roman" pitchFamily="18" charset="0"/>
                          <a:cs typeface="Arial" charset="0"/>
                        </a:rPr>
                        <a:t>Status</a:t>
                      </a:r>
                    </a:p>
                  </a:txBody>
                  <a:tcPr marL="68580" marR="68580" marT="34295" marB="34295"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extLst>
                  <a:ext uri="{0D108BD9-81ED-4DB2-BD59-A6C34878D82A}">
                    <a16:rowId xmlns:a16="http://schemas.microsoft.com/office/drawing/2014/main" val="10000"/>
                  </a:ext>
                </a:extLst>
              </a:tr>
              <a:tr h="57323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500" b="1" i="0" u="none" strike="noStrike" cap="none" normalizeH="0" baseline="0" dirty="0">
                          <a:ln>
                            <a:noFill/>
                          </a:ln>
                          <a:solidFill>
                            <a:schemeClr val="tx1"/>
                          </a:solidFill>
                          <a:effectLst/>
                          <a:latin typeface="Times New Roman" pitchFamily="18" charset="0"/>
                          <a:cs typeface="Arial" charset="0"/>
                        </a:rPr>
                        <a:t>IEEE-SA Editorial </a:t>
                      </a:r>
                      <a:br>
                        <a:rPr kumimoji="0" lang="en-GB" sz="1500" b="1" i="0" u="none" strike="noStrike" cap="none" normalizeH="0" baseline="0" dirty="0">
                          <a:ln>
                            <a:noFill/>
                          </a:ln>
                          <a:solidFill>
                            <a:schemeClr val="tx1"/>
                          </a:solidFill>
                          <a:effectLst/>
                          <a:latin typeface="Times New Roman" pitchFamily="18" charset="0"/>
                          <a:cs typeface="Arial" charset="0"/>
                        </a:rPr>
                      </a:br>
                      <a:r>
                        <a:rPr kumimoji="0" lang="en-GB" sz="1500" b="1" i="0" u="none" strike="noStrike" cap="none" normalizeH="0" baseline="0" dirty="0">
                          <a:ln>
                            <a:noFill/>
                          </a:ln>
                          <a:solidFill>
                            <a:schemeClr val="tx1"/>
                          </a:solidFill>
                          <a:effectLst/>
                          <a:latin typeface="Times New Roman" pitchFamily="18" charset="0"/>
                          <a:cs typeface="Arial" charset="0"/>
                        </a:rPr>
                        <a:t>(MEC)</a:t>
                      </a:r>
                    </a:p>
                  </a:txBody>
                  <a:tcPr marL="68580" marR="68580" marT="34295" marB="3429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500" b="1" i="0" u="none" strike="noStrike" cap="none" normalizeH="0" baseline="0" dirty="0">
                          <a:ln>
                            <a:noFill/>
                          </a:ln>
                          <a:solidFill>
                            <a:schemeClr val="tx1"/>
                          </a:solidFill>
                          <a:effectLst/>
                          <a:latin typeface="Times New Roman" pitchFamily="18" charset="0"/>
                          <a:cs typeface="Arial" charset="0"/>
                        </a:rPr>
                        <a:t>D03</a:t>
                      </a:r>
                    </a:p>
                  </a:txBody>
                  <a:tcPr marL="68580" marR="68580" marT="34295" marB="3429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9525" marR="0" lvl="0" indent="0" algn="ctr" defTabSz="914400" rtl="0" eaLnBrk="0" fontAlgn="base" latinLnBrk="0" hangingPunct="0">
                        <a:lnSpc>
                          <a:spcPct val="100000"/>
                        </a:lnSpc>
                        <a:spcBef>
                          <a:spcPct val="20000"/>
                        </a:spcBef>
                        <a:spcAft>
                          <a:spcPct val="0"/>
                        </a:spcAft>
                        <a:buClrTx/>
                        <a:buSzTx/>
                        <a:buFontTx/>
                        <a:buNone/>
                        <a:tabLst/>
                      </a:pPr>
                      <a:r>
                        <a:rPr kumimoji="0" lang="en-GB" sz="1500" b="1" i="0" u="none" strike="noStrike" cap="none" normalizeH="0" baseline="0" dirty="0">
                          <a:ln>
                            <a:noFill/>
                          </a:ln>
                          <a:solidFill>
                            <a:schemeClr val="tx1"/>
                          </a:solidFill>
                          <a:effectLst/>
                          <a:latin typeface="Times New Roman" pitchFamily="18" charset="0"/>
                          <a:cs typeface="Arial" charset="0"/>
                        </a:rPr>
                        <a:t>21 July 2020</a:t>
                      </a:r>
                    </a:p>
                  </a:txBody>
                  <a:tcPr marL="68580" marR="68580" marT="34295" marB="3429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500" b="1" i="0" u="none" strike="noStrike" cap="none" normalizeH="0" baseline="0" dirty="0">
                          <a:ln>
                            <a:noFill/>
                          </a:ln>
                          <a:solidFill>
                            <a:schemeClr val="tx1"/>
                          </a:solidFill>
                          <a:effectLst/>
                          <a:latin typeface="Times New Roman" pitchFamily="18" charset="0"/>
                          <a:cs typeface="Arial" charset="0"/>
                        </a:rPr>
                        <a:t>All comments were resolved</a:t>
                      </a:r>
                    </a:p>
                  </a:txBody>
                  <a:tcPr marL="68580" marR="68580" marT="34295" marB="34295"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57323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500" b="1" i="0" u="none" strike="noStrike" cap="none" normalizeH="0" baseline="0" dirty="0">
                          <a:ln>
                            <a:noFill/>
                          </a:ln>
                          <a:solidFill>
                            <a:schemeClr val="tx1"/>
                          </a:solidFill>
                          <a:effectLst/>
                          <a:latin typeface="Times New Roman" pitchFamily="18" charset="0"/>
                          <a:cs typeface="Arial" charset="0"/>
                        </a:rPr>
                        <a:t>Registration Authority Committee (RAC)</a:t>
                      </a:r>
                      <a:endParaRPr kumimoji="0" lang="en-GB" sz="1500" b="0" i="0" u="none" strike="noStrike" cap="none" normalizeH="0" baseline="30000" dirty="0">
                        <a:ln>
                          <a:noFill/>
                        </a:ln>
                        <a:solidFill>
                          <a:schemeClr val="tx1"/>
                        </a:solidFill>
                        <a:effectLst/>
                        <a:latin typeface="Times New Roman" pitchFamily="18" charset="0"/>
                        <a:cs typeface="Arial" charset="0"/>
                      </a:endParaRPr>
                    </a:p>
                  </a:txBody>
                  <a:tcPr marL="68580" marR="68580" marT="34295" marB="3429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500" b="1" i="0" u="none" strike="noStrike" cap="none" normalizeH="0" baseline="0" dirty="0">
                          <a:ln>
                            <a:noFill/>
                          </a:ln>
                          <a:solidFill>
                            <a:schemeClr val="tx1"/>
                          </a:solidFill>
                          <a:effectLst/>
                          <a:latin typeface="Times New Roman" pitchFamily="18" charset="0"/>
                          <a:cs typeface="Arial" charset="0"/>
                        </a:rPr>
                        <a:t>D04</a:t>
                      </a:r>
                    </a:p>
                  </a:txBody>
                  <a:tcPr marL="68580" marR="68580" marT="34295" marB="3429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9525" marR="0" lvl="0" indent="0" algn="ctr" defTabSz="914400" rtl="0" eaLnBrk="0" fontAlgn="base" latinLnBrk="0" hangingPunct="0">
                        <a:lnSpc>
                          <a:spcPct val="100000"/>
                        </a:lnSpc>
                        <a:spcBef>
                          <a:spcPct val="20000"/>
                        </a:spcBef>
                        <a:spcAft>
                          <a:spcPct val="0"/>
                        </a:spcAft>
                        <a:buClrTx/>
                        <a:buSzTx/>
                        <a:buFontTx/>
                        <a:buNone/>
                        <a:tabLst/>
                      </a:pPr>
                      <a:r>
                        <a:rPr kumimoji="0" lang="en-GB" sz="1500" b="1" i="0" u="none" strike="noStrike" cap="none" normalizeH="0" baseline="0" dirty="0">
                          <a:ln>
                            <a:noFill/>
                          </a:ln>
                          <a:solidFill>
                            <a:schemeClr val="tx1"/>
                          </a:solidFill>
                          <a:effectLst/>
                          <a:latin typeface="Times New Roman" pitchFamily="18" charset="0"/>
                          <a:cs typeface="Arial" charset="0"/>
                        </a:rPr>
                        <a:t>23 August 2021</a:t>
                      </a:r>
                    </a:p>
                  </a:txBody>
                  <a:tcPr marL="68580" marR="68580" marT="34295" marB="3429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500" b="1" i="0" u="none" strike="noStrike" cap="none" normalizeH="0" baseline="0" dirty="0">
                          <a:ln>
                            <a:noFill/>
                          </a:ln>
                          <a:solidFill>
                            <a:schemeClr val="tx1"/>
                          </a:solidFill>
                          <a:effectLst/>
                          <a:latin typeface="Times New Roman" pitchFamily="18" charset="0"/>
                          <a:cs typeface="Arial" charset="0"/>
                        </a:rPr>
                        <a:t>All comments were resolved</a:t>
                      </a:r>
                    </a:p>
                  </a:txBody>
                  <a:tcPr marL="68580" marR="68580" marT="34295" marB="34295"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812371757"/>
                  </a:ext>
                </a:extLst>
              </a:tr>
              <a:tr h="64541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500" b="1" i="0" u="none" strike="noStrike" cap="none" normalizeH="0" baseline="0">
                          <a:ln>
                            <a:noFill/>
                          </a:ln>
                          <a:solidFill>
                            <a:schemeClr val="tx1"/>
                          </a:solidFill>
                          <a:effectLst/>
                          <a:latin typeface="Times New Roman" pitchFamily="18" charset="0"/>
                          <a:cs typeface="Arial" charset="0"/>
                        </a:rPr>
                        <a:t>Quantities, Units and Letter Symbols  (SCC14)</a:t>
                      </a:r>
                    </a:p>
                  </a:txBody>
                  <a:tcPr marL="68580" marR="68580" marT="34295" marB="3429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1500" b="1" i="0" u="none" strike="noStrike" cap="none" normalizeH="0" baseline="0" dirty="0">
                        <a:ln>
                          <a:noFill/>
                        </a:ln>
                        <a:solidFill>
                          <a:schemeClr val="tx1"/>
                        </a:solidFill>
                        <a:effectLst/>
                        <a:latin typeface="Times New Roman" pitchFamily="18" charset="0"/>
                        <a:cs typeface="Arial" charset="0"/>
                      </a:endParaRPr>
                    </a:p>
                  </a:txBody>
                  <a:tcPr marL="68580" marR="68580" marT="34295" marB="3429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1500" b="1" i="0" u="none" strike="noStrike" cap="none" normalizeH="0" baseline="0" dirty="0">
                        <a:ln>
                          <a:noFill/>
                        </a:ln>
                        <a:solidFill>
                          <a:schemeClr val="tx1"/>
                        </a:solidFill>
                        <a:effectLst/>
                        <a:latin typeface="Times New Roman" pitchFamily="18" charset="0"/>
                        <a:cs typeface="Arial" charset="0"/>
                      </a:endParaRPr>
                    </a:p>
                  </a:txBody>
                  <a:tcPr marL="68580" marR="68580" marT="34295" marB="3429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500" b="1" i="0" u="none" strike="noStrike" cap="none" normalizeH="0" baseline="0" dirty="0">
                          <a:ln>
                            <a:noFill/>
                          </a:ln>
                          <a:solidFill>
                            <a:schemeClr val="tx1"/>
                          </a:solidFill>
                          <a:effectLst/>
                          <a:latin typeface="Times New Roman" pitchFamily="18" charset="0"/>
                          <a:cs typeface="Arial" charset="0"/>
                        </a:rPr>
                        <a:t>Not required</a:t>
                      </a:r>
                    </a:p>
                  </a:txBody>
                  <a:tcPr marL="68580" marR="68580" marT="34295" marB="34295"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64660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500" b="1" i="0" u="none" strike="noStrike" cap="none" normalizeH="0" baseline="0" dirty="0">
                          <a:ln>
                            <a:noFill/>
                          </a:ln>
                          <a:solidFill>
                            <a:schemeClr val="tx1"/>
                          </a:solidFill>
                          <a:effectLst/>
                          <a:latin typeface="Times New Roman" pitchFamily="18" charset="0"/>
                          <a:cs typeface="Arial" charset="0"/>
                        </a:rPr>
                        <a:t>Terms and Definitions (SCC10)</a:t>
                      </a:r>
                    </a:p>
                  </a:txBody>
                  <a:tcPr marL="68580" marR="68580" marT="34295" marB="3429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1500" b="1" i="0" u="none" strike="noStrike" cap="none" normalizeH="0" baseline="0" dirty="0">
                        <a:ln>
                          <a:noFill/>
                        </a:ln>
                        <a:solidFill>
                          <a:schemeClr val="tx1"/>
                        </a:solidFill>
                        <a:effectLst/>
                        <a:latin typeface="Times New Roman" pitchFamily="18" charset="0"/>
                        <a:cs typeface="Arial" charset="0"/>
                      </a:endParaRPr>
                    </a:p>
                  </a:txBody>
                  <a:tcPr marL="68580" marR="68580" marT="34295" marB="3429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1500" b="1" i="0" u="none" strike="noStrike" cap="none" normalizeH="0" baseline="0" dirty="0">
                        <a:ln>
                          <a:noFill/>
                        </a:ln>
                        <a:solidFill>
                          <a:schemeClr val="tx1"/>
                        </a:solidFill>
                        <a:effectLst/>
                        <a:latin typeface="Times New Roman" pitchFamily="18" charset="0"/>
                        <a:cs typeface="Arial" charset="0"/>
                      </a:endParaRPr>
                    </a:p>
                  </a:txBody>
                  <a:tcPr marL="68580" marR="68580" marT="34295" marB="3429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500" b="1" i="0" u="none" strike="noStrike" cap="none" normalizeH="0" baseline="0" dirty="0">
                          <a:ln>
                            <a:noFill/>
                          </a:ln>
                          <a:solidFill>
                            <a:schemeClr val="tx1"/>
                          </a:solidFill>
                          <a:effectLst/>
                          <a:latin typeface="Times New Roman" pitchFamily="18" charset="0"/>
                          <a:cs typeface="Arial" charset="0"/>
                        </a:rPr>
                        <a:t>Not required</a:t>
                      </a:r>
                    </a:p>
                  </a:txBody>
                  <a:tcPr marL="68580" marR="68580" marT="34295" marB="34295"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bl>
          </a:graphicData>
        </a:graphic>
      </p:graphicFrame>
      <p:sp>
        <p:nvSpPr>
          <p:cNvPr id="3" name="Rechteck 2"/>
          <p:cNvSpPr/>
          <p:nvPr/>
        </p:nvSpPr>
        <p:spPr>
          <a:xfrm>
            <a:off x="251520" y="5035325"/>
            <a:ext cx="9019002" cy="707886"/>
          </a:xfrm>
          <a:prstGeom prst="rect">
            <a:avLst/>
          </a:prstGeom>
        </p:spPr>
        <p:txBody>
          <a:bodyPr wrap="square">
            <a:spAutoFit/>
          </a:bodyPr>
          <a:lstStyle/>
          <a:p>
            <a:r>
              <a:rPr lang="en-US" sz="2000" dirty="0"/>
              <a:t>Final MEC report: </a:t>
            </a:r>
          </a:p>
          <a:p>
            <a:r>
              <a:rPr lang="en-US" sz="2000" dirty="0">
                <a:solidFill>
                  <a:srgbClr val="FF0000"/>
                </a:solidFill>
                <a:hlinkClick r:id="rId3"/>
              </a:rPr>
              <a:t>https://mentor.ieee.org/802.15/dcn/20/15-20-0379-00-0013-tg13-mec-review.pdf</a:t>
            </a:r>
            <a:endParaRPr lang="en-US" sz="2000" dirty="0">
              <a:solidFill>
                <a:srgbClr val="FF0000"/>
              </a:solidFill>
            </a:endParaRPr>
          </a:p>
        </p:txBody>
      </p:sp>
      <p:sp>
        <p:nvSpPr>
          <p:cNvPr id="2" name="Title 1">
            <a:extLst>
              <a:ext uri="{FF2B5EF4-FFF2-40B4-BE49-F238E27FC236}">
                <a16:creationId xmlns:a16="http://schemas.microsoft.com/office/drawing/2014/main" id="{8B47101F-D756-D2D7-869D-FAD76FAA3127}"/>
              </a:ext>
            </a:extLst>
          </p:cNvPr>
          <p:cNvSpPr txBox="1">
            <a:spLocks/>
          </p:cNvSpPr>
          <p:nvPr/>
        </p:nvSpPr>
        <p:spPr bwMode="auto">
          <a:xfrm>
            <a:off x="457200" y="457200"/>
            <a:ext cx="8229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GB" dirty="0"/>
              <a:t>Mandatory Coordination</a:t>
            </a:r>
            <a:endParaRPr lang="en-GB" kern="0" dirty="0"/>
          </a:p>
        </p:txBody>
      </p:sp>
    </p:spTree>
    <p:extLst>
      <p:ext uri="{BB962C8B-B14F-4D97-AF65-F5344CB8AC3E}">
        <p14:creationId xmlns:p14="http://schemas.microsoft.com/office/powerpoint/2010/main" val="28816852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CEF6B799-B4F2-7A2A-A22B-2E5534C51828}"/>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2</a:t>
            </a:fld>
            <a:endParaRPr lang="en-US" dirty="0"/>
          </a:p>
        </p:txBody>
      </p:sp>
      <p:sp>
        <p:nvSpPr>
          <p:cNvPr id="2" name="Rectangle 2">
            <a:extLst>
              <a:ext uri="{FF2B5EF4-FFF2-40B4-BE49-F238E27FC236}">
                <a16:creationId xmlns:a16="http://schemas.microsoft.com/office/drawing/2014/main" id="{23CB97EF-A79B-2715-0D1B-C1E9D57FF856}"/>
              </a:ext>
            </a:extLst>
          </p:cNvPr>
          <p:cNvSpPr>
            <a:spLocks noGrp="1" noChangeArrowheads="1"/>
          </p:cNvSpPr>
          <p:nvPr>
            <p:ph type="ctrTitle"/>
          </p:nvPr>
        </p:nvSpPr>
        <p:spPr>
          <a:xfrm>
            <a:off x="685800" y="2286000"/>
            <a:ext cx="7772400" cy="1143000"/>
          </a:xfrm>
        </p:spPr>
        <p:txBody>
          <a:bodyPr anchor="ctr"/>
          <a:lstStyle/>
          <a:p>
            <a:r>
              <a:rPr lang="en-US" altLang="en-US" sz="3600" dirty="0"/>
              <a:t>802 LMSC Closing Plenary</a:t>
            </a:r>
            <a:br>
              <a:rPr lang="en-US" altLang="en-US" sz="3600" dirty="0"/>
            </a:br>
            <a:r>
              <a:rPr lang="en-US" altLang="en-US" sz="3600" dirty="0"/>
              <a:t>November 2022</a:t>
            </a:r>
          </a:p>
        </p:txBody>
      </p:sp>
      <p:sp>
        <p:nvSpPr>
          <p:cNvPr id="3" name="Rectangle 3">
            <a:extLst>
              <a:ext uri="{FF2B5EF4-FFF2-40B4-BE49-F238E27FC236}">
                <a16:creationId xmlns:a16="http://schemas.microsoft.com/office/drawing/2014/main" id="{F9C1B239-AC5F-D57D-6FF3-A33C2A0D5715}"/>
              </a:ext>
            </a:extLst>
          </p:cNvPr>
          <p:cNvSpPr>
            <a:spLocks noGrp="1" noChangeArrowheads="1"/>
          </p:cNvSpPr>
          <p:nvPr>
            <p:ph type="subTitle" idx="1"/>
          </p:nvPr>
        </p:nvSpPr>
        <p:spPr>
          <a:xfrm>
            <a:off x="1371600" y="3886200"/>
            <a:ext cx="6400800" cy="1752600"/>
          </a:xfrm>
        </p:spPr>
        <p:txBody>
          <a:bodyPr/>
          <a:lstStyle/>
          <a:p>
            <a:r>
              <a:rPr lang="en-US" altLang="en-US" sz="3200" dirty="0"/>
              <a:t>802.15 WG Consent Motions</a:t>
            </a:r>
          </a:p>
        </p:txBody>
      </p:sp>
    </p:spTree>
    <p:extLst>
      <p:ext uri="{BB962C8B-B14F-4D97-AF65-F5344CB8AC3E}">
        <p14:creationId xmlns:p14="http://schemas.microsoft.com/office/powerpoint/2010/main" val="19567156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a:xfrm>
            <a:off x="4393695" y="6475413"/>
            <a:ext cx="432811" cy="184666"/>
          </a:xfrm>
        </p:spPr>
        <p:txBody>
          <a:bodyPr/>
          <a:lstStyle/>
          <a:p>
            <a:pPr>
              <a:defRPr/>
            </a:pPr>
            <a:r>
              <a:rPr lang="en-US" dirty="0"/>
              <a:t>Slide </a:t>
            </a:r>
            <a:fld id="{DD3B9A4B-4D42-4642-8694-CB378EB0C873}" type="slidenum">
              <a:rPr lang="en-US" smtClean="0"/>
              <a:pPr>
                <a:defRPr/>
              </a:pPr>
              <a:t>20</a:t>
            </a:fld>
            <a:endParaRPr lang="en-US" dirty="0"/>
          </a:p>
        </p:txBody>
      </p:sp>
      <p:graphicFrame>
        <p:nvGraphicFramePr>
          <p:cNvPr id="10" name="Group 47"/>
          <p:cNvGraphicFramePr>
            <a:graphicFrameLocks/>
          </p:cNvGraphicFramePr>
          <p:nvPr>
            <p:extLst>
              <p:ext uri="{D42A27DB-BD31-4B8C-83A1-F6EECF244321}">
                <p14:modId xmlns:p14="http://schemas.microsoft.com/office/powerpoint/2010/main" val="1749622660"/>
              </p:ext>
            </p:extLst>
          </p:nvPr>
        </p:nvGraphicFramePr>
        <p:xfrm>
          <a:off x="1414462" y="1752600"/>
          <a:ext cx="6315075" cy="3897086"/>
        </p:xfrm>
        <a:graphic>
          <a:graphicData uri="http://schemas.openxmlformats.org/drawingml/2006/table">
            <a:tbl>
              <a:tblPr/>
              <a:tblGrid>
                <a:gridCol w="4764498">
                  <a:extLst>
                    <a:ext uri="{9D8B030D-6E8A-4147-A177-3AD203B41FA5}">
                      <a16:colId xmlns:a16="http://schemas.microsoft.com/office/drawing/2014/main" val="20000"/>
                    </a:ext>
                  </a:extLst>
                </a:gridCol>
                <a:gridCol w="1550577">
                  <a:extLst>
                    <a:ext uri="{9D8B030D-6E8A-4147-A177-3AD203B41FA5}">
                      <a16:colId xmlns:a16="http://schemas.microsoft.com/office/drawing/2014/main" val="20003"/>
                    </a:ext>
                  </a:extLst>
                </a:gridCol>
              </a:tblGrid>
              <a:tr h="274331">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1" i="0" u="none" strike="noStrike" cap="none" normalizeH="0" baseline="0" dirty="0">
                          <a:ln>
                            <a:noFill/>
                          </a:ln>
                          <a:solidFill>
                            <a:schemeClr val="tx1"/>
                          </a:solidFill>
                          <a:effectLst/>
                          <a:latin typeface="Times New Roman" pitchFamily="18" charset="0"/>
                          <a:cs typeface="Arial" charset="0"/>
                        </a:rPr>
                        <a:t>Event</a:t>
                      </a:r>
                    </a:p>
                  </a:txBody>
                  <a:tcPr marL="68580" marR="68580" marT="34295" marB="3429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1" i="0" u="none" strike="noStrike" cap="none" normalizeH="0" baseline="0" dirty="0">
                          <a:ln>
                            <a:noFill/>
                          </a:ln>
                          <a:solidFill>
                            <a:schemeClr val="tx1"/>
                          </a:solidFill>
                          <a:effectLst/>
                          <a:latin typeface="Times New Roman" pitchFamily="18" charset="0"/>
                          <a:cs typeface="Arial" charset="0"/>
                        </a:rPr>
                        <a:t>Date</a:t>
                      </a:r>
                    </a:p>
                  </a:txBody>
                  <a:tcPr marL="68580" marR="68580" marT="34295" marB="34295"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extLst>
                  <a:ext uri="{0D108BD9-81ED-4DB2-BD59-A6C34878D82A}">
                    <a16:rowId xmlns:a16="http://schemas.microsoft.com/office/drawing/2014/main" val="10000"/>
                  </a:ext>
                </a:extLst>
              </a:tr>
              <a:tr h="470927">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Initial SA Ballot - 30-day ballot </a:t>
                      </a:r>
                      <a:r>
                        <a:rPr kumimoji="0" lang="en-US" sz="1200" b="0" i="0" u="none" strike="noStrike" kern="1200" cap="none" normalizeH="0" baseline="0" dirty="0">
                          <a:ln>
                            <a:noFill/>
                          </a:ln>
                          <a:solidFill>
                            <a:schemeClr val="tx1"/>
                          </a:solidFill>
                          <a:effectLst/>
                          <a:latin typeface="Arial" charset="0"/>
                          <a:ea typeface="+mn-ea"/>
                          <a:cs typeface="+mn-cs"/>
                        </a:rPr>
                        <a:t>(P802.15.13/D4)</a:t>
                      </a:r>
                      <a:endParaRPr kumimoji="0" lang="en-GB"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68580" marR="68580" marT="34295" marB="3429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09 Dec 2020 -</a:t>
                      </a:r>
                    </a:p>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200" b="0" i="0" u="none" strike="noStrike" kern="1200" cap="none" normalizeH="0" baseline="0" dirty="0">
                          <a:ln>
                            <a:noFill/>
                          </a:ln>
                          <a:solidFill>
                            <a:schemeClr val="tx1"/>
                          </a:solidFill>
                          <a:effectLst/>
                          <a:latin typeface="Arial" charset="0"/>
                          <a:ea typeface="Times New Roman" pitchFamily="18" charset="0"/>
                          <a:cs typeface="Arial" charset="0"/>
                        </a:rPr>
                        <a:t>13 Jan 2021</a:t>
                      </a:r>
                    </a:p>
                  </a:txBody>
                  <a:tcPr marL="68580" marR="68580" marT="34295" marB="34295"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447050163"/>
                  </a:ext>
                </a:extLst>
              </a:tr>
              <a:tr h="360735">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chemeClr val="tx1"/>
                          </a:solidFill>
                          <a:effectLst/>
                          <a:latin typeface="Arial" charset="0"/>
                          <a:ea typeface="+mn-ea"/>
                          <a:cs typeface="+mn-cs"/>
                        </a:rPr>
                        <a:t>CRG Comment Response Complete (P802.15.13/D9)</a:t>
                      </a:r>
                    </a:p>
                  </a:txBody>
                  <a:tcPr marL="68580" marR="68580" marT="34295" marB="3429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17 November 2022</a:t>
                      </a:r>
                    </a:p>
                  </a:txBody>
                  <a:tcPr marL="68580" marR="68580" marT="34295" marB="34295"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3291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Arial" charset="0"/>
                          <a:ea typeface="+mn-ea"/>
                          <a:cs typeface="+mn-cs"/>
                        </a:rPr>
                        <a:t>Final SA Ballot Recirculation on P802.15.13/D10 (10-day ballot)</a:t>
                      </a:r>
                      <a:endParaRPr kumimoji="0" lang="en-GB" sz="1200" b="1" i="0" u="none" strike="noStrike" cap="none" normalizeH="0" baseline="0" dirty="0">
                        <a:ln>
                          <a:noFill/>
                        </a:ln>
                        <a:solidFill>
                          <a:schemeClr val="tx1"/>
                        </a:solidFill>
                        <a:effectLst/>
                        <a:latin typeface="Times New Roman" pitchFamily="18" charset="0"/>
                        <a:cs typeface="Arial" charset="0"/>
                      </a:endParaRPr>
                    </a:p>
                  </a:txBody>
                  <a:tcPr marL="68580" marR="68580" marT="34295" marB="3429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t.b.d</a:t>
                      </a:r>
                      <a:r>
                        <a:rPr kumimoji="0" lang="en-GB"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a:t>
                      </a:r>
                    </a:p>
                  </a:txBody>
                  <a:tcPr marL="68580" marR="68580" marT="34295" marB="34295"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3395534623"/>
                  </a:ext>
                </a:extLst>
              </a:tr>
              <a:tr h="27003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CRG comment resolutions (P802.15.13/D10)</a:t>
                      </a:r>
                    </a:p>
                  </a:txBody>
                  <a:tcPr marL="68580" marR="68580" marT="34295" marB="3429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t.b.d</a:t>
                      </a:r>
                      <a:r>
                        <a:rPr kumimoji="0" lang="en-GB"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a:t>
                      </a:r>
                    </a:p>
                  </a:txBody>
                  <a:tcPr marL="68580" marR="68580" marT="34295" marB="34295"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3969084032"/>
                  </a:ext>
                </a:extLst>
              </a:tr>
              <a:tr h="914411">
                <a:tc>
                  <a:txBody>
                    <a:bodyPr/>
                    <a:lstStyle/>
                    <a:p>
                      <a:pPr marL="1030288" marR="0" lvl="0" indent="-1020763" algn="l" defTabSz="914400" rtl="0" eaLnBrk="0" fontAlgn="b" latinLnBrk="0" hangingPunct="0">
                        <a:lnSpc>
                          <a:spcPct val="100000"/>
                        </a:lnSpc>
                        <a:spcBef>
                          <a:spcPct val="0"/>
                        </a:spcBef>
                        <a:spcAft>
                          <a:spcPct val="0"/>
                        </a:spcAft>
                        <a:buClrTx/>
                        <a:buSzTx/>
                        <a:buFontTx/>
                        <a:buNone/>
                        <a:tabLst>
                          <a:tab pos="6110288" algn="l"/>
                        </a:tabLst>
                      </a:pPr>
                      <a:r>
                        <a:rPr kumimoji="0" lang="en-US" sz="1200" b="0" i="0" u="none" strike="noStrike" kern="1200" cap="none" normalizeH="0" baseline="0" dirty="0">
                          <a:ln>
                            <a:noFill/>
                          </a:ln>
                          <a:solidFill>
                            <a:schemeClr val="tx1"/>
                          </a:solidFill>
                          <a:effectLst/>
                          <a:latin typeface="Arial" charset="0"/>
                          <a:ea typeface="+mn-ea"/>
                          <a:cs typeface="+mn-cs"/>
                        </a:rPr>
                        <a:t>WG 10-day ballot </a:t>
                      </a:r>
                      <a:r>
                        <a:rPr kumimoji="0" lang="en-US" sz="1100" b="0" i="1" u="none" strike="noStrike" kern="1200" cap="none" normalizeH="0" baseline="0" dirty="0">
                          <a:ln>
                            <a:noFill/>
                          </a:ln>
                          <a:solidFill>
                            <a:schemeClr val="tx1"/>
                          </a:solidFill>
                          <a:effectLst/>
                          <a:latin typeface="Arial" charset="0"/>
                          <a:ea typeface="+mn-ea"/>
                          <a:cs typeface="+mn-cs"/>
                        </a:rPr>
                        <a:t>“that 802.15 WG has reviewed and affirms the CSD https://mentor.ieee.org/802-ec/dcn/21/ec-21-0199-00-ACSD-p802-15-13.pdf and requests conditional approval from the LMSC to submit P802.15.13/D10 (or current revision) to </a:t>
                      </a:r>
                      <a:r>
                        <a:rPr kumimoji="0" lang="en-US" sz="1100" b="0" i="1" u="none" strike="noStrike" kern="1200" cap="none" normalizeH="0" baseline="0" dirty="0" err="1">
                          <a:ln>
                            <a:noFill/>
                          </a:ln>
                          <a:solidFill>
                            <a:schemeClr val="tx1"/>
                          </a:solidFill>
                          <a:effectLst/>
                          <a:latin typeface="Arial" charset="0"/>
                          <a:ea typeface="+mn-ea"/>
                          <a:cs typeface="+mn-cs"/>
                        </a:rPr>
                        <a:t>RevCom</a:t>
                      </a:r>
                      <a:r>
                        <a:rPr kumimoji="0" lang="en-US" sz="1100" b="0" i="1" u="none" strike="noStrike" kern="1200" cap="none" normalizeH="0" baseline="0" dirty="0">
                          <a:ln>
                            <a:noFill/>
                          </a:ln>
                          <a:solidFill>
                            <a:schemeClr val="tx1"/>
                          </a:solidFill>
                          <a:effectLst/>
                          <a:latin typeface="Arial" charset="0"/>
                          <a:ea typeface="+mn-ea"/>
                          <a:cs typeface="+mn-cs"/>
                        </a:rPr>
                        <a:t>.</a:t>
                      </a:r>
                      <a:r>
                        <a:rPr kumimoji="0" lang="en-US" sz="1200" b="0" i="0" u="none" strike="noStrike" kern="1200" cap="none" normalizeH="0" baseline="0" dirty="0">
                          <a:ln>
                            <a:noFill/>
                          </a:ln>
                          <a:solidFill>
                            <a:schemeClr val="tx1"/>
                          </a:solidFill>
                          <a:effectLst/>
                          <a:latin typeface="Arial" charset="0"/>
                          <a:ea typeface="+mn-ea"/>
                          <a:cs typeface="+mn-cs"/>
                        </a:rPr>
                        <a:t>”</a:t>
                      </a:r>
                    </a:p>
                  </a:txBody>
                  <a:tcPr marL="68580" marR="68580" marT="34295" marB="3429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17 November 2022</a:t>
                      </a:r>
                    </a:p>
                  </a:txBody>
                  <a:tcPr marL="68580" marR="68580" marT="34295" marB="34295"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530029510"/>
                  </a:ext>
                </a:extLst>
              </a:tr>
              <a:tr h="311624">
                <a:tc>
                  <a:txBody>
                    <a:bodyPr/>
                    <a:lstStyle/>
                    <a:p>
                      <a:pPr marL="9525" marR="0" lvl="0" indent="0" algn="l" defTabSz="914400" rtl="0" eaLnBrk="0" fontAlgn="b" latinLnBrk="0" hangingPunct="0">
                        <a:lnSpc>
                          <a:spcPct val="100000"/>
                        </a:lnSpc>
                        <a:spcBef>
                          <a:spcPct val="0"/>
                        </a:spcBef>
                        <a:spcAft>
                          <a:spcPct val="0"/>
                        </a:spcAft>
                        <a:buClrTx/>
                        <a:buSzTx/>
                        <a:buFontTx/>
                        <a:buNone/>
                        <a:tabLst/>
                        <a:defRPr/>
                      </a:pPr>
                      <a:r>
                        <a:rPr kumimoji="0" lang="en-US" sz="1200" b="0" i="0" u="none" strike="noStrike" kern="1200" cap="none" normalizeH="0" baseline="0" dirty="0">
                          <a:ln>
                            <a:noFill/>
                          </a:ln>
                          <a:solidFill>
                            <a:schemeClr val="tx1"/>
                          </a:solidFill>
                          <a:effectLst/>
                          <a:latin typeface="Arial" charset="0"/>
                          <a:ea typeface="+mn-ea"/>
                          <a:cs typeface="+mn-cs"/>
                        </a:rPr>
                        <a:t>Request approval from LMSC to forward draft to RevCom</a:t>
                      </a:r>
                    </a:p>
                  </a:txBody>
                  <a:tcPr marL="68580" marR="68580" marT="34295" marB="3429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18 November 2022</a:t>
                      </a:r>
                    </a:p>
                  </a:txBody>
                  <a:tcPr marL="68580" marR="68580" marT="34295" marB="34295"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10546">
                <a:tc>
                  <a:txBody>
                    <a:bodyPr/>
                    <a:lstStyle/>
                    <a:p>
                      <a:pPr marL="342900" marR="0" lvl="0" indent="-342900" algn="l" defTabSz="914400" rtl="0" eaLnBrk="0" fontAlgn="b" latinLnBrk="0" hangingPunct="0">
                        <a:lnSpc>
                          <a:spcPct val="100000"/>
                        </a:lnSpc>
                        <a:spcBef>
                          <a:spcPct val="0"/>
                        </a:spcBef>
                        <a:spcAft>
                          <a:spcPct val="0"/>
                        </a:spcAft>
                        <a:buClrTx/>
                        <a:buSzTx/>
                        <a:buFontTx/>
                        <a:buNone/>
                        <a:tabLst/>
                        <a:defRPr/>
                      </a:pPr>
                      <a:r>
                        <a:rPr kumimoji="0" lang="en-US" sz="1200" b="0" i="0" u="none" strike="noStrike" kern="1200" cap="none" normalizeH="0" baseline="0" dirty="0">
                          <a:ln>
                            <a:noFill/>
                          </a:ln>
                          <a:solidFill>
                            <a:schemeClr val="tx1"/>
                          </a:solidFill>
                          <a:effectLst/>
                          <a:latin typeface="Arial" charset="0"/>
                          <a:ea typeface="+mn-ea"/>
                          <a:cs typeface="+mn-cs"/>
                        </a:rPr>
                        <a:t>Post to RevCom (submittal deadline)</a:t>
                      </a:r>
                    </a:p>
                  </a:txBody>
                  <a:tcPr marL="68580" marR="68580" marT="34295" marB="3429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20 December 2022</a:t>
                      </a:r>
                    </a:p>
                  </a:txBody>
                  <a:tcPr marL="68580" marR="68580" marT="34295" marB="34295"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10546">
                <a:tc>
                  <a:txBody>
                    <a:bodyPr/>
                    <a:lstStyle/>
                    <a:p>
                      <a:pPr marL="342900" marR="0" lvl="0" indent="-342900" algn="l" defTabSz="914400" rtl="0" eaLnBrk="0" fontAlgn="b" latinLnBrk="0" hangingPunct="0">
                        <a:lnSpc>
                          <a:spcPct val="100000"/>
                        </a:lnSpc>
                        <a:spcBef>
                          <a:spcPct val="0"/>
                        </a:spcBef>
                        <a:spcAft>
                          <a:spcPct val="0"/>
                        </a:spcAft>
                        <a:buClrTx/>
                        <a:buSzTx/>
                        <a:buFontTx/>
                        <a:buNone/>
                        <a:tabLst/>
                        <a:defRPr/>
                      </a:pPr>
                      <a:r>
                        <a:rPr kumimoji="0" lang="en-US" sz="1200" b="0" i="0" u="none" strike="noStrike" kern="1200" cap="none" normalizeH="0" baseline="0" dirty="0">
                          <a:ln>
                            <a:noFill/>
                          </a:ln>
                          <a:solidFill>
                            <a:schemeClr val="tx1"/>
                          </a:solidFill>
                          <a:effectLst/>
                          <a:latin typeface="Arial" charset="0"/>
                          <a:ea typeface="+mn-ea"/>
                          <a:cs typeface="+mn-cs"/>
                        </a:rPr>
                        <a:t>RevCom meeting (teleconference)</a:t>
                      </a:r>
                    </a:p>
                  </a:txBody>
                  <a:tcPr marL="68580" marR="68580" marT="34295" marB="3429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30 January 2023</a:t>
                      </a:r>
                    </a:p>
                  </a:txBody>
                  <a:tcPr marL="68580" marR="68580" marT="34295" marB="34295"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3030798874"/>
                  </a:ext>
                </a:extLst>
              </a:tr>
              <a:tr h="310546">
                <a:tc>
                  <a:txBody>
                    <a:bodyPr/>
                    <a:lstStyle/>
                    <a:p>
                      <a:pPr marL="342900" marR="0" lvl="0" indent="-342900" algn="l" defTabSz="914400" rtl="0" eaLnBrk="0" fontAlgn="b" latinLnBrk="0" hangingPunct="0">
                        <a:lnSpc>
                          <a:spcPct val="100000"/>
                        </a:lnSpc>
                        <a:spcBef>
                          <a:spcPct val="0"/>
                        </a:spcBef>
                        <a:spcAft>
                          <a:spcPct val="0"/>
                        </a:spcAft>
                        <a:buClrTx/>
                        <a:buSzTx/>
                        <a:buFontTx/>
                        <a:buNone/>
                        <a:tabLst/>
                        <a:defRPr/>
                      </a:pPr>
                      <a:r>
                        <a:rPr kumimoji="0" lang="en-US" sz="1200" b="0" i="0" u="none" strike="noStrike" kern="1200" cap="none" normalizeH="0" baseline="0" dirty="0">
                          <a:ln>
                            <a:noFill/>
                          </a:ln>
                          <a:solidFill>
                            <a:schemeClr val="tx1"/>
                          </a:solidFill>
                          <a:effectLst/>
                          <a:latin typeface="Arial" charset="0"/>
                          <a:ea typeface="+mn-ea"/>
                          <a:cs typeface="+mn-cs"/>
                        </a:rPr>
                        <a:t>SASB meeting (teleconference)</a:t>
                      </a:r>
                    </a:p>
                  </a:txBody>
                  <a:tcPr marL="68580" marR="68580" marT="34295" marB="3429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28 - 30 March 2023</a:t>
                      </a:r>
                    </a:p>
                  </a:txBody>
                  <a:tcPr marL="68580" marR="68580" marT="34295" marB="34295"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335149056"/>
                  </a:ext>
                </a:extLst>
              </a:tr>
            </a:tbl>
          </a:graphicData>
        </a:graphic>
      </p:graphicFrame>
      <p:sp>
        <p:nvSpPr>
          <p:cNvPr id="2" name="Title 1">
            <a:extLst>
              <a:ext uri="{FF2B5EF4-FFF2-40B4-BE49-F238E27FC236}">
                <a16:creationId xmlns:a16="http://schemas.microsoft.com/office/drawing/2014/main" id="{23527DEA-2526-1F19-86E9-182711D16C88}"/>
              </a:ext>
            </a:extLst>
          </p:cNvPr>
          <p:cNvSpPr txBox="1">
            <a:spLocks/>
          </p:cNvSpPr>
          <p:nvPr/>
        </p:nvSpPr>
        <p:spPr bwMode="auto">
          <a:xfrm>
            <a:off x="457200" y="457200"/>
            <a:ext cx="8229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dirty="0">
                <a:solidFill>
                  <a:schemeClr val="tx1"/>
                </a:solidFill>
              </a:rPr>
              <a:t>IEEE P802.15.13 </a:t>
            </a:r>
            <a:r>
              <a:rPr lang="en-US" dirty="0"/>
              <a:t>Timeline</a:t>
            </a:r>
            <a:endParaRPr lang="en-GB" kern="0" dirty="0"/>
          </a:p>
        </p:txBody>
      </p:sp>
    </p:spTree>
    <p:extLst>
      <p:ext uri="{BB962C8B-B14F-4D97-AF65-F5344CB8AC3E}">
        <p14:creationId xmlns:p14="http://schemas.microsoft.com/office/powerpoint/2010/main" val="10889556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CEF6B799-B4F2-7A2A-A22B-2E5534C51828}"/>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3</a:t>
            </a:fld>
            <a:endParaRPr lang="en-US" dirty="0"/>
          </a:p>
        </p:txBody>
      </p:sp>
      <p:sp>
        <p:nvSpPr>
          <p:cNvPr id="2" name="Title 1">
            <a:extLst>
              <a:ext uri="{FF2B5EF4-FFF2-40B4-BE49-F238E27FC236}">
                <a16:creationId xmlns:a16="http://schemas.microsoft.com/office/drawing/2014/main" id="{C5B282D9-F791-222C-6B04-450CA03A5E64}"/>
              </a:ext>
            </a:extLst>
          </p:cNvPr>
          <p:cNvSpPr txBox="1">
            <a:spLocks/>
          </p:cNvSpPr>
          <p:nvPr/>
        </p:nvSpPr>
        <p:spPr bwMode="auto">
          <a:xfrm>
            <a:off x="685800" y="4572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kern="0" dirty="0"/>
              <a:t>802 EC Consent Motions</a:t>
            </a:r>
          </a:p>
        </p:txBody>
      </p:sp>
      <p:sp>
        <p:nvSpPr>
          <p:cNvPr id="4" name="Rectangle 3">
            <a:extLst>
              <a:ext uri="{FF2B5EF4-FFF2-40B4-BE49-F238E27FC236}">
                <a16:creationId xmlns:a16="http://schemas.microsoft.com/office/drawing/2014/main" id="{D9F0563A-DD63-AC25-59B6-8E379B309959}"/>
              </a:ext>
            </a:extLst>
          </p:cNvPr>
          <p:cNvSpPr/>
          <p:nvPr/>
        </p:nvSpPr>
        <p:spPr>
          <a:xfrm>
            <a:off x="304800" y="1371600"/>
            <a:ext cx="8534400" cy="5016758"/>
          </a:xfrm>
          <a:prstGeom prst="rect">
            <a:avLst/>
          </a:prstGeom>
        </p:spPr>
        <p:txBody>
          <a:bodyPr wrap="square">
            <a:spAutoFit/>
          </a:bodyPr>
          <a:lstStyle/>
          <a:p>
            <a:pPr marL="0" marR="0">
              <a:spcBef>
                <a:spcPts val="0"/>
              </a:spcBef>
              <a:spcAft>
                <a:spcPts val="0"/>
              </a:spcAft>
            </a:pPr>
            <a:r>
              <a:rPr lang="en-US" sz="1600" b="1" dirty="0">
                <a:effectLst/>
                <a:latin typeface="Calibri" panose="020F0502020204030204" pitchFamily="34" charset="0"/>
                <a:ea typeface="Calibri" panose="020F0502020204030204" pitchFamily="34" charset="0"/>
              </a:rPr>
              <a:t>Motion to approve liaison statement w/ to ISO/IEC JTC1/SC6 for IEEE Std 802.15.7™-2018:</a:t>
            </a:r>
          </a:p>
          <a:p>
            <a:pPr marL="0" marR="0">
              <a:spcBef>
                <a:spcPts val="0"/>
              </a:spcBef>
              <a:spcAft>
                <a:spcPts val="0"/>
              </a:spcAft>
            </a:pPr>
            <a:r>
              <a:rPr lang="en-US" sz="1600" dirty="0">
                <a:effectLst/>
                <a:latin typeface="Calibri" panose="020F0502020204030204" pitchFamily="34" charset="0"/>
                <a:ea typeface="Calibri" panose="020F0502020204030204" pitchFamily="34" charset="0"/>
              </a:rPr>
              <a:t>IEEE 802.15 WG requests IEEE 802 LMSC approval of the liaison statement contained in doc. # 15-22-0532-00-0000 describing the liaison of IEEE Std 802.15.7™-2018 to ISO/IEC JTC1/SC6 under the PSDO agreement.</a:t>
            </a:r>
          </a:p>
          <a:p>
            <a:pPr lvl="1">
              <a:spcBef>
                <a:spcPts val="0"/>
              </a:spcBef>
              <a:spcAft>
                <a:spcPts val="0"/>
              </a:spcAft>
            </a:pPr>
            <a:r>
              <a:rPr lang="en-US" sz="1600" dirty="0">
                <a:effectLst/>
                <a:latin typeface="Calibri" panose="020F0502020204030204" pitchFamily="34" charset="0"/>
                <a:ea typeface="Calibri" panose="020F0502020204030204" pitchFamily="34" charset="0"/>
              </a:rPr>
              <a:t>Moved by: Clint Powell</a:t>
            </a:r>
          </a:p>
          <a:p>
            <a:pPr lvl="1">
              <a:spcBef>
                <a:spcPts val="0"/>
              </a:spcBef>
              <a:spcAft>
                <a:spcPts val="0"/>
              </a:spcAft>
            </a:pPr>
            <a:r>
              <a:rPr lang="en-US" sz="1600" dirty="0">
                <a:effectLst/>
                <a:latin typeface="Calibri" panose="020F0502020204030204" pitchFamily="34" charset="0"/>
                <a:ea typeface="Calibri" panose="020F0502020204030204" pitchFamily="34" charset="0"/>
              </a:rPr>
              <a:t>Seconded by: Edward Au</a:t>
            </a:r>
          </a:p>
          <a:p>
            <a:pPr>
              <a:spcBef>
                <a:spcPts val="0"/>
              </a:spcBef>
              <a:spcAft>
                <a:spcPts val="0"/>
              </a:spcAft>
            </a:pPr>
            <a:endParaRPr lang="en-US" sz="1600" b="1" dirty="0">
              <a:solidFill>
                <a:srgbClr val="1F497D"/>
              </a:solidFill>
              <a:latin typeface="Calibri" panose="020F0502020204030204" pitchFamily="34" charset="0"/>
            </a:endParaRPr>
          </a:p>
          <a:p>
            <a:pPr marL="0" marR="0">
              <a:spcBef>
                <a:spcPts val="0"/>
              </a:spcBef>
              <a:spcAft>
                <a:spcPts val="0"/>
              </a:spcAft>
            </a:pPr>
            <a:r>
              <a:rPr lang="en-US" sz="1600" b="1" dirty="0">
                <a:effectLst/>
                <a:latin typeface="Calibri" panose="020F0502020204030204" pitchFamily="34" charset="0"/>
                <a:ea typeface="Calibri" panose="020F0502020204030204" pitchFamily="34" charset="0"/>
              </a:rPr>
              <a:t>Motion to approve forwarding IEEE Std 802.15.7™-2018 to ISO/IEC JTC1/SC6  for adoption:</a:t>
            </a:r>
          </a:p>
          <a:p>
            <a:pPr marL="0" marR="0">
              <a:spcBef>
                <a:spcPts val="0"/>
              </a:spcBef>
              <a:spcAft>
                <a:spcPts val="0"/>
              </a:spcAft>
            </a:pPr>
            <a:r>
              <a:rPr lang="en-US" sz="1600" dirty="0">
                <a:effectLst/>
                <a:latin typeface="Calibri" panose="020F0502020204030204" pitchFamily="34" charset="0"/>
                <a:ea typeface="Calibri" panose="020F0502020204030204" pitchFamily="34" charset="0"/>
              </a:rPr>
              <a:t>IEEE 802.15 WG requests IEEE 802 </a:t>
            </a:r>
            <a:r>
              <a:rPr lang="en-US" sz="1600" dirty="0">
                <a:latin typeface="Calibri" panose="020F0502020204030204" pitchFamily="34" charset="0"/>
                <a:ea typeface="Calibri" panose="020F0502020204030204" pitchFamily="34" charset="0"/>
              </a:rPr>
              <a:t>LMSC</a:t>
            </a:r>
            <a:r>
              <a:rPr lang="en-US" sz="1600" dirty="0">
                <a:effectLst/>
                <a:latin typeface="Calibri" panose="020F0502020204030204" pitchFamily="34" charset="0"/>
                <a:ea typeface="Calibri" panose="020F0502020204030204" pitchFamily="34" charset="0"/>
              </a:rPr>
              <a:t> approval to forward IEEE Std 802.15.7™-2018 to ISO/IEC JTC1/SC6 for adoption as an ISO/IEC/IEEE standard under the PSDO agreement.</a:t>
            </a:r>
          </a:p>
          <a:p>
            <a:pPr lvl="1">
              <a:spcBef>
                <a:spcPts val="0"/>
              </a:spcBef>
              <a:spcAft>
                <a:spcPts val="0"/>
              </a:spcAft>
            </a:pPr>
            <a:r>
              <a:rPr lang="en-US" sz="1600" dirty="0">
                <a:effectLst/>
                <a:latin typeface="Calibri" panose="020F0502020204030204" pitchFamily="34" charset="0"/>
                <a:ea typeface="Calibri" panose="020F0502020204030204" pitchFamily="34" charset="0"/>
              </a:rPr>
              <a:t>Moved by: Clint Powell</a:t>
            </a:r>
          </a:p>
          <a:p>
            <a:pPr lvl="1">
              <a:spcBef>
                <a:spcPts val="0"/>
              </a:spcBef>
              <a:spcAft>
                <a:spcPts val="0"/>
              </a:spcAft>
            </a:pPr>
            <a:r>
              <a:rPr lang="en-US" sz="1600" dirty="0">
                <a:effectLst/>
                <a:latin typeface="Calibri" panose="020F0502020204030204" pitchFamily="34" charset="0"/>
                <a:ea typeface="Calibri" panose="020F0502020204030204" pitchFamily="34" charset="0"/>
              </a:rPr>
              <a:t>Seconded by: Edward Au</a:t>
            </a:r>
          </a:p>
          <a:p>
            <a:pPr marL="0" marR="0">
              <a:spcBef>
                <a:spcPts val="0"/>
              </a:spcBef>
              <a:spcAft>
                <a:spcPts val="0"/>
              </a:spcAft>
            </a:pPr>
            <a:r>
              <a:rPr lang="en-US" sz="1600" dirty="0">
                <a:effectLst/>
                <a:latin typeface="Calibri" panose="020F0502020204030204" pitchFamily="34" charset="0"/>
                <a:ea typeface="Calibri" panose="020F0502020204030204" pitchFamily="34" charset="0"/>
              </a:rPr>
              <a:t> </a:t>
            </a:r>
          </a:p>
          <a:p>
            <a:pPr marL="0" marR="0">
              <a:spcBef>
                <a:spcPts val="0"/>
              </a:spcBef>
              <a:spcAft>
                <a:spcPts val="0"/>
              </a:spcAft>
            </a:pPr>
            <a:r>
              <a:rPr lang="en-US" sz="1600" dirty="0">
                <a:effectLst/>
                <a:latin typeface="Calibri" panose="020F0502020204030204" pitchFamily="34" charset="0"/>
                <a:ea typeface="Calibri" panose="020F0502020204030204" pitchFamily="34" charset="0"/>
              </a:rPr>
              <a:t>The following motion was approved during the September 2022 Wireless Interim WG15 Closing Plenary.</a:t>
            </a:r>
          </a:p>
          <a:p>
            <a:pPr marL="0" marR="0">
              <a:spcBef>
                <a:spcPts val="0"/>
              </a:spcBef>
              <a:spcAft>
                <a:spcPts val="0"/>
              </a:spcAft>
            </a:pPr>
            <a:r>
              <a:rPr lang="en-US" sz="1600" dirty="0">
                <a:effectLst/>
                <a:latin typeface="Calibri" panose="020F0502020204030204" pitchFamily="34" charset="0"/>
                <a:ea typeface="Calibri" panose="020F0502020204030204" pitchFamily="34" charset="0"/>
              </a:rPr>
              <a:t>Motion: Move that the IEEE 802.15 WG requests that IEEE 802 EC submit IEEE Std 802.15.7-2018 to ISO/IEC JTC1 SC6 for adoption under the PSDO agreement.</a:t>
            </a:r>
          </a:p>
          <a:p>
            <a:pPr lvl="1">
              <a:spcBef>
                <a:spcPts val="0"/>
              </a:spcBef>
              <a:spcAft>
                <a:spcPts val="0"/>
              </a:spcAft>
            </a:pPr>
            <a:r>
              <a:rPr lang="en-US" sz="1600" dirty="0">
                <a:effectLst/>
                <a:latin typeface="Calibri" panose="020F0502020204030204" pitchFamily="34" charset="0"/>
                <a:ea typeface="Calibri" panose="020F0502020204030204" pitchFamily="34" charset="0"/>
              </a:rPr>
              <a:t>Moved: Phil Beecher</a:t>
            </a:r>
          </a:p>
          <a:p>
            <a:pPr lvl="1">
              <a:spcBef>
                <a:spcPts val="0"/>
              </a:spcBef>
              <a:spcAft>
                <a:spcPts val="0"/>
              </a:spcAft>
            </a:pPr>
            <a:r>
              <a:rPr lang="en-US" sz="1600" dirty="0">
                <a:effectLst/>
                <a:latin typeface="Calibri" panose="020F0502020204030204" pitchFamily="34" charset="0"/>
                <a:ea typeface="Calibri" panose="020F0502020204030204" pitchFamily="34" charset="0"/>
              </a:rPr>
              <a:t>Seconded: Ben Rolfe</a:t>
            </a:r>
          </a:p>
          <a:p>
            <a:pPr lvl="1">
              <a:spcBef>
                <a:spcPts val="0"/>
              </a:spcBef>
              <a:spcAft>
                <a:spcPts val="0"/>
              </a:spcAft>
            </a:pPr>
            <a:r>
              <a:rPr lang="en-US" sz="1600" dirty="0">
                <a:effectLst/>
                <a:latin typeface="Calibri" panose="020F0502020204030204" pitchFamily="34" charset="0"/>
                <a:ea typeface="Calibri" panose="020F0502020204030204" pitchFamily="34" charset="0"/>
              </a:rPr>
              <a:t>No discussion, DVL vote:  21/0/0 (Y/N/A)</a:t>
            </a:r>
          </a:p>
        </p:txBody>
      </p:sp>
    </p:spTree>
    <p:extLst>
      <p:ext uri="{BB962C8B-B14F-4D97-AF65-F5344CB8AC3E}">
        <p14:creationId xmlns:p14="http://schemas.microsoft.com/office/powerpoint/2010/main" val="15466696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CEF6B799-B4F2-7A2A-A22B-2E5534C51828}"/>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4</a:t>
            </a:fld>
            <a:endParaRPr lang="en-US" dirty="0"/>
          </a:p>
        </p:txBody>
      </p:sp>
      <p:sp>
        <p:nvSpPr>
          <p:cNvPr id="2" name="Title 1">
            <a:extLst>
              <a:ext uri="{FF2B5EF4-FFF2-40B4-BE49-F238E27FC236}">
                <a16:creationId xmlns:a16="http://schemas.microsoft.com/office/drawing/2014/main" id="{C5B282D9-F791-222C-6B04-450CA03A5E64}"/>
              </a:ext>
            </a:extLst>
          </p:cNvPr>
          <p:cNvSpPr txBox="1">
            <a:spLocks/>
          </p:cNvSpPr>
          <p:nvPr/>
        </p:nvSpPr>
        <p:spPr bwMode="auto">
          <a:xfrm>
            <a:off x="685800" y="4572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kern="0" dirty="0"/>
              <a:t>802 EC Consent Motions</a:t>
            </a:r>
          </a:p>
        </p:txBody>
      </p:sp>
      <p:sp>
        <p:nvSpPr>
          <p:cNvPr id="4" name="Rectangle 3">
            <a:extLst>
              <a:ext uri="{FF2B5EF4-FFF2-40B4-BE49-F238E27FC236}">
                <a16:creationId xmlns:a16="http://schemas.microsoft.com/office/drawing/2014/main" id="{D9F0563A-DD63-AC25-59B6-8E379B309959}"/>
              </a:ext>
            </a:extLst>
          </p:cNvPr>
          <p:cNvSpPr/>
          <p:nvPr/>
        </p:nvSpPr>
        <p:spPr>
          <a:xfrm>
            <a:off x="304800" y="1371600"/>
            <a:ext cx="8534400" cy="4770537"/>
          </a:xfrm>
          <a:prstGeom prst="rect">
            <a:avLst/>
          </a:prstGeom>
        </p:spPr>
        <p:txBody>
          <a:bodyPr wrap="square">
            <a:spAutoFit/>
          </a:bodyPr>
          <a:lstStyle/>
          <a:p>
            <a:pPr marL="0" marR="0">
              <a:spcBef>
                <a:spcPts val="0"/>
              </a:spcBef>
              <a:spcAft>
                <a:spcPts val="0"/>
              </a:spcAft>
            </a:pPr>
            <a:r>
              <a:rPr lang="en-US" sz="1600" b="1" dirty="0">
                <a:effectLst/>
                <a:latin typeface="Calibri" panose="020F0502020204030204" pitchFamily="34" charset="0"/>
                <a:ea typeface="Calibri" panose="020F0502020204030204" pitchFamily="34" charset="0"/>
              </a:rPr>
              <a:t>Motion </a:t>
            </a:r>
            <a:r>
              <a:rPr lang="en-US" sz="1600" b="1" dirty="0">
                <a:latin typeface="Calibri" panose="020F0502020204030204" pitchFamily="34" charset="0"/>
                <a:ea typeface="Calibri" panose="020F0502020204030204" pitchFamily="34" charset="0"/>
              </a:rPr>
              <a:t>to </a:t>
            </a:r>
            <a:r>
              <a:rPr lang="en-US" sz="1600" b="1" dirty="0">
                <a:effectLst/>
                <a:latin typeface="Calibri" panose="020F0502020204030204" pitchFamily="34" charset="0"/>
                <a:ea typeface="Calibri" panose="020F0502020204030204" pitchFamily="34" charset="0"/>
              </a:rPr>
              <a:t>Conditionally approve sending P802.15.13 to </a:t>
            </a:r>
            <a:r>
              <a:rPr lang="en-US" sz="1600" b="1" dirty="0" err="1">
                <a:effectLst/>
                <a:latin typeface="Calibri" panose="020F0502020204030204" pitchFamily="34" charset="0"/>
                <a:ea typeface="Calibri" panose="020F0502020204030204" pitchFamily="34" charset="0"/>
              </a:rPr>
              <a:t>RevCom</a:t>
            </a:r>
            <a:r>
              <a:rPr lang="en-US" sz="1600" b="1" dirty="0">
                <a:effectLst/>
                <a:latin typeface="Calibri" panose="020F0502020204030204" pitchFamily="34" charset="0"/>
                <a:ea typeface="Calibri" panose="020F0502020204030204" pitchFamily="34" charset="0"/>
              </a:rPr>
              <a:t>:</a:t>
            </a:r>
          </a:p>
          <a:p>
            <a:pPr marL="0" marR="0">
              <a:spcBef>
                <a:spcPts val="0"/>
              </a:spcBef>
              <a:spcAft>
                <a:spcPts val="0"/>
              </a:spcAft>
            </a:pPr>
            <a:r>
              <a:rPr lang="en-US" sz="1600" dirty="0">
                <a:effectLst/>
                <a:latin typeface="Calibri" panose="020F0502020204030204" pitchFamily="34" charset="0"/>
                <a:ea typeface="Calibri" panose="020F0502020204030204" pitchFamily="34" charset="0"/>
              </a:rPr>
              <a:t>Approve CSD documentation in https://mentor.ieee.org/802-ec/dcn/21/ec-21-0199-00-ACSD-p802-15-13.pdf</a:t>
            </a:r>
          </a:p>
          <a:p>
            <a:pPr lvl="1">
              <a:spcBef>
                <a:spcPts val="0"/>
              </a:spcBef>
              <a:spcAft>
                <a:spcPts val="0"/>
              </a:spcAft>
            </a:pPr>
            <a:r>
              <a:rPr lang="en-US" sz="1600" dirty="0">
                <a:effectLst/>
                <a:latin typeface="Calibri" panose="020F0502020204030204" pitchFamily="34" charset="0"/>
                <a:ea typeface="Calibri" panose="020F0502020204030204" pitchFamily="34" charset="0"/>
              </a:rPr>
              <a:t>Moved: Clint Powell</a:t>
            </a:r>
          </a:p>
          <a:p>
            <a:pPr lvl="1">
              <a:spcBef>
                <a:spcPts val="0"/>
              </a:spcBef>
              <a:spcAft>
                <a:spcPts val="0"/>
              </a:spcAft>
            </a:pPr>
            <a:r>
              <a:rPr lang="en-US" sz="1600" dirty="0">
                <a:effectLst/>
                <a:latin typeface="Calibri" panose="020F0502020204030204" pitchFamily="34" charset="0"/>
                <a:ea typeface="Calibri" panose="020F0502020204030204" pitchFamily="34" charset="0"/>
              </a:rPr>
              <a:t>Seconded: Edward Au</a:t>
            </a:r>
          </a:p>
          <a:p>
            <a:pPr marL="0" marR="0">
              <a:spcBef>
                <a:spcPts val="0"/>
              </a:spcBef>
              <a:spcAft>
                <a:spcPts val="0"/>
              </a:spcAft>
            </a:pPr>
            <a:r>
              <a:rPr lang="en-US" sz="1600" dirty="0">
                <a:effectLst/>
                <a:latin typeface="Calibri" panose="020F0502020204030204" pitchFamily="34" charset="0"/>
                <a:ea typeface="Calibri" panose="020F0502020204030204" pitchFamily="34" charset="0"/>
              </a:rPr>
              <a:t> </a:t>
            </a:r>
          </a:p>
          <a:p>
            <a:pPr marL="0" marR="0">
              <a:spcBef>
                <a:spcPts val="0"/>
              </a:spcBef>
              <a:spcAft>
                <a:spcPts val="0"/>
              </a:spcAft>
            </a:pPr>
            <a:r>
              <a:rPr lang="en-US" sz="1600" dirty="0">
                <a:effectLst/>
                <a:latin typeface="Calibri" panose="020F0502020204030204" pitchFamily="34" charset="0"/>
                <a:ea typeface="Calibri" panose="020F0502020204030204" pitchFamily="34" charset="0"/>
              </a:rPr>
              <a:t>The following motion was approved during the November 2022 Plenary WG15 Closing Plenary.</a:t>
            </a:r>
          </a:p>
          <a:p>
            <a:pPr marL="0" marR="0">
              <a:spcBef>
                <a:spcPts val="0"/>
              </a:spcBef>
              <a:spcAft>
                <a:spcPts val="0"/>
              </a:spcAft>
            </a:pPr>
            <a:r>
              <a:rPr lang="en-US" sz="1600" dirty="0">
                <a:effectLst/>
                <a:latin typeface="Calibri" panose="020F0502020204030204" pitchFamily="34" charset="0"/>
                <a:ea typeface="Calibri" panose="020F0502020204030204" pitchFamily="34" charset="0"/>
              </a:rPr>
              <a:t>Motion: that 802.15 WG has reviewed and affirms the CSD https://mentor.ieee.org/802-ec/dcn/21/ec-21-0199-00-ACSD-p802-15-13.pdf and requests conditional approval from the LMSC to submit P802.15.13-D10 (or current revision) to </a:t>
            </a:r>
            <a:r>
              <a:rPr lang="en-US" sz="1600" dirty="0" err="1">
                <a:effectLst/>
                <a:latin typeface="Calibri" panose="020F0502020204030204" pitchFamily="34" charset="0"/>
                <a:ea typeface="Calibri" panose="020F0502020204030204" pitchFamily="34" charset="0"/>
              </a:rPr>
              <a:t>RevCom</a:t>
            </a:r>
            <a:r>
              <a:rPr lang="en-US" sz="1600" dirty="0">
                <a:effectLst/>
                <a:latin typeface="Calibri" panose="020F0502020204030204" pitchFamily="34" charset="0"/>
                <a:ea typeface="Calibri" panose="020F0502020204030204" pitchFamily="34" charset="0"/>
              </a:rPr>
              <a:t>.</a:t>
            </a:r>
          </a:p>
          <a:p>
            <a:pPr lvl="1">
              <a:spcBef>
                <a:spcPts val="0"/>
              </a:spcBef>
              <a:spcAft>
                <a:spcPts val="0"/>
              </a:spcAft>
            </a:pPr>
            <a:r>
              <a:rPr lang="en-US" sz="1600" dirty="0">
                <a:effectLst/>
                <a:latin typeface="Calibri" panose="020F0502020204030204" pitchFamily="34" charset="0"/>
                <a:ea typeface="Calibri" panose="020F0502020204030204" pitchFamily="34" charset="0"/>
              </a:rPr>
              <a:t>Moved: Volker Jungnickel</a:t>
            </a:r>
          </a:p>
          <a:p>
            <a:pPr lvl="1">
              <a:spcBef>
                <a:spcPts val="0"/>
              </a:spcBef>
              <a:spcAft>
                <a:spcPts val="0"/>
              </a:spcAft>
            </a:pPr>
            <a:r>
              <a:rPr lang="en-US" sz="1600" dirty="0">
                <a:effectLst/>
                <a:latin typeface="Calibri" panose="020F0502020204030204" pitchFamily="34" charset="0"/>
                <a:ea typeface="Calibri" panose="020F0502020204030204" pitchFamily="34" charset="0"/>
              </a:rPr>
              <a:t>Seconded: Phil Beecher</a:t>
            </a:r>
          </a:p>
          <a:p>
            <a:pPr lvl="1">
              <a:spcBef>
                <a:spcPts val="0"/>
              </a:spcBef>
              <a:spcAft>
                <a:spcPts val="0"/>
              </a:spcAft>
            </a:pPr>
            <a:r>
              <a:rPr lang="en-US" sz="1600" dirty="0">
                <a:effectLst/>
                <a:latin typeface="Calibri" panose="020F0502020204030204" pitchFamily="34" charset="0"/>
                <a:ea typeface="Calibri" panose="020F0502020204030204" pitchFamily="34" charset="0"/>
              </a:rPr>
              <a:t>No discussion, DVL vote:  34/</a:t>
            </a:r>
            <a:r>
              <a:rPr lang="en-US" sz="1600" dirty="0">
                <a:latin typeface="Calibri" panose="020F0502020204030204" pitchFamily="34" charset="0"/>
                <a:ea typeface="Calibri" panose="020F0502020204030204" pitchFamily="34" charset="0"/>
              </a:rPr>
              <a:t>0</a:t>
            </a:r>
            <a:r>
              <a:rPr lang="en-US" sz="1600" dirty="0">
                <a:effectLst/>
                <a:latin typeface="Calibri" panose="020F0502020204030204" pitchFamily="34" charset="0"/>
                <a:ea typeface="Calibri" panose="020F0502020204030204" pitchFamily="34" charset="0"/>
              </a:rPr>
              <a:t>/</a:t>
            </a:r>
            <a:r>
              <a:rPr lang="en-US" sz="1600" dirty="0">
                <a:latin typeface="Calibri" panose="020F0502020204030204" pitchFamily="34" charset="0"/>
                <a:ea typeface="Calibri" panose="020F0502020204030204" pitchFamily="34" charset="0"/>
              </a:rPr>
              <a:t>2</a:t>
            </a:r>
            <a:r>
              <a:rPr lang="en-US" sz="1600" dirty="0">
                <a:effectLst/>
                <a:latin typeface="Calibri" panose="020F0502020204030204" pitchFamily="34" charset="0"/>
                <a:ea typeface="Calibri" panose="020F0502020204030204" pitchFamily="34" charset="0"/>
              </a:rPr>
              <a:t> (Y/N/A)</a:t>
            </a:r>
          </a:p>
          <a:p>
            <a:pPr marL="0" lvl="1">
              <a:spcBef>
                <a:spcPts val="0"/>
              </a:spcBef>
              <a:spcAft>
                <a:spcPts val="0"/>
              </a:spcAft>
            </a:pPr>
            <a:endParaRPr lang="en-US" sz="1600" dirty="0">
              <a:latin typeface="Calibri" panose="020F0502020204030204" pitchFamily="34" charset="0"/>
              <a:ea typeface="Calibri" panose="020F0502020204030204" pitchFamily="34" charset="0"/>
            </a:endParaRPr>
          </a:p>
          <a:p>
            <a:pPr marL="0" lvl="1">
              <a:spcBef>
                <a:spcPts val="0"/>
              </a:spcBef>
              <a:spcAft>
                <a:spcPts val="0"/>
              </a:spcAft>
            </a:pPr>
            <a:r>
              <a:rPr lang="en-US" sz="1600" dirty="0">
                <a:effectLst/>
                <a:latin typeface="Calibri" panose="020F0502020204030204" pitchFamily="34" charset="0"/>
                <a:ea typeface="Calibri" panose="020F0502020204030204" pitchFamily="34" charset="0"/>
              </a:rPr>
              <a:t>Full package supporting request to send to </a:t>
            </a:r>
            <a:r>
              <a:rPr lang="en-US" sz="1600" dirty="0" err="1">
                <a:effectLst/>
                <a:latin typeface="Calibri" panose="020F0502020204030204" pitchFamily="34" charset="0"/>
                <a:ea typeface="Calibri" panose="020F0502020204030204" pitchFamily="34" charset="0"/>
              </a:rPr>
              <a:t>RevCom</a:t>
            </a:r>
            <a:r>
              <a:rPr lang="en-US" sz="1600" dirty="0">
                <a:effectLst/>
                <a:latin typeface="Calibri" panose="020F0502020204030204" pitchFamily="34" charset="0"/>
                <a:ea typeface="Calibri" panose="020F0502020204030204" pitchFamily="34" charset="0"/>
              </a:rPr>
              <a:t> is contained in Packages for 802.15 WG Motions to Proceed to </a:t>
            </a:r>
            <a:r>
              <a:rPr lang="en-US" sz="1600" dirty="0" err="1">
                <a:effectLst/>
                <a:latin typeface="Calibri" panose="020F0502020204030204" pitchFamily="34" charset="0"/>
                <a:ea typeface="Calibri" panose="020F0502020204030204" pitchFamily="34" charset="0"/>
              </a:rPr>
              <a:t>RevCom</a:t>
            </a:r>
            <a:r>
              <a:rPr lang="en-US" sz="1600" dirty="0">
                <a:effectLst/>
                <a:latin typeface="Calibri" panose="020F0502020204030204" pitchFamily="34" charset="0"/>
                <a:ea typeface="Calibri" panose="020F0502020204030204" pitchFamily="34" charset="0"/>
              </a:rPr>
              <a:t> section is attached in the slides below.</a:t>
            </a:r>
          </a:p>
          <a:p>
            <a:pPr marL="0" lvl="1">
              <a:spcBef>
                <a:spcPts val="0"/>
              </a:spcBef>
              <a:spcAft>
                <a:spcPts val="0"/>
              </a:spcAft>
            </a:pPr>
            <a:endParaRPr lang="en-US" sz="1600" dirty="0">
              <a:effectLst/>
              <a:latin typeface="Calibri" panose="020F0502020204030204" pitchFamily="34" charset="0"/>
              <a:ea typeface="Calibri" panose="020F0502020204030204" pitchFamily="34" charset="0"/>
            </a:endParaRPr>
          </a:p>
          <a:p>
            <a:pPr>
              <a:spcBef>
                <a:spcPts val="0"/>
              </a:spcBef>
              <a:spcAft>
                <a:spcPts val="0"/>
              </a:spcAft>
            </a:pPr>
            <a:endParaRPr lang="en-US" sz="1600" b="1" dirty="0">
              <a:solidFill>
                <a:srgbClr val="1F497D"/>
              </a:solidFill>
              <a:latin typeface="Calibri" panose="020F0502020204030204" pitchFamily="34" charset="0"/>
            </a:endParaRPr>
          </a:p>
          <a:p>
            <a:pPr marL="0" marR="0">
              <a:spcBef>
                <a:spcPts val="0"/>
              </a:spcBef>
              <a:spcAft>
                <a:spcPts val="0"/>
              </a:spcAft>
            </a:pPr>
            <a:endParaRPr lang="en-US" sz="16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10869531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CEF6B799-B4F2-7A2A-A22B-2E5534C51828}"/>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5</a:t>
            </a:fld>
            <a:endParaRPr lang="en-US" dirty="0"/>
          </a:p>
        </p:txBody>
      </p:sp>
      <p:sp>
        <p:nvSpPr>
          <p:cNvPr id="2" name="Rectangle 2">
            <a:extLst>
              <a:ext uri="{FF2B5EF4-FFF2-40B4-BE49-F238E27FC236}">
                <a16:creationId xmlns:a16="http://schemas.microsoft.com/office/drawing/2014/main" id="{229A0C7A-0D40-AB53-8635-31FB1FB8B830}"/>
              </a:ext>
            </a:extLst>
          </p:cNvPr>
          <p:cNvSpPr>
            <a:spLocks noGrp="1" noChangeArrowheads="1"/>
          </p:cNvSpPr>
          <p:nvPr>
            <p:ph type="ctrTitle"/>
          </p:nvPr>
        </p:nvSpPr>
        <p:spPr>
          <a:xfrm>
            <a:off x="685800" y="2286000"/>
            <a:ext cx="7772400" cy="1143000"/>
          </a:xfrm>
        </p:spPr>
        <p:txBody>
          <a:bodyPr anchor="ctr"/>
          <a:lstStyle/>
          <a:p>
            <a:r>
              <a:rPr lang="en-US" altLang="en-US" sz="3600" dirty="0"/>
              <a:t>802 LMSC Closing Plenary</a:t>
            </a:r>
            <a:br>
              <a:rPr lang="en-US" altLang="en-US" sz="3600" dirty="0"/>
            </a:br>
            <a:r>
              <a:rPr lang="en-US" altLang="en-US" sz="3600" dirty="0"/>
              <a:t>November 2022</a:t>
            </a:r>
          </a:p>
        </p:txBody>
      </p:sp>
      <p:sp>
        <p:nvSpPr>
          <p:cNvPr id="3" name="Rectangle 3">
            <a:extLst>
              <a:ext uri="{FF2B5EF4-FFF2-40B4-BE49-F238E27FC236}">
                <a16:creationId xmlns:a16="http://schemas.microsoft.com/office/drawing/2014/main" id="{2C996E02-85FA-19C3-0259-C8EEEA62854D}"/>
              </a:ext>
            </a:extLst>
          </p:cNvPr>
          <p:cNvSpPr>
            <a:spLocks noGrp="1" noChangeArrowheads="1"/>
          </p:cNvSpPr>
          <p:nvPr>
            <p:ph type="subTitle" idx="1"/>
          </p:nvPr>
        </p:nvSpPr>
        <p:spPr>
          <a:xfrm>
            <a:off x="1371600" y="3886200"/>
            <a:ext cx="6400800" cy="1752600"/>
          </a:xfrm>
        </p:spPr>
        <p:txBody>
          <a:bodyPr/>
          <a:lstStyle/>
          <a:p>
            <a:r>
              <a:rPr lang="en-US" altLang="en-US" sz="3200" dirty="0"/>
              <a:t>802.15 WG Motions</a:t>
            </a:r>
          </a:p>
        </p:txBody>
      </p:sp>
    </p:spTree>
    <p:extLst>
      <p:ext uri="{BB962C8B-B14F-4D97-AF65-F5344CB8AC3E}">
        <p14:creationId xmlns:p14="http://schemas.microsoft.com/office/powerpoint/2010/main" val="18168466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CEF6B799-B4F2-7A2A-A22B-2E5534C51828}"/>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6</a:t>
            </a:fld>
            <a:endParaRPr lang="en-US" dirty="0"/>
          </a:p>
        </p:txBody>
      </p:sp>
      <p:sp>
        <p:nvSpPr>
          <p:cNvPr id="4" name="Rectangle 3">
            <a:extLst>
              <a:ext uri="{FF2B5EF4-FFF2-40B4-BE49-F238E27FC236}">
                <a16:creationId xmlns:a16="http://schemas.microsoft.com/office/drawing/2014/main" id="{E12A13A7-9F47-BC28-F79E-60F8BE325128}"/>
              </a:ext>
            </a:extLst>
          </p:cNvPr>
          <p:cNvSpPr/>
          <p:nvPr/>
        </p:nvSpPr>
        <p:spPr>
          <a:xfrm>
            <a:off x="304800" y="1371600"/>
            <a:ext cx="8534400" cy="5047536"/>
          </a:xfrm>
          <a:prstGeom prst="rect">
            <a:avLst/>
          </a:prstGeom>
        </p:spPr>
        <p:txBody>
          <a:bodyPr wrap="square">
            <a:spAutoFit/>
          </a:bodyPr>
          <a:lstStyle/>
          <a:p>
            <a:pPr marL="0" marR="0">
              <a:spcBef>
                <a:spcPts val="0"/>
              </a:spcBef>
              <a:spcAft>
                <a:spcPts val="0"/>
              </a:spcAft>
            </a:pPr>
            <a:r>
              <a:rPr lang="en-US" sz="1800" b="1" dirty="0">
                <a:effectLst/>
                <a:latin typeface="Calibri" panose="020F0502020204030204" pitchFamily="34" charset="0"/>
                <a:ea typeface="Calibri" panose="020F0502020204030204" pitchFamily="34" charset="0"/>
              </a:rPr>
              <a:t>Motion </a:t>
            </a:r>
            <a:r>
              <a:rPr lang="en-US" sz="1800" b="1" dirty="0">
                <a:latin typeface="Calibri" panose="020F0502020204030204" pitchFamily="34" charset="0"/>
                <a:ea typeface="Calibri" panose="020F0502020204030204" pitchFamily="34" charset="0"/>
              </a:rPr>
              <a:t>to form Study Group on Privacy:</a:t>
            </a: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IEEE 802.15 WG requests IEEE 802 LMSC approval of the formation of IEEE 802.15 WG Privacy Study Group to consider development of a Project Authorization Request (PAR) and Criteria for Standards Development (CSD) responses for addressing the privacy of addresses.</a:t>
            </a:r>
          </a:p>
          <a:p>
            <a:pPr lvl="1">
              <a:spcBef>
                <a:spcPts val="0"/>
              </a:spcBef>
              <a:spcAft>
                <a:spcPts val="0"/>
              </a:spcAft>
            </a:pPr>
            <a:r>
              <a:rPr lang="en-US" sz="1800" dirty="0">
                <a:effectLst/>
                <a:latin typeface="Calibri" panose="020F0502020204030204" pitchFamily="34" charset="0"/>
                <a:ea typeface="Calibri" panose="020F0502020204030204" pitchFamily="34" charset="0"/>
              </a:rPr>
              <a:t>Moved: Clint Powell</a:t>
            </a:r>
          </a:p>
          <a:p>
            <a:pPr lvl="1">
              <a:spcBef>
                <a:spcPts val="0"/>
              </a:spcBef>
              <a:spcAft>
                <a:spcPts val="0"/>
              </a:spcAft>
            </a:pPr>
            <a:r>
              <a:rPr lang="en-US" sz="1800" dirty="0">
                <a:effectLst/>
                <a:latin typeface="Calibri" panose="020F0502020204030204" pitchFamily="34" charset="0"/>
                <a:ea typeface="Calibri" panose="020F0502020204030204" pitchFamily="34" charset="0"/>
              </a:rPr>
              <a:t>Seconded: Edward Au</a:t>
            </a: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 </a:t>
            </a: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The following motion was approved during the September 2022 Wireless Interim WG15 Closing Plenary.</a:t>
            </a: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Motion: That the 802.15 Working Group seeks approval from the 802 EC to form a study group in 802.15 to develop the PAR and CSD documents for “Privacy” and additionally authorize the 802.15 WG Chair to make any necessary changes to these docs required to support the submission.</a:t>
            </a:r>
          </a:p>
          <a:p>
            <a:pPr lvl="1">
              <a:spcBef>
                <a:spcPts val="0"/>
              </a:spcBef>
              <a:spcAft>
                <a:spcPts val="0"/>
              </a:spcAft>
            </a:pPr>
            <a:r>
              <a:rPr lang="en-US" sz="1800" dirty="0">
                <a:effectLst/>
                <a:latin typeface="Calibri" panose="020F0502020204030204" pitchFamily="34" charset="0"/>
                <a:ea typeface="Calibri" panose="020F0502020204030204" pitchFamily="34" charset="0"/>
              </a:rPr>
              <a:t>Moved: Tero Kivinen</a:t>
            </a:r>
          </a:p>
          <a:p>
            <a:pPr lvl="1">
              <a:spcBef>
                <a:spcPts val="0"/>
              </a:spcBef>
              <a:spcAft>
                <a:spcPts val="0"/>
              </a:spcAft>
            </a:pPr>
            <a:r>
              <a:rPr lang="en-US" sz="1800" dirty="0">
                <a:effectLst/>
                <a:latin typeface="Calibri" panose="020F0502020204030204" pitchFamily="34" charset="0"/>
                <a:ea typeface="Calibri" panose="020F0502020204030204" pitchFamily="34" charset="0"/>
              </a:rPr>
              <a:t>Seconded: Phil Beecher</a:t>
            </a:r>
          </a:p>
          <a:p>
            <a:pPr lvl="1">
              <a:spcBef>
                <a:spcPts val="0"/>
              </a:spcBef>
              <a:spcAft>
                <a:spcPts val="0"/>
              </a:spcAft>
            </a:pPr>
            <a:r>
              <a:rPr lang="en-US" sz="1800" dirty="0">
                <a:effectLst/>
                <a:latin typeface="Calibri" panose="020F0502020204030204" pitchFamily="34" charset="0"/>
                <a:ea typeface="Calibri" panose="020F0502020204030204" pitchFamily="34" charset="0"/>
              </a:rPr>
              <a:t>No discussion, DVL vote:  22/0/1 (Y/N/A)</a:t>
            </a:r>
          </a:p>
          <a:p>
            <a:pPr marL="0" marR="0">
              <a:spcBef>
                <a:spcPts val="0"/>
              </a:spcBef>
              <a:spcAft>
                <a:spcPts val="0"/>
              </a:spcAft>
            </a:pPr>
            <a:endParaRPr lang="en-US" sz="1600" dirty="0">
              <a:effectLst/>
              <a:latin typeface="Calibri" panose="020F0502020204030204" pitchFamily="34" charset="0"/>
              <a:ea typeface="Calibri" panose="020F0502020204030204" pitchFamily="34" charset="0"/>
            </a:endParaRPr>
          </a:p>
        </p:txBody>
      </p:sp>
      <p:sp>
        <p:nvSpPr>
          <p:cNvPr id="6" name="Title 1">
            <a:extLst>
              <a:ext uri="{FF2B5EF4-FFF2-40B4-BE49-F238E27FC236}">
                <a16:creationId xmlns:a16="http://schemas.microsoft.com/office/drawing/2014/main" id="{A883B9D9-65D2-E2D0-61DF-E6A5DB48C5DF}"/>
              </a:ext>
            </a:extLst>
          </p:cNvPr>
          <p:cNvSpPr txBox="1">
            <a:spLocks/>
          </p:cNvSpPr>
          <p:nvPr/>
        </p:nvSpPr>
        <p:spPr bwMode="auto">
          <a:xfrm>
            <a:off x="685800" y="4572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kern="0" dirty="0"/>
              <a:t>Regular Motion</a:t>
            </a:r>
          </a:p>
        </p:txBody>
      </p:sp>
    </p:spTree>
    <p:extLst>
      <p:ext uri="{BB962C8B-B14F-4D97-AF65-F5344CB8AC3E}">
        <p14:creationId xmlns:p14="http://schemas.microsoft.com/office/powerpoint/2010/main" val="14498253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CEF6B799-B4F2-7A2A-A22B-2E5534C51828}"/>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7</a:t>
            </a:fld>
            <a:endParaRPr lang="en-US" dirty="0"/>
          </a:p>
        </p:txBody>
      </p:sp>
      <p:sp>
        <p:nvSpPr>
          <p:cNvPr id="6" name="Title 1">
            <a:extLst>
              <a:ext uri="{FF2B5EF4-FFF2-40B4-BE49-F238E27FC236}">
                <a16:creationId xmlns:a16="http://schemas.microsoft.com/office/drawing/2014/main" id="{A883B9D9-65D2-E2D0-61DF-E6A5DB48C5DF}"/>
              </a:ext>
            </a:extLst>
          </p:cNvPr>
          <p:cNvSpPr txBox="1">
            <a:spLocks/>
          </p:cNvSpPr>
          <p:nvPr/>
        </p:nvSpPr>
        <p:spPr bwMode="auto">
          <a:xfrm>
            <a:off x="685800" y="4572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kern="0" dirty="0"/>
              <a:t>IG Privacy Participants</a:t>
            </a:r>
          </a:p>
        </p:txBody>
      </p:sp>
      <p:pic>
        <p:nvPicPr>
          <p:cNvPr id="3" name="Picture 2">
            <a:extLst>
              <a:ext uri="{FF2B5EF4-FFF2-40B4-BE49-F238E27FC236}">
                <a16:creationId xmlns:a16="http://schemas.microsoft.com/office/drawing/2014/main" id="{F016E416-14B3-145E-FFF4-5D46B71A3EEB}"/>
              </a:ext>
            </a:extLst>
          </p:cNvPr>
          <p:cNvPicPr>
            <a:picLocks noChangeAspect="1"/>
          </p:cNvPicPr>
          <p:nvPr/>
        </p:nvPicPr>
        <p:blipFill rotWithShape="1">
          <a:blip r:embed="rId2"/>
          <a:srcRect b="40299"/>
          <a:stretch/>
        </p:blipFill>
        <p:spPr>
          <a:xfrm>
            <a:off x="990600" y="2163248"/>
            <a:ext cx="5257800" cy="3879790"/>
          </a:xfrm>
          <a:prstGeom prst="rect">
            <a:avLst/>
          </a:prstGeom>
        </p:spPr>
      </p:pic>
      <p:sp>
        <p:nvSpPr>
          <p:cNvPr id="7" name="Rectangle 6">
            <a:extLst>
              <a:ext uri="{FF2B5EF4-FFF2-40B4-BE49-F238E27FC236}">
                <a16:creationId xmlns:a16="http://schemas.microsoft.com/office/drawing/2014/main" id="{7FAA73AB-2A77-E89F-1F7E-4696E739EE1E}"/>
              </a:ext>
            </a:extLst>
          </p:cNvPr>
          <p:cNvSpPr/>
          <p:nvPr/>
        </p:nvSpPr>
        <p:spPr>
          <a:xfrm>
            <a:off x="304800" y="1371600"/>
            <a:ext cx="8534400" cy="584775"/>
          </a:xfrm>
          <a:prstGeom prst="rect">
            <a:avLst/>
          </a:prstGeom>
        </p:spPr>
        <p:txBody>
          <a:bodyPr wrap="square">
            <a:spAutoFit/>
          </a:bodyPr>
          <a:lstStyle/>
          <a:p>
            <a:pPr marL="0" marR="0">
              <a:spcBef>
                <a:spcPts val="0"/>
              </a:spcBef>
              <a:spcAft>
                <a:spcPts val="0"/>
              </a:spcAft>
            </a:pPr>
            <a:r>
              <a:rPr lang="en-US" sz="1600" dirty="0">
                <a:effectLst/>
                <a:latin typeface="Calibri" panose="020F0502020204030204" pitchFamily="34" charset="0"/>
                <a:ea typeface="Calibri" panose="020F0502020204030204" pitchFamily="34" charset="0"/>
              </a:rPr>
              <a:t>List of participants in Nov. IG Privacy mtgs.</a:t>
            </a:r>
          </a:p>
          <a:p>
            <a:pPr lvl="1">
              <a:spcBef>
                <a:spcPts val="0"/>
              </a:spcBef>
              <a:spcAft>
                <a:spcPts val="0"/>
              </a:spcAft>
            </a:pPr>
            <a:r>
              <a:rPr lang="en-US" sz="1600" dirty="0">
                <a:effectLst/>
                <a:latin typeface="Calibri" panose="020F0502020204030204" pitchFamily="34" charset="0"/>
                <a:ea typeface="Calibri" panose="020F0502020204030204" pitchFamily="34" charset="0"/>
              </a:rPr>
              <a:t>Redacted for Privacy concerns.</a:t>
            </a:r>
          </a:p>
        </p:txBody>
      </p:sp>
    </p:spTree>
    <p:extLst>
      <p:ext uri="{BB962C8B-B14F-4D97-AF65-F5344CB8AC3E}">
        <p14:creationId xmlns:p14="http://schemas.microsoft.com/office/powerpoint/2010/main" val="40219744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CEF6B799-B4F2-7A2A-A22B-2E5534C51828}"/>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8</a:t>
            </a:fld>
            <a:endParaRPr lang="en-US" dirty="0"/>
          </a:p>
        </p:txBody>
      </p:sp>
      <p:sp>
        <p:nvSpPr>
          <p:cNvPr id="4" name="Rectangle 3">
            <a:extLst>
              <a:ext uri="{FF2B5EF4-FFF2-40B4-BE49-F238E27FC236}">
                <a16:creationId xmlns:a16="http://schemas.microsoft.com/office/drawing/2014/main" id="{E12A13A7-9F47-BC28-F79E-60F8BE325128}"/>
              </a:ext>
            </a:extLst>
          </p:cNvPr>
          <p:cNvSpPr/>
          <p:nvPr/>
        </p:nvSpPr>
        <p:spPr>
          <a:xfrm>
            <a:off x="304800" y="1371600"/>
            <a:ext cx="8534400" cy="3939540"/>
          </a:xfrm>
          <a:prstGeom prst="rect">
            <a:avLst/>
          </a:prstGeom>
        </p:spPr>
        <p:txBody>
          <a:bodyPr wrap="square">
            <a:spAutoFit/>
          </a:bodyPr>
          <a:lstStyle/>
          <a:p>
            <a:pPr marL="0" marR="0">
              <a:spcBef>
                <a:spcPts val="0"/>
              </a:spcBef>
              <a:spcAft>
                <a:spcPts val="0"/>
              </a:spcAft>
            </a:pPr>
            <a:r>
              <a:rPr lang="en-US" sz="1800" b="1" dirty="0">
                <a:effectLst/>
                <a:latin typeface="Calibri" panose="020F0502020204030204" pitchFamily="34" charset="0"/>
                <a:ea typeface="Calibri" panose="020F0502020204030204" pitchFamily="34" charset="0"/>
              </a:rPr>
              <a:t>Motion to confirm WG15 officer:</a:t>
            </a: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IEEE 802.15 WG requests IEEE 802 LMSC confirmation of Ann Krieger as </a:t>
            </a:r>
            <a:r>
              <a:rPr lang="en-US" sz="1800" dirty="0">
                <a:latin typeface="Calibri" panose="020F0502020204030204" pitchFamily="34" charset="0"/>
                <a:ea typeface="Calibri" panose="020F0502020204030204" pitchFamily="34" charset="0"/>
              </a:rPr>
              <a:t>802.15 WG Vice</a:t>
            </a:r>
            <a:r>
              <a:rPr lang="en-US" sz="1800" dirty="0">
                <a:effectLst/>
                <a:latin typeface="Calibri" panose="020F0502020204030204" pitchFamily="34" charset="0"/>
                <a:ea typeface="Calibri" panose="020F0502020204030204" pitchFamily="34" charset="0"/>
              </a:rPr>
              <a:t> Chair. </a:t>
            </a:r>
          </a:p>
          <a:p>
            <a:pPr lvl="1">
              <a:spcBef>
                <a:spcPts val="0"/>
              </a:spcBef>
              <a:spcAft>
                <a:spcPts val="0"/>
              </a:spcAft>
            </a:pPr>
            <a:r>
              <a:rPr lang="en-US" sz="1800" dirty="0">
                <a:effectLst/>
                <a:latin typeface="Calibri" panose="020F0502020204030204" pitchFamily="34" charset="0"/>
                <a:ea typeface="Calibri" panose="020F0502020204030204" pitchFamily="34" charset="0"/>
              </a:rPr>
              <a:t>Moved: Clint Powell</a:t>
            </a:r>
          </a:p>
          <a:p>
            <a:pPr lvl="1">
              <a:spcBef>
                <a:spcPts val="0"/>
              </a:spcBef>
              <a:spcAft>
                <a:spcPts val="0"/>
              </a:spcAft>
            </a:pPr>
            <a:r>
              <a:rPr lang="en-US" sz="1800" dirty="0">
                <a:effectLst/>
                <a:latin typeface="Calibri" panose="020F0502020204030204" pitchFamily="34" charset="0"/>
                <a:ea typeface="Calibri" panose="020F0502020204030204" pitchFamily="34" charset="0"/>
              </a:rPr>
              <a:t>Seconded: Edward Au</a:t>
            </a: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 </a:t>
            </a: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The following motion was approved during the November 2022 Plenary WG15 Closing Plenary.</a:t>
            </a: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Motion: to approve the appointment of Ann Krieger (US Department of Defense) as Vice Chair of IEEE 802.15, subject to confirmation by IEEE 802 LMSC.</a:t>
            </a:r>
          </a:p>
          <a:p>
            <a:pPr lvl="1">
              <a:spcBef>
                <a:spcPts val="0"/>
              </a:spcBef>
              <a:spcAft>
                <a:spcPts val="0"/>
              </a:spcAft>
            </a:pPr>
            <a:r>
              <a:rPr lang="en-US" sz="1800" dirty="0">
                <a:effectLst/>
                <a:latin typeface="Calibri" panose="020F0502020204030204" pitchFamily="34" charset="0"/>
                <a:ea typeface="Calibri" panose="020F0502020204030204" pitchFamily="34" charset="0"/>
              </a:rPr>
              <a:t>Moved: Phil Beecher</a:t>
            </a:r>
          </a:p>
          <a:p>
            <a:pPr lvl="1">
              <a:spcBef>
                <a:spcPts val="0"/>
              </a:spcBef>
              <a:spcAft>
                <a:spcPts val="0"/>
              </a:spcAft>
            </a:pPr>
            <a:r>
              <a:rPr lang="en-US" sz="1800" dirty="0">
                <a:effectLst/>
                <a:latin typeface="Calibri" panose="020F0502020204030204" pitchFamily="34" charset="0"/>
                <a:ea typeface="Calibri" panose="020F0502020204030204" pitchFamily="34" charset="0"/>
              </a:rPr>
              <a:t>Seconded: Ben Rolfe</a:t>
            </a:r>
          </a:p>
          <a:p>
            <a:pPr lvl="1">
              <a:spcBef>
                <a:spcPts val="0"/>
              </a:spcBef>
              <a:spcAft>
                <a:spcPts val="0"/>
              </a:spcAft>
            </a:pPr>
            <a:r>
              <a:rPr lang="en-US" sz="1800" dirty="0">
                <a:effectLst/>
                <a:latin typeface="Calibri" panose="020F0502020204030204" pitchFamily="34" charset="0"/>
                <a:ea typeface="Calibri" panose="020F0502020204030204" pitchFamily="34" charset="0"/>
              </a:rPr>
              <a:t>No discussion, DVL vote:  34/</a:t>
            </a:r>
            <a:r>
              <a:rPr lang="en-US" sz="1800" dirty="0">
                <a:latin typeface="Calibri" panose="020F0502020204030204" pitchFamily="34" charset="0"/>
                <a:ea typeface="Calibri" panose="020F0502020204030204" pitchFamily="34" charset="0"/>
              </a:rPr>
              <a:t>1</a:t>
            </a:r>
            <a:r>
              <a:rPr lang="en-US" sz="1800" dirty="0">
                <a:effectLst/>
                <a:latin typeface="Calibri" panose="020F0502020204030204" pitchFamily="34" charset="0"/>
                <a:ea typeface="Calibri" panose="020F0502020204030204" pitchFamily="34" charset="0"/>
              </a:rPr>
              <a:t>/</a:t>
            </a:r>
            <a:r>
              <a:rPr lang="en-US" sz="1800" dirty="0">
                <a:latin typeface="Calibri" panose="020F0502020204030204" pitchFamily="34" charset="0"/>
                <a:ea typeface="Calibri" panose="020F0502020204030204" pitchFamily="34" charset="0"/>
              </a:rPr>
              <a:t>2</a:t>
            </a:r>
            <a:r>
              <a:rPr lang="en-US" sz="1800" dirty="0">
                <a:effectLst/>
                <a:latin typeface="Calibri" panose="020F0502020204030204" pitchFamily="34" charset="0"/>
                <a:ea typeface="Calibri" panose="020F0502020204030204" pitchFamily="34" charset="0"/>
              </a:rPr>
              <a:t> (Y/N/A)</a:t>
            </a:r>
          </a:p>
          <a:p>
            <a:pPr marL="0" marR="0">
              <a:spcBef>
                <a:spcPts val="0"/>
              </a:spcBef>
              <a:spcAft>
                <a:spcPts val="0"/>
              </a:spcAft>
            </a:pPr>
            <a:endParaRPr lang="en-US" sz="1600" dirty="0">
              <a:effectLst/>
              <a:latin typeface="Calibri" panose="020F0502020204030204" pitchFamily="34" charset="0"/>
              <a:ea typeface="Calibri" panose="020F0502020204030204" pitchFamily="34" charset="0"/>
            </a:endParaRPr>
          </a:p>
        </p:txBody>
      </p:sp>
      <p:sp>
        <p:nvSpPr>
          <p:cNvPr id="6" name="Title 1">
            <a:extLst>
              <a:ext uri="{FF2B5EF4-FFF2-40B4-BE49-F238E27FC236}">
                <a16:creationId xmlns:a16="http://schemas.microsoft.com/office/drawing/2014/main" id="{A883B9D9-65D2-E2D0-61DF-E6A5DB48C5DF}"/>
              </a:ext>
            </a:extLst>
          </p:cNvPr>
          <p:cNvSpPr txBox="1">
            <a:spLocks/>
          </p:cNvSpPr>
          <p:nvPr/>
        </p:nvSpPr>
        <p:spPr bwMode="auto">
          <a:xfrm>
            <a:off x="685800" y="4572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kern="0" dirty="0"/>
              <a:t>Regular Motion</a:t>
            </a:r>
          </a:p>
        </p:txBody>
      </p:sp>
    </p:spTree>
    <p:extLst>
      <p:ext uri="{BB962C8B-B14F-4D97-AF65-F5344CB8AC3E}">
        <p14:creationId xmlns:p14="http://schemas.microsoft.com/office/powerpoint/2010/main" val="6245272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CEF6B799-B4F2-7A2A-A22B-2E5534C51828}"/>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9</a:t>
            </a:fld>
            <a:endParaRPr lang="en-US" dirty="0"/>
          </a:p>
        </p:txBody>
      </p:sp>
      <p:sp>
        <p:nvSpPr>
          <p:cNvPr id="2" name="Rectangle 2">
            <a:extLst>
              <a:ext uri="{FF2B5EF4-FFF2-40B4-BE49-F238E27FC236}">
                <a16:creationId xmlns:a16="http://schemas.microsoft.com/office/drawing/2014/main" id="{229A0C7A-0D40-AB53-8635-31FB1FB8B830}"/>
              </a:ext>
            </a:extLst>
          </p:cNvPr>
          <p:cNvSpPr>
            <a:spLocks noGrp="1" noChangeArrowheads="1"/>
          </p:cNvSpPr>
          <p:nvPr>
            <p:ph type="ctrTitle"/>
          </p:nvPr>
        </p:nvSpPr>
        <p:spPr>
          <a:xfrm>
            <a:off x="685800" y="685800"/>
            <a:ext cx="7772400" cy="1143000"/>
          </a:xfrm>
        </p:spPr>
        <p:txBody>
          <a:bodyPr anchor="ctr"/>
          <a:lstStyle/>
          <a:p>
            <a:r>
              <a:rPr lang="en-US" altLang="en-US" sz="3600" dirty="0"/>
              <a:t>802 LMSC Closing Plenary</a:t>
            </a:r>
            <a:br>
              <a:rPr lang="en-US" altLang="en-US" sz="3600" dirty="0"/>
            </a:br>
            <a:r>
              <a:rPr lang="en-US" altLang="en-US" sz="3600" dirty="0"/>
              <a:t>November 2022</a:t>
            </a:r>
          </a:p>
        </p:txBody>
      </p:sp>
      <p:sp>
        <p:nvSpPr>
          <p:cNvPr id="3" name="Rectangle 3">
            <a:extLst>
              <a:ext uri="{FF2B5EF4-FFF2-40B4-BE49-F238E27FC236}">
                <a16:creationId xmlns:a16="http://schemas.microsoft.com/office/drawing/2014/main" id="{2C996E02-85FA-19C3-0259-C8EEEA62854D}"/>
              </a:ext>
            </a:extLst>
          </p:cNvPr>
          <p:cNvSpPr>
            <a:spLocks noGrp="1" noChangeArrowheads="1"/>
          </p:cNvSpPr>
          <p:nvPr>
            <p:ph type="subTitle" idx="1"/>
          </p:nvPr>
        </p:nvSpPr>
        <p:spPr>
          <a:xfrm>
            <a:off x="1371600" y="3048000"/>
            <a:ext cx="6400800" cy="1752600"/>
          </a:xfrm>
        </p:spPr>
        <p:txBody>
          <a:bodyPr/>
          <a:lstStyle/>
          <a:p>
            <a:r>
              <a:rPr lang="en-US" altLang="en-US" sz="3200" dirty="0"/>
              <a:t>Packages for 802.15 WG Motions to Proceed to SA Ballot</a:t>
            </a:r>
          </a:p>
        </p:txBody>
      </p:sp>
    </p:spTree>
    <p:extLst>
      <p:ext uri="{BB962C8B-B14F-4D97-AF65-F5344CB8AC3E}">
        <p14:creationId xmlns:p14="http://schemas.microsoft.com/office/powerpoint/2010/main" val="1550600671"/>
      </p:ext>
    </p:extLst>
  </p:cSld>
  <p:clrMapOvr>
    <a:masterClrMapping/>
  </p:clrMapOvr>
</p:sld>
</file>

<file path=ppt/theme/theme1.xml><?xml version="1.0" encoding="utf-8"?>
<a:theme xmlns:a="http://schemas.openxmlformats.org/drawingml/2006/main" name="IEEE-802_15">
  <a:themeElements>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D:\MYDOCU~1\IEEEP8~1.15\TEMPLATE\IEEE-8~1.POT</Template>
  <TotalTime>46657</TotalTime>
  <Words>1918</Words>
  <Application>Microsoft Office PowerPoint</Application>
  <PresentationFormat>On-screen Show (4:3)</PresentationFormat>
  <Paragraphs>363</Paragraphs>
  <Slides>20</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Times New Roman</vt:lpstr>
      <vt:lpstr>IEEE-802_15</vt:lpstr>
      <vt:lpstr>PowerPoint Presentation</vt:lpstr>
      <vt:lpstr>802 LMSC Closing Plenary November 2022</vt:lpstr>
      <vt:lpstr>PowerPoint Presentation</vt:lpstr>
      <vt:lpstr>PowerPoint Presentation</vt:lpstr>
      <vt:lpstr>802 LMSC Closing Plenary November 2022</vt:lpstr>
      <vt:lpstr>PowerPoint Presentation</vt:lpstr>
      <vt:lpstr>PowerPoint Presentation</vt:lpstr>
      <vt:lpstr>PowerPoint Presentation</vt:lpstr>
      <vt:lpstr>802 LMSC Closing Plenary November 2022</vt:lpstr>
      <vt:lpstr>PowerPoint Presentation</vt:lpstr>
      <vt:lpstr>802 LMSC Closing Plenary November 2022</vt:lpstr>
      <vt:lpstr>PowerPoint Presentation</vt:lpstr>
      <vt:lpstr>P802.15.13 Report to LMSC on Conditional Approval to go to RevCom</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802.15 WG-Opening Report Sept Interim 2021</dc:title>
  <dc:subject>IEEE 802.15 &lt;subject&gt;</dc:subject>
  <dc:creator>Pat Kinney</dc:creator>
  <cp:keywords/>
  <dc:description/>
  <cp:lastModifiedBy>Clint Powell2</cp:lastModifiedBy>
  <cp:revision>1079</cp:revision>
  <cp:lastPrinted>2000-07-07T01:25:49Z</cp:lastPrinted>
  <dcterms:created xsi:type="dcterms:W3CDTF">1999-06-22T06:24:01Z</dcterms:created>
  <dcterms:modified xsi:type="dcterms:W3CDTF">2022-11-17T13:25:28Z</dcterms:modified>
  <cp:category/>
</cp:coreProperties>
</file>