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9" r:id="rId2"/>
    <p:sldId id="258" r:id="rId3"/>
    <p:sldId id="256" r:id="rId4"/>
    <p:sldId id="260" r:id="rId5"/>
    <p:sldId id="262" r:id="rId6"/>
    <p:sldId id="263" r:id="rId7"/>
    <p:sldId id="264" r:id="rId8"/>
    <p:sldId id="272" r:id="rId9"/>
    <p:sldId id="265" r:id="rId10"/>
    <p:sldId id="266" r:id="rId11"/>
    <p:sldId id="267" r:id="rId12"/>
    <p:sldId id="268" r:id="rId13"/>
    <p:sldId id="271" r:id="rId14"/>
    <p:sldId id="269" r:id="rId15"/>
    <p:sldId id="270" r:id="rId16"/>
    <p:sldId id="261"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3" d="100"/>
          <a:sy n="113" d="100"/>
        </p:scale>
        <p:origin x="147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de-DE"/>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de-DE"/>
              <a:t>Page </a:t>
            </a:r>
            <a:fld id="{CD45C3FF-992C-42F0-BB54-4391591CEF76}" type="slidenum">
              <a:rPr lang="en-US" altLang="de-DE"/>
              <a:pPr/>
              <a:t>‹Nr.›</a:t>
            </a:fld>
            <a:endParaRPr lang="en-US" altLang="de-DE"/>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de-DE"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2052"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de-DE" smtClean="0"/>
              <a:t>Click to edit Master text styles</a:t>
            </a:r>
          </a:p>
          <a:p>
            <a:pPr lvl="1"/>
            <a:r>
              <a:rPr lang="en-US" altLang="de-DE" smtClean="0"/>
              <a:t>Second level</a:t>
            </a:r>
          </a:p>
          <a:p>
            <a:pPr lvl="2"/>
            <a:r>
              <a:rPr lang="en-US" altLang="de-DE" smtClean="0"/>
              <a:t>Third level</a:t>
            </a:r>
          </a:p>
          <a:p>
            <a:pPr lvl="3"/>
            <a:r>
              <a:rPr lang="en-US" altLang="de-DE" smtClean="0"/>
              <a:t>Fourth level</a:t>
            </a:r>
          </a:p>
          <a:p>
            <a:pPr lvl="4"/>
            <a:r>
              <a:rPr lang="en-US" altLang="de-DE"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de-DE"/>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de-DE"/>
              <a:t>Page </a:t>
            </a:r>
            <a:fld id="{74E8DEB9-87F4-4941-88F0-29F124641191}" type="slidenum">
              <a:rPr lang="en-US" altLang="de-DE"/>
              <a:pPr/>
              <a:t>‹Nr.›</a:t>
            </a:fld>
            <a:endParaRPr lang="en-US" altLang="de-DE"/>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de-DE"/>
              <a:t>doc.: IEEE 802.15-&lt;doc#&gt;</a:t>
            </a:r>
          </a:p>
        </p:txBody>
      </p:sp>
      <p:sp>
        <p:nvSpPr>
          <p:cNvPr id="5" name="Rectangle 3"/>
          <p:cNvSpPr>
            <a:spLocks noGrp="1" noChangeArrowheads="1"/>
          </p:cNvSpPr>
          <p:nvPr>
            <p:ph type="dt" idx="1"/>
          </p:nvPr>
        </p:nvSpPr>
        <p:spPr>
          <a:ln/>
        </p:spPr>
        <p:txBody>
          <a:bodyPr/>
          <a:lstStyle/>
          <a:p>
            <a:r>
              <a:rPr lang="en-US" altLang="de-DE"/>
              <a:t>&lt;month year&gt;</a:t>
            </a:r>
          </a:p>
        </p:txBody>
      </p:sp>
      <p:sp>
        <p:nvSpPr>
          <p:cNvPr id="6" name="Rectangle 6"/>
          <p:cNvSpPr>
            <a:spLocks noGrp="1" noChangeArrowheads="1"/>
          </p:cNvSpPr>
          <p:nvPr>
            <p:ph type="ftr" sz="quarter" idx="4"/>
          </p:nvPr>
        </p:nvSpPr>
        <p:spPr>
          <a:ln/>
        </p:spPr>
        <p:txBody>
          <a:bodyPr/>
          <a:lstStyle/>
          <a:p>
            <a:pPr lvl="4"/>
            <a:r>
              <a:rPr lang="en-US" altLang="de-DE"/>
              <a:t>&lt;author&gt;, &lt;company&gt;</a:t>
            </a:r>
          </a:p>
        </p:txBody>
      </p:sp>
      <p:sp>
        <p:nvSpPr>
          <p:cNvPr id="7" name="Rectangle 7"/>
          <p:cNvSpPr>
            <a:spLocks noGrp="1" noChangeArrowheads="1"/>
          </p:cNvSpPr>
          <p:nvPr>
            <p:ph type="sldNum" sz="quarter" idx="5"/>
          </p:nvPr>
        </p:nvSpPr>
        <p:spPr>
          <a:ln/>
        </p:spPr>
        <p:txBody>
          <a:bodyPr/>
          <a:lstStyle/>
          <a:p>
            <a:r>
              <a:rPr lang="en-US" altLang="de-DE"/>
              <a:t>Page </a:t>
            </a:r>
            <a:fld id="{119F0D44-24C8-45B8-ABB0-1805B94B89E0}" type="slidenum">
              <a:rPr lang="en-US" altLang="de-DE"/>
              <a:pPr/>
              <a:t>3</a:t>
            </a:fld>
            <a:endParaRPr lang="en-US" altLang="de-DE"/>
          </a:p>
        </p:txBody>
      </p:sp>
      <p:sp>
        <p:nvSpPr>
          <p:cNvPr id="24578" name="Rectangle 2"/>
          <p:cNvSpPr>
            <a:spLocks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de-DE" alt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6000"/>
            </a:lvl1pPr>
          </a:lstStyle>
          <a:p>
            <a:r>
              <a:rPr lang="de-DE" smtClean="0"/>
              <a:t>Titelmasterformat durch Klicken bearbeiten</a:t>
            </a:r>
            <a:endParaRPr lang="en-US"/>
          </a:p>
        </p:txBody>
      </p:sp>
      <p:sp>
        <p:nvSpPr>
          <p:cNvPr id="3" name="Untertitel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a:p>
        </p:txBody>
      </p:sp>
      <p:sp>
        <p:nvSpPr>
          <p:cNvPr id="4" name="Datumsplatzhalter 3"/>
          <p:cNvSpPr>
            <a:spLocks noGrp="1"/>
          </p:cNvSpPr>
          <p:nvPr>
            <p:ph type="dt" sz="half" idx="10"/>
          </p:nvPr>
        </p:nvSpPr>
        <p:spPr/>
        <p:txBody>
          <a:bodyPr/>
          <a:lstStyle>
            <a:lvl1pPr>
              <a:defRPr/>
            </a:lvl1pPr>
          </a:lstStyle>
          <a:p>
            <a:r>
              <a:rPr lang="de-DE" altLang="de-DE" smtClean="0"/>
              <a:t>Nov. 2022</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C1396315-B54B-4E6C-A726-9A75C354C017}" type="slidenum">
              <a:rPr lang="en-US" altLang="de-DE"/>
              <a:pPr/>
              <a:t>‹Nr.›</a:t>
            </a:fld>
            <a:endParaRPr lang="en-US" altLang="de-DE"/>
          </a:p>
        </p:txBody>
      </p:sp>
    </p:spTree>
    <p:extLst>
      <p:ext uri="{BB962C8B-B14F-4D97-AF65-F5344CB8AC3E}">
        <p14:creationId xmlns:p14="http://schemas.microsoft.com/office/powerpoint/2010/main" val="23770656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Nov. 2022</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6F8AB725-BB60-4FF1-B6BB-D0DE203CBFDE}" type="slidenum">
              <a:rPr lang="en-US" altLang="de-DE"/>
              <a:pPr/>
              <a:t>‹Nr.›</a:t>
            </a:fld>
            <a:endParaRPr lang="en-US" altLang="de-DE"/>
          </a:p>
        </p:txBody>
      </p:sp>
    </p:spTree>
    <p:extLst>
      <p:ext uri="{BB962C8B-B14F-4D97-AF65-F5344CB8AC3E}">
        <p14:creationId xmlns:p14="http://schemas.microsoft.com/office/powerpoint/2010/main" val="41108088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en-US"/>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Nov. 2022</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53F88D1F-A72E-4EC6-9490-918CA9B2D253}" type="slidenum">
              <a:rPr lang="en-US" altLang="de-DE"/>
              <a:pPr/>
              <a:t>‹Nr.›</a:t>
            </a:fld>
            <a:endParaRPr lang="en-US" altLang="de-DE"/>
          </a:p>
        </p:txBody>
      </p:sp>
    </p:spTree>
    <p:extLst>
      <p:ext uri="{BB962C8B-B14F-4D97-AF65-F5344CB8AC3E}">
        <p14:creationId xmlns:p14="http://schemas.microsoft.com/office/powerpoint/2010/main" val="1481247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Nov. 2022</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05E23196-F3B9-40C7-9FC9-6A06021A0820}" type="slidenum">
              <a:rPr lang="en-US" altLang="de-DE"/>
              <a:pPr/>
              <a:t>‹Nr.›</a:t>
            </a:fld>
            <a:endParaRPr lang="en-US" altLang="de-DE"/>
          </a:p>
        </p:txBody>
      </p:sp>
    </p:spTree>
    <p:extLst>
      <p:ext uri="{BB962C8B-B14F-4D97-AF65-F5344CB8AC3E}">
        <p14:creationId xmlns:p14="http://schemas.microsoft.com/office/powerpoint/2010/main" val="2800633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nchor="b"/>
          <a:lstStyle>
            <a:lvl1pPr>
              <a:defRPr sz="6000"/>
            </a:lvl1pPr>
          </a:lstStyle>
          <a:p>
            <a:r>
              <a:rPr lang="de-DE" smtClean="0"/>
              <a:t>Titelmasterformat durch Klicken bearbeiten</a:t>
            </a:r>
            <a:endParaRPr lang="en-US"/>
          </a:p>
        </p:txBody>
      </p:sp>
      <p:sp>
        <p:nvSpPr>
          <p:cNvPr id="3" name="Textplatzhalt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lvl1pPr>
              <a:defRPr/>
            </a:lvl1pPr>
          </a:lstStyle>
          <a:p>
            <a:r>
              <a:rPr lang="de-DE" altLang="de-DE" smtClean="0"/>
              <a:t>Nov. 2022</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3B0E2505-03E4-4104-B0B9-8A18B2744D05}" type="slidenum">
              <a:rPr lang="en-US" altLang="de-DE"/>
              <a:pPr/>
              <a:t>‹Nr.›</a:t>
            </a:fld>
            <a:endParaRPr lang="en-US" altLang="de-DE"/>
          </a:p>
        </p:txBody>
      </p:sp>
    </p:spTree>
    <p:extLst>
      <p:ext uri="{BB962C8B-B14F-4D97-AF65-F5344CB8AC3E}">
        <p14:creationId xmlns:p14="http://schemas.microsoft.com/office/powerpoint/2010/main" val="2403090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sz="half" idx="1"/>
          </p:nvPr>
        </p:nvSpPr>
        <p:spPr>
          <a:xfrm>
            <a:off x="685800" y="1981200"/>
            <a:ext cx="3810000" cy="41148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2"/>
          </p:nvPr>
        </p:nvSpPr>
        <p:spPr>
          <a:xfrm>
            <a:off x="4648200" y="1981200"/>
            <a:ext cx="3810000" cy="41148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Datumsplatzhalter 4"/>
          <p:cNvSpPr>
            <a:spLocks noGrp="1"/>
          </p:cNvSpPr>
          <p:nvPr>
            <p:ph type="dt" sz="half" idx="10"/>
          </p:nvPr>
        </p:nvSpPr>
        <p:spPr/>
        <p:txBody>
          <a:bodyPr/>
          <a:lstStyle>
            <a:lvl1pPr>
              <a:defRPr/>
            </a:lvl1pPr>
          </a:lstStyle>
          <a:p>
            <a:r>
              <a:rPr lang="de-DE" altLang="de-DE" smtClean="0"/>
              <a:t>Nov. 2022</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850DDDCD-A5E5-40F8-843C-BFEC736EA5EF}" type="slidenum">
              <a:rPr lang="en-US" altLang="de-DE"/>
              <a:pPr/>
              <a:t>‹Nr.›</a:t>
            </a:fld>
            <a:endParaRPr lang="en-US" altLang="de-DE"/>
          </a:p>
        </p:txBody>
      </p:sp>
    </p:spTree>
    <p:extLst>
      <p:ext uri="{BB962C8B-B14F-4D97-AF65-F5344CB8AC3E}">
        <p14:creationId xmlns:p14="http://schemas.microsoft.com/office/powerpoint/2010/main" val="3470655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de-DE" smtClean="0"/>
              <a:t>Titelmasterformat durch Klicken bearbeiten</a:t>
            </a:r>
            <a:endParaRPr lang="en-US"/>
          </a:p>
        </p:txBody>
      </p:sp>
      <p:sp>
        <p:nvSpPr>
          <p:cNvPr id="3" name="Textplatzhalt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630238" y="2505075"/>
            <a:ext cx="386873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Textplatzhalt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4629150" y="2505075"/>
            <a:ext cx="38877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Datumsplatzhalter 6"/>
          <p:cNvSpPr>
            <a:spLocks noGrp="1"/>
          </p:cNvSpPr>
          <p:nvPr>
            <p:ph type="dt" sz="half" idx="10"/>
          </p:nvPr>
        </p:nvSpPr>
        <p:spPr/>
        <p:txBody>
          <a:bodyPr/>
          <a:lstStyle>
            <a:lvl1pPr>
              <a:defRPr/>
            </a:lvl1pPr>
          </a:lstStyle>
          <a:p>
            <a:r>
              <a:rPr lang="de-DE" altLang="de-DE" smtClean="0"/>
              <a:t>Nov. 2022</a:t>
            </a:r>
            <a:endParaRPr lang="en-US" altLang="de-DE"/>
          </a:p>
        </p:txBody>
      </p:sp>
      <p:sp>
        <p:nvSpPr>
          <p:cNvPr id="8" name="Fußzeilenplatzhalter 7"/>
          <p:cNvSpPr>
            <a:spLocks noGrp="1"/>
          </p:cNvSpPr>
          <p:nvPr>
            <p:ph type="ftr" sz="quarter" idx="11"/>
          </p:nvPr>
        </p:nvSpPr>
        <p:spPr/>
        <p:txBody>
          <a:bodyPr/>
          <a:lstStyle>
            <a:lvl1pPr>
              <a:defRPr/>
            </a:lvl1pPr>
          </a:lstStyle>
          <a:p>
            <a:r>
              <a:rPr lang="en-US" altLang="de-DE" smtClean="0"/>
              <a:t>Joerg ROBERT, TU Ilmenau</a:t>
            </a:r>
            <a:endParaRPr lang="en-US" altLang="de-DE"/>
          </a:p>
        </p:txBody>
      </p:sp>
      <p:sp>
        <p:nvSpPr>
          <p:cNvPr id="9" name="Foliennummernplatzhalter 8"/>
          <p:cNvSpPr>
            <a:spLocks noGrp="1"/>
          </p:cNvSpPr>
          <p:nvPr>
            <p:ph type="sldNum" sz="quarter" idx="12"/>
          </p:nvPr>
        </p:nvSpPr>
        <p:spPr/>
        <p:txBody>
          <a:bodyPr/>
          <a:lstStyle>
            <a:lvl1pPr>
              <a:defRPr/>
            </a:lvl1pPr>
          </a:lstStyle>
          <a:p>
            <a:r>
              <a:rPr lang="en-US" altLang="de-DE"/>
              <a:t>Slide </a:t>
            </a:r>
            <a:fld id="{F60BCD08-197A-4E1C-8D03-AADCB997E403}" type="slidenum">
              <a:rPr lang="en-US" altLang="de-DE"/>
              <a:pPr/>
              <a:t>‹Nr.›</a:t>
            </a:fld>
            <a:endParaRPr lang="en-US" altLang="de-DE"/>
          </a:p>
        </p:txBody>
      </p:sp>
    </p:spTree>
    <p:extLst>
      <p:ext uri="{BB962C8B-B14F-4D97-AF65-F5344CB8AC3E}">
        <p14:creationId xmlns:p14="http://schemas.microsoft.com/office/powerpoint/2010/main" val="2582249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Datumsplatzhalter 2"/>
          <p:cNvSpPr>
            <a:spLocks noGrp="1"/>
          </p:cNvSpPr>
          <p:nvPr>
            <p:ph type="dt" sz="half" idx="10"/>
          </p:nvPr>
        </p:nvSpPr>
        <p:spPr/>
        <p:txBody>
          <a:bodyPr/>
          <a:lstStyle>
            <a:lvl1pPr>
              <a:defRPr/>
            </a:lvl1pPr>
          </a:lstStyle>
          <a:p>
            <a:r>
              <a:rPr lang="de-DE" altLang="de-DE" smtClean="0"/>
              <a:t>Nov. 2022</a:t>
            </a:r>
            <a:endParaRPr lang="en-US" altLang="de-DE"/>
          </a:p>
        </p:txBody>
      </p:sp>
      <p:sp>
        <p:nvSpPr>
          <p:cNvPr id="4" name="Fußzeilenplatzhalter 3"/>
          <p:cNvSpPr>
            <a:spLocks noGrp="1"/>
          </p:cNvSpPr>
          <p:nvPr>
            <p:ph type="ftr" sz="quarter" idx="11"/>
          </p:nvPr>
        </p:nvSpPr>
        <p:spPr/>
        <p:txBody>
          <a:bodyPr/>
          <a:lstStyle>
            <a:lvl1pPr>
              <a:defRPr/>
            </a:lvl1pPr>
          </a:lstStyle>
          <a:p>
            <a:r>
              <a:rPr lang="en-US" altLang="de-DE" smtClean="0"/>
              <a:t>Joerg ROBERT, TU Ilmenau</a:t>
            </a:r>
            <a:endParaRPr lang="en-US" altLang="de-DE"/>
          </a:p>
        </p:txBody>
      </p:sp>
      <p:sp>
        <p:nvSpPr>
          <p:cNvPr id="5" name="Foliennummernplatzhalter 4"/>
          <p:cNvSpPr>
            <a:spLocks noGrp="1"/>
          </p:cNvSpPr>
          <p:nvPr>
            <p:ph type="sldNum" sz="quarter" idx="12"/>
          </p:nvPr>
        </p:nvSpPr>
        <p:spPr/>
        <p:txBody>
          <a:bodyPr/>
          <a:lstStyle>
            <a:lvl1pPr>
              <a:defRPr/>
            </a:lvl1pPr>
          </a:lstStyle>
          <a:p>
            <a:r>
              <a:rPr lang="en-US" altLang="de-DE"/>
              <a:t>Slide </a:t>
            </a:r>
            <a:fld id="{F5735620-E95E-43DB-830B-4F0006B56A9F}" type="slidenum">
              <a:rPr lang="en-US" altLang="de-DE"/>
              <a:pPr/>
              <a:t>‹Nr.›</a:t>
            </a:fld>
            <a:endParaRPr lang="en-US" altLang="de-DE"/>
          </a:p>
        </p:txBody>
      </p:sp>
    </p:spTree>
    <p:extLst>
      <p:ext uri="{BB962C8B-B14F-4D97-AF65-F5344CB8AC3E}">
        <p14:creationId xmlns:p14="http://schemas.microsoft.com/office/powerpoint/2010/main" val="651383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de-DE" altLang="de-DE" smtClean="0"/>
              <a:t>Nov. 2022</a:t>
            </a:r>
            <a:endParaRPr lang="en-US" altLang="de-DE"/>
          </a:p>
        </p:txBody>
      </p:sp>
      <p:sp>
        <p:nvSpPr>
          <p:cNvPr id="3" name="Fußzeilenplatzhalter 2"/>
          <p:cNvSpPr>
            <a:spLocks noGrp="1"/>
          </p:cNvSpPr>
          <p:nvPr>
            <p:ph type="ftr" sz="quarter" idx="11"/>
          </p:nvPr>
        </p:nvSpPr>
        <p:spPr/>
        <p:txBody>
          <a:bodyPr/>
          <a:lstStyle>
            <a:lvl1pPr>
              <a:defRPr/>
            </a:lvl1pPr>
          </a:lstStyle>
          <a:p>
            <a:r>
              <a:rPr lang="en-US" altLang="de-DE" smtClean="0"/>
              <a:t>Joerg ROBERT, TU Ilmenau</a:t>
            </a:r>
            <a:endParaRPr lang="en-US" altLang="de-DE"/>
          </a:p>
        </p:txBody>
      </p:sp>
      <p:sp>
        <p:nvSpPr>
          <p:cNvPr id="4" name="Foliennummernplatzhalter 3"/>
          <p:cNvSpPr>
            <a:spLocks noGrp="1"/>
          </p:cNvSpPr>
          <p:nvPr>
            <p:ph type="sldNum" sz="quarter" idx="12"/>
          </p:nvPr>
        </p:nvSpPr>
        <p:spPr/>
        <p:txBody>
          <a:bodyPr/>
          <a:lstStyle>
            <a:lvl1pPr>
              <a:defRPr/>
            </a:lvl1pPr>
          </a:lstStyle>
          <a:p>
            <a:r>
              <a:rPr lang="en-US" altLang="de-DE"/>
              <a:t>Slide </a:t>
            </a:r>
            <a:fld id="{CB60BDEE-CFCB-4534-90B2-F221848480A6}" type="slidenum">
              <a:rPr lang="en-US" altLang="de-DE"/>
              <a:pPr/>
              <a:t>‹Nr.›</a:t>
            </a:fld>
            <a:endParaRPr lang="en-US" altLang="de-DE"/>
          </a:p>
        </p:txBody>
      </p:sp>
    </p:spTree>
    <p:extLst>
      <p:ext uri="{BB962C8B-B14F-4D97-AF65-F5344CB8AC3E}">
        <p14:creationId xmlns:p14="http://schemas.microsoft.com/office/powerpoint/2010/main" val="319342472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en-US"/>
          </a:p>
        </p:txBody>
      </p:sp>
      <p:sp>
        <p:nvSpPr>
          <p:cNvPr id="3" name="Inhaltsplatzhalt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lvl1pPr>
              <a:defRPr/>
            </a:lvl1pPr>
          </a:lstStyle>
          <a:p>
            <a:r>
              <a:rPr lang="de-DE" altLang="de-DE" smtClean="0"/>
              <a:t>Nov. 2022</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0FB85F7D-BB6F-49EA-99A4-7BE4EE5F2C9E}" type="slidenum">
              <a:rPr lang="en-US" altLang="de-DE"/>
              <a:pPr/>
              <a:t>‹Nr.›</a:t>
            </a:fld>
            <a:endParaRPr lang="en-US" altLang="de-DE"/>
          </a:p>
        </p:txBody>
      </p:sp>
    </p:spTree>
    <p:extLst>
      <p:ext uri="{BB962C8B-B14F-4D97-AF65-F5344CB8AC3E}">
        <p14:creationId xmlns:p14="http://schemas.microsoft.com/office/powerpoint/2010/main" val="2566162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en-US"/>
          </a:p>
        </p:txBody>
      </p:sp>
      <p:sp>
        <p:nvSpPr>
          <p:cNvPr id="3" name="Bildplatzhalt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en-US"/>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lvl1pPr>
              <a:defRPr/>
            </a:lvl1pPr>
          </a:lstStyle>
          <a:p>
            <a:r>
              <a:rPr lang="de-DE" altLang="de-DE" smtClean="0"/>
              <a:t>Nov. 2022</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43305575-8A4F-4EB6-AACC-77B2B83A2832}" type="slidenum">
              <a:rPr lang="en-US" altLang="de-DE"/>
              <a:pPr/>
              <a:t>‹Nr.›</a:t>
            </a:fld>
            <a:endParaRPr lang="en-US" altLang="de-DE"/>
          </a:p>
        </p:txBody>
      </p:sp>
    </p:spTree>
    <p:extLst>
      <p:ext uri="{BB962C8B-B14F-4D97-AF65-F5344CB8AC3E}">
        <p14:creationId xmlns:p14="http://schemas.microsoft.com/office/powerpoint/2010/main" val="526309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de-DE" smtClean="0"/>
              <a:t>Titelmasterformat durch Klicken bearbeiten</a:t>
            </a:r>
            <a:endParaRPr lang="en-US" altLang="de-DE"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de-DE" smtClean="0"/>
              <a:t>Formatvorlagen des Textmasters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endParaRPr lang="en-US" altLang="de-DE"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de-DE" altLang="de-DE" smtClean="0"/>
              <a:t>Nov. 2022</a:t>
            </a:r>
            <a:endParaRPr lang="en-US" altLang="de-DE"/>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de-DE" smtClean="0"/>
              <a:t>Joerg ROBERT, TU Ilmenau</a:t>
            </a:r>
            <a:endParaRPr lang="en-US" altLang="de-DE"/>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de-DE"/>
              <a:t>Slide </a:t>
            </a:r>
            <a:fld id="{E27185C3-7BD0-4ED6-A58E-2BFE4CA17660}" type="slidenum">
              <a:rPr lang="en-US" altLang="de-DE"/>
              <a:pPr/>
              <a:t>‹Nr.›</a:t>
            </a:fld>
            <a:endParaRPr lang="en-US" altLang="de-DE"/>
          </a:p>
        </p:txBody>
      </p:sp>
      <p:sp>
        <p:nvSpPr>
          <p:cNvPr id="1031" name="Rectangle 7"/>
          <p:cNvSpPr>
            <a:spLocks noChangeArrowheads="1"/>
          </p:cNvSpPr>
          <p:nvPr/>
        </p:nvSpPr>
        <p:spPr bwMode="auto">
          <a:xfrm>
            <a:off x="4211960" y="394156"/>
            <a:ext cx="424624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de-DE" sz="1400" b="1" dirty="0"/>
              <a:t>doc.: IEEE </a:t>
            </a:r>
            <a:r>
              <a:rPr lang="en-US" altLang="de-DE" sz="1400" b="1" dirty="0" smtClean="0"/>
              <a:t>802.15-22-0635-00</a:t>
            </a:r>
            <a:endParaRPr lang="en-US" altLang="de-DE"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p:txBody>
          <a:bodyPr/>
          <a:lstStyle/>
          <a:p>
            <a:r>
              <a:rPr lang="de-DE" altLang="de-DE" smtClean="0"/>
              <a:t>Nov. 2022</a:t>
            </a:r>
            <a:endParaRPr lang="en-US" altLang="de-DE"/>
          </a:p>
        </p:txBody>
      </p:sp>
      <p:sp>
        <p:nvSpPr>
          <p:cNvPr id="5" name="Fußzeilenplatzhalter 2"/>
          <p:cNvSpPr>
            <a:spLocks noGrp="1"/>
          </p:cNvSpPr>
          <p:nvPr>
            <p:ph type="ftr" sz="quarter" idx="11"/>
          </p:nvPr>
        </p:nvSpPr>
        <p:spPr/>
        <p:txBody>
          <a:bodyPr/>
          <a:lstStyle/>
          <a:p>
            <a:r>
              <a:rPr lang="en-US" altLang="de-DE" smtClean="0"/>
              <a:t>Joerg ROBERT, TU Ilmenau</a:t>
            </a:r>
            <a:endParaRPr lang="en-US" altLang="de-DE"/>
          </a:p>
        </p:txBody>
      </p:sp>
      <p:sp>
        <p:nvSpPr>
          <p:cNvPr id="6" name="Foliennummernplatzhalter 3"/>
          <p:cNvSpPr>
            <a:spLocks noGrp="1"/>
          </p:cNvSpPr>
          <p:nvPr>
            <p:ph type="sldNum" sz="quarter" idx="12"/>
          </p:nvPr>
        </p:nvSpPr>
        <p:spPr/>
        <p:txBody>
          <a:bodyPr/>
          <a:lstStyle/>
          <a:p>
            <a:r>
              <a:rPr lang="en-US" altLang="de-DE"/>
              <a:t>Slide </a:t>
            </a:r>
            <a:fld id="{88B8E38D-EB2F-4EE4-97B5-DFD348765742}" type="slidenum">
              <a:rPr lang="en-US" altLang="de-DE"/>
              <a:pPr/>
              <a:t>1</a:t>
            </a:fld>
            <a:endParaRPr lang="en-US" altLang="de-DE"/>
          </a:p>
        </p:txBody>
      </p:sp>
      <p:sp>
        <p:nvSpPr>
          <p:cNvPr id="27651"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de-DE"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de-DE" sz="1600" b="1" dirty="0">
              <a:solidFill>
                <a:schemeClr val="tx2"/>
              </a:solidFill>
            </a:endParaRPr>
          </a:p>
          <a:p>
            <a:endParaRPr lang="en-US" altLang="de-DE" sz="1600" dirty="0">
              <a:solidFill>
                <a:schemeClr val="tx2"/>
              </a:solidFill>
            </a:endParaRPr>
          </a:p>
          <a:p>
            <a:r>
              <a:rPr lang="en-US" altLang="de-DE" sz="1600" b="1" dirty="0">
                <a:solidFill>
                  <a:schemeClr val="tx2"/>
                </a:solidFill>
              </a:rPr>
              <a:t>Submission Title:</a:t>
            </a:r>
            <a:r>
              <a:rPr lang="en-US" altLang="de-DE" sz="1600" dirty="0">
                <a:solidFill>
                  <a:schemeClr val="tx2"/>
                </a:solidFill>
              </a:rPr>
              <a:t> </a:t>
            </a:r>
            <a:r>
              <a:rPr lang="en-US" altLang="de-DE" sz="1600" dirty="0" smtClean="0">
                <a:solidFill>
                  <a:schemeClr val="tx2"/>
                </a:solidFill>
              </a:rPr>
              <a:t>[Found Issues in 802.15.4w]</a:t>
            </a:r>
            <a:endParaRPr lang="en-US" altLang="de-DE" sz="1600" dirty="0">
              <a:solidFill>
                <a:schemeClr val="tx2"/>
              </a:solidFill>
            </a:endParaRPr>
          </a:p>
          <a:p>
            <a:r>
              <a:rPr lang="en-US" altLang="de-DE" sz="1600" b="1" dirty="0">
                <a:solidFill>
                  <a:schemeClr val="tx2"/>
                </a:solidFill>
              </a:rPr>
              <a:t>Date Submitted: </a:t>
            </a:r>
            <a:r>
              <a:rPr lang="en-US" altLang="de-DE" sz="1600" b="1" dirty="0" smtClean="0">
                <a:solidFill>
                  <a:schemeClr val="tx2"/>
                </a:solidFill>
              </a:rPr>
              <a:t>[</a:t>
            </a:r>
            <a:r>
              <a:rPr lang="en-US" altLang="de-DE" sz="1600" dirty="0" smtClean="0">
                <a:solidFill>
                  <a:schemeClr val="tx2"/>
                </a:solidFill>
              </a:rPr>
              <a:t>15 </a:t>
            </a:r>
            <a:r>
              <a:rPr lang="en-US" altLang="de-DE" sz="1600" dirty="0">
                <a:solidFill>
                  <a:schemeClr val="tx2"/>
                </a:solidFill>
              </a:rPr>
              <a:t>November </a:t>
            </a:r>
            <a:r>
              <a:rPr lang="en-US" altLang="de-DE" sz="1600" dirty="0" smtClean="0">
                <a:solidFill>
                  <a:schemeClr val="tx2"/>
                </a:solidFill>
              </a:rPr>
              <a:t>2022]</a:t>
            </a:r>
            <a:r>
              <a:rPr lang="en-US" altLang="de-DE" sz="1600" dirty="0">
                <a:solidFill>
                  <a:schemeClr val="tx2"/>
                </a:solidFill>
              </a:rPr>
              <a:t>	</a:t>
            </a:r>
          </a:p>
          <a:p>
            <a:r>
              <a:rPr lang="en-US" altLang="de-DE" sz="1600" b="1" dirty="0">
                <a:solidFill>
                  <a:schemeClr val="tx2"/>
                </a:solidFill>
              </a:rPr>
              <a:t>Source:</a:t>
            </a:r>
            <a:r>
              <a:rPr lang="en-US" altLang="de-DE" sz="1600" dirty="0">
                <a:solidFill>
                  <a:schemeClr val="tx2"/>
                </a:solidFill>
              </a:rPr>
              <a:t> </a:t>
            </a:r>
            <a:r>
              <a:rPr lang="en-US" altLang="de-DE" sz="1600" dirty="0" smtClean="0">
                <a:solidFill>
                  <a:schemeClr val="tx2"/>
                </a:solidFill>
              </a:rPr>
              <a:t>[Joerg ROBERT, Daniel HERGERT] Company: [TU Ilmenau / Fraunhofer IIS]</a:t>
            </a:r>
            <a:endParaRPr lang="en-US" altLang="de-DE" sz="1600" dirty="0">
              <a:solidFill>
                <a:schemeClr val="tx2"/>
              </a:solidFill>
            </a:endParaRPr>
          </a:p>
          <a:p>
            <a:r>
              <a:rPr lang="en-US" altLang="de-DE" sz="1600" dirty="0">
                <a:solidFill>
                  <a:schemeClr val="tx2"/>
                </a:solidFill>
              </a:rPr>
              <a:t>Address </a:t>
            </a:r>
            <a:r>
              <a:rPr lang="en-US" altLang="de-DE" sz="1600" dirty="0" smtClean="0">
                <a:solidFill>
                  <a:schemeClr val="tx2"/>
                </a:solidFill>
              </a:rPr>
              <a:t>[Helmholtzplatz 2, 98693 Ilmenau, Germany]</a:t>
            </a:r>
            <a:endParaRPr lang="en-US" altLang="de-DE" sz="1600" dirty="0">
              <a:solidFill>
                <a:schemeClr val="tx2"/>
              </a:solidFill>
            </a:endParaRPr>
          </a:p>
          <a:p>
            <a:r>
              <a:rPr lang="en-US" altLang="de-DE" sz="1600" dirty="0">
                <a:solidFill>
                  <a:schemeClr val="tx2"/>
                </a:solidFill>
              </a:rPr>
              <a:t>Voice</a:t>
            </a:r>
            <a:r>
              <a:rPr lang="en-US" altLang="de-DE" sz="1600" dirty="0" smtClean="0">
                <a:solidFill>
                  <a:schemeClr val="tx2"/>
                </a:solidFill>
              </a:rPr>
              <a:t>:[+49 3677 69-4260], </a:t>
            </a:r>
            <a:r>
              <a:rPr lang="en-US" altLang="de-DE" sz="1600" dirty="0">
                <a:solidFill>
                  <a:schemeClr val="tx2"/>
                </a:solidFill>
              </a:rPr>
              <a:t>FAX: </a:t>
            </a:r>
            <a:r>
              <a:rPr lang="en-US" altLang="de-DE" sz="1600" dirty="0" smtClean="0">
                <a:solidFill>
                  <a:schemeClr val="tx2"/>
                </a:solidFill>
              </a:rPr>
              <a:t>[], </a:t>
            </a:r>
            <a:r>
              <a:rPr lang="en-US" altLang="de-DE" sz="1600" dirty="0">
                <a:solidFill>
                  <a:schemeClr val="tx2"/>
                </a:solidFill>
              </a:rPr>
              <a:t>E-Mail</a:t>
            </a:r>
            <a:r>
              <a:rPr lang="en-US" altLang="de-DE" sz="1600" dirty="0" smtClean="0">
                <a:solidFill>
                  <a:schemeClr val="tx2"/>
                </a:solidFill>
              </a:rPr>
              <a:t>:[</a:t>
            </a:r>
            <a:r>
              <a:rPr lang="en-US" altLang="de-DE" sz="1600" dirty="0">
                <a:solidFill>
                  <a:schemeClr val="tx2"/>
                </a:solidFill>
              </a:rPr>
              <a:t>joerg.robert@tu-ilmeau.de</a:t>
            </a:r>
            <a:r>
              <a:rPr lang="en-US" altLang="de-DE" sz="1600" dirty="0" smtClean="0">
                <a:solidFill>
                  <a:schemeClr val="tx2"/>
                </a:solidFill>
              </a:rPr>
              <a:t>]</a:t>
            </a:r>
            <a:r>
              <a:rPr lang="en-US" altLang="de-DE" sz="1600" dirty="0">
                <a:solidFill>
                  <a:schemeClr val="tx2"/>
                </a:solidFill>
              </a:rPr>
              <a:t>	</a:t>
            </a:r>
          </a:p>
          <a:p>
            <a:pPr>
              <a:spcBef>
                <a:spcPts val="600"/>
              </a:spcBef>
              <a:spcAft>
                <a:spcPts val="600"/>
              </a:spcAft>
            </a:pPr>
            <a:r>
              <a:rPr lang="en-US" altLang="de-DE" dirty="0">
                <a:solidFill>
                  <a:schemeClr val="accent2"/>
                </a:solidFill>
              </a:rPr>
              <a:t>	</a:t>
            </a:r>
            <a:endParaRPr lang="en-US" altLang="de-DE" dirty="0">
              <a:solidFill>
                <a:schemeClr val="tx2"/>
              </a:solidFill>
            </a:endParaRPr>
          </a:p>
          <a:p>
            <a:pPr>
              <a:spcBef>
                <a:spcPts val="600"/>
              </a:spcBef>
              <a:spcAft>
                <a:spcPts val="600"/>
              </a:spcAft>
            </a:pPr>
            <a:r>
              <a:rPr lang="en-US" altLang="de-DE" sz="1600" b="1" dirty="0">
                <a:solidFill>
                  <a:schemeClr val="tx2"/>
                </a:solidFill>
              </a:rPr>
              <a:t>Abstract:</a:t>
            </a:r>
            <a:r>
              <a:rPr lang="en-US" altLang="de-DE" sz="1600" dirty="0">
                <a:solidFill>
                  <a:schemeClr val="tx2"/>
                </a:solidFill>
              </a:rPr>
              <a:t>	</a:t>
            </a:r>
            <a:r>
              <a:rPr lang="en-US" altLang="de-DE" sz="1600" dirty="0" smtClean="0">
                <a:solidFill>
                  <a:schemeClr val="tx2"/>
                </a:solidFill>
              </a:rPr>
              <a:t>[</a:t>
            </a:r>
            <a:r>
              <a:rPr lang="en-US" altLang="de-DE" sz="1600" dirty="0">
                <a:solidFill>
                  <a:schemeClr val="tx2"/>
                </a:solidFill>
              </a:rPr>
              <a:t>This presentation contains issues found in the current version of IEEE 802.15.4w</a:t>
            </a:r>
            <a:r>
              <a:rPr lang="en-US" altLang="de-DE" sz="1600" dirty="0" smtClean="0">
                <a:solidFill>
                  <a:schemeClr val="tx2"/>
                </a:solidFill>
              </a:rPr>
              <a:t>]</a:t>
            </a:r>
            <a:endParaRPr lang="en-US" altLang="de-DE" sz="1600" dirty="0">
              <a:solidFill>
                <a:schemeClr val="tx2"/>
              </a:solidFill>
            </a:endParaRPr>
          </a:p>
          <a:p>
            <a:pPr>
              <a:spcBef>
                <a:spcPts val="600"/>
              </a:spcBef>
              <a:spcAft>
                <a:spcPts val="600"/>
              </a:spcAft>
            </a:pPr>
            <a:r>
              <a:rPr lang="en-US" altLang="de-DE" sz="1600" b="1" dirty="0">
                <a:solidFill>
                  <a:schemeClr val="tx2"/>
                </a:solidFill>
              </a:rPr>
              <a:t>Purpose:</a:t>
            </a:r>
            <a:r>
              <a:rPr lang="en-US" altLang="de-DE" sz="1600" dirty="0">
                <a:solidFill>
                  <a:schemeClr val="tx2"/>
                </a:solidFill>
              </a:rPr>
              <a:t>	</a:t>
            </a:r>
            <a:r>
              <a:rPr lang="en-US" altLang="de-DE" sz="1600" dirty="0" smtClean="0">
                <a:solidFill>
                  <a:schemeClr val="tx2"/>
                </a:solidFill>
              </a:rPr>
              <a:t>[Presentation in TG4me]</a:t>
            </a:r>
            <a:endParaRPr lang="en-US" altLang="de-DE" sz="1600" dirty="0">
              <a:solidFill>
                <a:schemeClr val="tx2"/>
              </a:solidFill>
            </a:endParaRPr>
          </a:p>
          <a:p>
            <a:r>
              <a:rPr lang="en-US" altLang="de-DE" sz="1600" b="1" dirty="0">
                <a:solidFill>
                  <a:schemeClr val="tx2"/>
                </a:solidFill>
              </a:rPr>
              <a:t>Notice:</a:t>
            </a:r>
            <a:r>
              <a:rPr lang="en-US" altLang="de-DE"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de-DE" sz="1600" b="1" dirty="0">
                <a:solidFill>
                  <a:schemeClr val="tx2"/>
                </a:solidFill>
              </a:rPr>
              <a:t>Release:</a:t>
            </a:r>
            <a:r>
              <a:rPr lang="en-US" altLang="de-DE"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23.3.6b.2 – Time - Assignment:</a:t>
            </a:r>
            <a:endParaRPr lang="en-US" dirty="0"/>
          </a:p>
        </p:txBody>
      </p:sp>
      <p:sp>
        <p:nvSpPr>
          <p:cNvPr id="4" name="Datumsplatzhalter 3"/>
          <p:cNvSpPr>
            <a:spLocks noGrp="1"/>
          </p:cNvSpPr>
          <p:nvPr>
            <p:ph type="dt" sz="half" idx="10"/>
          </p:nvPr>
        </p:nvSpPr>
        <p:spPr/>
        <p:txBody>
          <a:bodyPr/>
          <a:lstStyle/>
          <a:p>
            <a:r>
              <a:rPr lang="de-DE" altLang="de-DE" smtClean="0"/>
              <a:t>Nov. 2022</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05E23196-F3B9-40C7-9FC9-6A06021A0820}" type="slidenum">
              <a:rPr lang="en-US" altLang="de-DE" smtClean="0"/>
              <a:pPr/>
              <a:t>10</a:t>
            </a:fld>
            <a:endParaRPr lang="en-US" altLang="de-DE"/>
          </a:p>
        </p:txBody>
      </p:sp>
      <p:pic>
        <p:nvPicPr>
          <p:cNvPr id="7" name="Grafik 6"/>
          <p:cNvPicPr>
            <a:picLocks noChangeAspect="1"/>
          </p:cNvPicPr>
          <p:nvPr/>
        </p:nvPicPr>
        <p:blipFill>
          <a:blip r:embed="rId2"/>
          <a:stretch>
            <a:fillRect/>
          </a:stretch>
        </p:blipFill>
        <p:spPr>
          <a:xfrm>
            <a:off x="467544" y="2852936"/>
            <a:ext cx="8481847" cy="822865"/>
          </a:xfrm>
          <a:prstGeom prst="rect">
            <a:avLst/>
          </a:prstGeom>
        </p:spPr>
      </p:pic>
    </p:spTree>
    <p:extLst>
      <p:ext uri="{BB962C8B-B14F-4D97-AF65-F5344CB8AC3E}">
        <p14:creationId xmlns:p14="http://schemas.microsoft.com/office/powerpoint/2010/main" val="5422856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23.3.6b.2 – </a:t>
            </a:r>
            <a:r>
              <a:rPr lang="en-US" dirty="0" err="1" smtClean="0"/>
              <a:t>ChanNumber</a:t>
            </a:r>
            <a:endParaRPr lang="en-US" dirty="0"/>
          </a:p>
        </p:txBody>
      </p:sp>
      <p:sp>
        <p:nvSpPr>
          <p:cNvPr id="3" name="Inhaltsplatzhalter 2"/>
          <p:cNvSpPr>
            <a:spLocks noGrp="1"/>
          </p:cNvSpPr>
          <p:nvPr>
            <p:ph idx="1"/>
          </p:nvPr>
        </p:nvSpPr>
        <p:spPr/>
        <p:txBody>
          <a:bodyPr/>
          <a:lstStyle/>
          <a:p>
            <a:r>
              <a:rPr lang="en-US" sz="2400" dirty="0" smtClean="0"/>
              <a:t>The parameter </a:t>
            </a:r>
            <a:r>
              <a:rPr lang="en-US" sz="2400" i="1" dirty="0" err="1" smtClean="0"/>
              <a:t>ChanNumber</a:t>
            </a:r>
            <a:r>
              <a:rPr lang="en-US" sz="2400" i="1" dirty="0" smtClean="0"/>
              <a:t>(</a:t>
            </a:r>
            <a:r>
              <a:rPr lang="en-US" sz="2400" i="1" dirty="0" err="1" smtClean="0"/>
              <a:t>p,l</a:t>
            </a:r>
            <a:r>
              <a:rPr lang="en-US" sz="2400" i="1" dirty="0" smtClean="0"/>
              <a:t>) </a:t>
            </a:r>
            <a:r>
              <a:rPr lang="en-US" sz="2400" dirty="0" smtClean="0"/>
              <a:t>is identical to the parameter </a:t>
            </a:r>
            <a:r>
              <a:rPr lang="en-US" sz="2400" i="1" dirty="0" err="1" smtClean="0"/>
              <a:t>phyCurrentChannel</a:t>
            </a:r>
            <a:r>
              <a:rPr lang="en-US" sz="2400" dirty="0" smtClean="0"/>
              <a:t>. However, this is not stated anywhere. A clarification could be done in 7.4.4.17a or directly below the </a:t>
            </a:r>
            <a:r>
              <a:rPr lang="en-US" sz="2400" i="1" dirty="0" err="1" smtClean="0"/>
              <a:t>ChanNumber</a:t>
            </a:r>
            <a:r>
              <a:rPr lang="en-US" sz="2400" dirty="0" smtClean="0"/>
              <a:t> definition in 23.3.6b.2. Alternatively, </a:t>
            </a:r>
            <a:r>
              <a:rPr lang="en-US" sz="2400" i="1" dirty="0" err="1" smtClean="0"/>
              <a:t>ChanNumber</a:t>
            </a:r>
            <a:r>
              <a:rPr lang="en-US" sz="2400" i="1" dirty="0" smtClean="0"/>
              <a:t> </a:t>
            </a:r>
            <a:r>
              <a:rPr lang="en-US" sz="2400" dirty="0" smtClean="0"/>
              <a:t>could be replaced by </a:t>
            </a:r>
            <a:r>
              <a:rPr lang="en-US" sz="2400" i="1" dirty="0" err="1" smtClean="0"/>
              <a:t>phyCurrentChannel</a:t>
            </a:r>
            <a:r>
              <a:rPr lang="en-US" sz="2400" i="1" dirty="0" smtClean="0"/>
              <a:t>.</a:t>
            </a:r>
            <a:endParaRPr lang="en-US" sz="2400" dirty="0"/>
          </a:p>
        </p:txBody>
      </p:sp>
      <p:sp>
        <p:nvSpPr>
          <p:cNvPr id="4" name="Datumsplatzhalter 3"/>
          <p:cNvSpPr>
            <a:spLocks noGrp="1"/>
          </p:cNvSpPr>
          <p:nvPr>
            <p:ph type="dt" sz="half" idx="10"/>
          </p:nvPr>
        </p:nvSpPr>
        <p:spPr/>
        <p:txBody>
          <a:bodyPr/>
          <a:lstStyle/>
          <a:p>
            <a:r>
              <a:rPr lang="de-DE" altLang="de-DE" smtClean="0"/>
              <a:t>Nov. 2022</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05E23196-F3B9-40C7-9FC9-6A06021A0820}" type="slidenum">
              <a:rPr lang="en-US" altLang="de-DE" smtClean="0"/>
              <a:pPr/>
              <a:t>11</a:t>
            </a:fld>
            <a:endParaRPr lang="en-US" altLang="de-DE"/>
          </a:p>
        </p:txBody>
      </p:sp>
    </p:spTree>
    <p:extLst>
      <p:ext uri="{BB962C8B-B14F-4D97-AF65-F5344CB8AC3E}">
        <p14:creationId xmlns:p14="http://schemas.microsoft.com/office/powerpoint/2010/main" val="19883045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23.3.6b.2 –Assignment-Pattern</a:t>
            </a:r>
            <a:endParaRPr lang="en-US" dirty="0"/>
          </a:p>
        </p:txBody>
      </p:sp>
      <p:sp>
        <p:nvSpPr>
          <p:cNvPr id="3" name="Inhaltsplatzhalter 2"/>
          <p:cNvSpPr>
            <a:spLocks noGrp="1"/>
          </p:cNvSpPr>
          <p:nvPr>
            <p:ph idx="1"/>
          </p:nvPr>
        </p:nvSpPr>
        <p:spPr/>
        <p:txBody>
          <a:bodyPr/>
          <a:lstStyle/>
          <a:p>
            <a:r>
              <a:rPr lang="en-US" sz="2400" dirty="0" smtClean="0"/>
              <a:t>The calculation of the transmit pattern p is given by </a:t>
            </a:r>
            <a:r>
              <a:rPr lang="en-US" sz="2400" i="1" dirty="0" smtClean="0"/>
              <a:t>p</a:t>
            </a:r>
            <a:r>
              <a:rPr lang="en-US" sz="2400" dirty="0" smtClean="0"/>
              <a:t>=</a:t>
            </a:r>
            <a:r>
              <a:rPr lang="en-US" sz="2400" i="1" dirty="0" smtClean="0"/>
              <a:t>R</a:t>
            </a:r>
            <a:r>
              <a:rPr lang="en-US" sz="2400" dirty="0" smtClean="0"/>
              <a:t> mod 8, resulting in values between 0 and 7. However, the values given in the tables are 1, …, 8. The values in the Tables 23-3c and 23-3d should be corrected to 0, …, 7.</a:t>
            </a:r>
            <a:endParaRPr lang="en-US" sz="2400" dirty="0"/>
          </a:p>
        </p:txBody>
      </p:sp>
      <p:sp>
        <p:nvSpPr>
          <p:cNvPr id="4" name="Datumsplatzhalter 3"/>
          <p:cNvSpPr>
            <a:spLocks noGrp="1"/>
          </p:cNvSpPr>
          <p:nvPr>
            <p:ph type="dt" sz="half" idx="10"/>
          </p:nvPr>
        </p:nvSpPr>
        <p:spPr/>
        <p:txBody>
          <a:bodyPr/>
          <a:lstStyle/>
          <a:p>
            <a:r>
              <a:rPr lang="de-DE" altLang="de-DE" smtClean="0"/>
              <a:t>Nov. 2022</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05E23196-F3B9-40C7-9FC9-6A06021A0820}" type="slidenum">
              <a:rPr lang="en-US" altLang="de-DE" smtClean="0"/>
              <a:pPr/>
              <a:t>12</a:t>
            </a:fld>
            <a:endParaRPr lang="en-US" altLang="de-DE"/>
          </a:p>
        </p:txBody>
      </p:sp>
    </p:spTree>
    <p:extLst>
      <p:ext uri="{BB962C8B-B14F-4D97-AF65-F5344CB8AC3E}">
        <p14:creationId xmlns:p14="http://schemas.microsoft.com/office/powerpoint/2010/main" val="7225780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10.1.3.11.3 Channel numbering for LECIM FSK PHY</a:t>
            </a:r>
            <a:endParaRPr lang="en-US" dirty="0"/>
          </a:p>
        </p:txBody>
      </p:sp>
      <p:sp>
        <p:nvSpPr>
          <p:cNvPr id="3" name="Inhaltsplatzhalter 2"/>
          <p:cNvSpPr>
            <a:spLocks noGrp="1"/>
          </p:cNvSpPr>
          <p:nvPr>
            <p:ph idx="1"/>
          </p:nvPr>
        </p:nvSpPr>
        <p:spPr/>
        <p:txBody>
          <a:bodyPr/>
          <a:lstStyle/>
          <a:p>
            <a:r>
              <a:rPr lang="en-US" sz="2400" dirty="0" smtClean="0"/>
              <a:t>It is not 100% clear which channel spacing has to be used in Table 10-18, even though the experience reader knows what to do. We may have to add some text that 12.5 kHz spacing is for non-split, the others are for split modulation.</a:t>
            </a:r>
          </a:p>
        </p:txBody>
      </p:sp>
      <p:sp>
        <p:nvSpPr>
          <p:cNvPr id="4" name="Datumsplatzhalter 3"/>
          <p:cNvSpPr>
            <a:spLocks noGrp="1"/>
          </p:cNvSpPr>
          <p:nvPr>
            <p:ph type="dt" sz="half" idx="10"/>
          </p:nvPr>
        </p:nvSpPr>
        <p:spPr/>
        <p:txBody>
          <a:bodyPr/>
          <a:lstStyle/>
          <a:p>
            <a:r>
              <a:rPr lang="de-DE" altLang="de-DE" smtClean="0"/>
              <a:t>Nov. 2022</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05E23196-F3B9-40C7-9FC9-6A06021A0820}" type="slidenum">
              <a:rPr lang="en-US" altLang="de-DE" smtClean="0"/>
              <a:pPr/>
              <a:t>13</a:t>
            </a:fld>
            <a:endParaRPr lang="en-US" altLang="de-DE"/>
          </a:p>
        </p:txBody>
      </p:sp>
    </p:spTree>
    <p:extLst>
      <p:ext uri="{BB962C8B-B14F-4D97-AF65-F5344CB8AC3E}">
        <p14:creationId xmlns:p14="http://schemas.microsoft.com/office/powerpoint/2010/main" val="35158238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7.4.4.17 LECIM FSK Operating Mode IE</a:t>
            </a:r>
            <a:endParaRPr lang="en-US" dirty="0"/>
          </a:p>
        </p:txBody>
      </p:sp>
      <p:sp>
        <p:nvSpPr>
          <p:cNvPr id="3" name="Inhaltsplatzhalter 2"/>
          <p:cNvSpPr>
            <a:spLocks noGrp="1"/>
          </p:cNvSpPr>
          <p:nvPr>
            <p:ph idx="1"/>
          </p:nvPr>
        </p:nvSpPr>
        <p:spPr/>
        <p:txBody>
          <a:bodyPr/>
          <a:lstStyle/>
          <a:p>
            <a:r>
              <a:rPr lang="en-US" sz="2000" dirty="0" smtClean="0"/>
              <a:t>The 12.5 kHz channel bandwidth cannot be signaled in the LECIM FSK Operation Mode IE</a:t>
            </a:r>
          </a:p>
          <a:p>
            <a:endParaRPr lang="en-US" sz="2000" dirty="0"/>
          </a:p>
          <a:p>
            <a:endParaRPr lang="en-US" sz="2000" dirty="0" smtClean="0"/>
          </a:p>
        </p:txBody>
      </p:sp>
      <p:sp>
        <p:nvSpPr>
          <p:cNvPr id="4" name="Datumsplatzhalter 3"/>
          <p:cNvSpPr>
            <a:spLocks noGrp="1"/>
          </p:cNvSpPr>
          <p:nvPr>
            <p:ph type="dt" sz="half" idx="10"/>
          </p:nvPr>
        </p:nvSpPr>
        <p:spPr/>
        <p:txBody>
          <a:bodyPr/>
          <a:lstStyle/>
          <a:p>
            <a:r>
              <a:rPr lang="de-DE" altLang="de-DE" smtClean="0"/>
              <a:t>Nov. 2022</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05E23196-F3B9-40C7-9FC9-6A06021A0820}" type="slidenum">
              <a:rPr lang="en-US" altLang="de-DE" smtClean="0"/>
              <a:pPr/>
              <a:t>14</a:t>
            </a:fld>
            <a:endParaRPr lang="en-US" altLang="de-DE"/>
          </a:p>
        </p:txBody>
      </p:sp>
      <p:pic>
        <p:nvPicPr>
          <p:cNvPr id="7" name="Grafik 6"/>
          <p:cNvPicPr>
            <a:picLocks noChangeAspect="1"/>
          </p:cNvPicPr>
          <p:nvPr/>
        </p:nvPicPr>
        <p:blipFill>
          <a:blip r:embed="rId2"/>
          <a:stretch>
            <a:fillRect/>
          </a:stretch>
        </p:blipFill>
        <p:spPr>
          <a:xfrm>
            <a:off x="919944" y="2924944"/>
            <a:ext cx="7380312" cy="939715"/>
          </a:xfrm>
          <a:prstGeom prst="rect">
            <a:avLst/>
          </a:prstGeom>
        </p:spPr>
      </p:pic>
    </p:spTree>
    <p:extLst>
      <p:ext uri="{BB962C8B-B14F-4D97-AF65-F5344CB8AC3E}">
        <p14:creationId xmlns:p14="http://schemas.microsoft.com/office/powerpoint/2010/main" val="20055130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11.3 – Parameter phyLecimSymbolrate</a:t>
            </a:r>
            <a:endParaRPr lang="en-US" dirty="0"/>
          </a:p>
        </p:txBody>
      </p:sp>
      <p:sp>
        <p:nvSpPr>
          <p:cNvPr id="3" name="Inhaltsplatzhalter 2"/>
          <p:cNvSpPr>
            <a:spLocks noGrp="1"/>
          </p:cNvSpPr>
          <p:nvPr>
            <p:ph idx="1"/>
          </p:nvPr>
        </p:nvSpPr>
        <p:spPr/>
        <p:txBody>
          <a:bodyPr/>
          <a:lstStyle/>
          <a:p>
            <a:r>
              <a:rPr lang="en-US" sz="2400" dirty="0" smtClean="0"/>
              <a:t>In 23.3.1 to additional rates are added (2,4 kb/s and 4,8 kb/s) in Table 23-a. for 262 </a:t>
            </a:r>
            <a:r>
              <a:rPr lang="en-US" sz="2400" dirty="0" err="1" smtClean="0"/>
              <a:t>MHz.</a:t>
            </a:r>
            <a:r>
              <a:rPr lang="en-US" sz="2400" dirty="0" smtClean="0"/>
              <a:t> However, these values are not added in chapter 7.4.4.17. Furthermore, we also do not have any bits left to add them in Table 7-35.</a:t>
            </a:r>
            <a:endParaRPr lang="en-US" sz="2400" dirty="0"/>
          </a:p>
        </p:txBody>
      </p:sp>
      <p:sp>
        <p:nvSpPr>
          <p:cNvPr id="4" name="Datumsplatzhalter 3"/>
          <p:cNvSpPr>
            <a:spLocks noGrp="1"/>
          </p:cNvSpPr>
          <p:nvPr>
            <p:ph type="dt" sz="half" idx="10"/>
          </p:nvPr>
        </p:nvSpPr>
        <p:spPr/>
        <p:txBody>
          <a:bodyPr/>
          <a:lstStyle/>
          <a:p>
            <a:r>
              <a:rPr lang="de-DE" altLang="de-DE" smtClean="0"/>
              <a:t>Nov. 2022</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05E23196-F3B9-40C7-9FC9-6A06021A0820}" type="slidenum">
              <a:rPr lang="en-US" altLang="de-DE" smtClean="0"/>
              <a:pPr/>
              <a:t>15</a:t>
            </a:fld>
            <a:endParaRPr lang="en-US" altLang="de-DE"/>
          </a:p>
        </p:txBody>
      </p:sp>
    </p:spTree>
    <p:extLst>
      <p:ext uri="{BB962C8B-B14F-4D97-AF65-F5344CB8AC3E}">
        <p14:creationId xmlns:p14="http://schemas.microsoft.com/office/powerpoint/2010/main" val="280738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Thanks!</a:t>
            </a:r>
            <a:endParaRPr lang="en-US" dirty="0"/>
          </a:p>
        </p:txBody>
      </p:sp>
      <p:sp>
        <p:nvSpPr>
          <p:cNvPr id="4" name="Datumsplatzhalter 3"/>
          <p:cNvSpPr>
            <a:spLocks noGrp="1"/>
          </p:cNvSpPr>
          <p:nvPr>
            <p:ph type="dt" sz="half" idx="10"/>
          </p:nvPr>
        </p:nvSpPr>
        <p:spPr/>
        <p:txBody>
          <a:bodyPr/>
          <a:lstStyle/>
          <a:p>
            <a:r>
              <a:rPr lang="de-DE" altLang="de-DE" smtClean="0"/>
              <a:t>Nov. 2022</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05E23196-F3B9-40C7-9FC9-6A06021A0820}" type="slidenum">
              <a:rPr lang="en-US" altLang="de-DE" smtClean="0"/>
              <a:pPr/>
              <a:t>16</a:t>
            </a:fld>
            <a:endParaRPr lang="en-US" altLang="de-DE"/>
          </a:p>
        </p:txBody>
      </p:sp>
    </p:spTree>
    <p:extLst>
      <p:ext uri="{BB962C8B-B14F-4D97-AF65-F5344CB8AC3E}">
        <p14:creationId xmlns:p14="http://schemas.microsoft.com/office/powerpoint/2010/main" val="15828099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altLang="de-DE" smtClean="0"/>
              <a:t>Nov. 2022</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a:t>
            </a:r>
            <a:endParaRPr lang="en-US" altLang="de-DE"/>
          </a:p>
        </p:txBody>
      </p:sp>
      <p:sp>
        <p:nvSpPr>
          <p:cNvPr id="6" name="Foliennummernplatzhalter 5"/>
          <p:cNvSpPr>
            <a:spLocks noGrp="1"/>
          </p:cNvSpPr>
          <p:nvPr>
            <p:ph type="sldNum" sz="quarter" idx="12"/>
          </p:nvPr>
        </p:nvSpPr>
        <p:spPr/>
        <p:txBody>
          <a:bodyPr/>
          <a:lstStyle/>
          <a:p>
            <a:r>
              <a:rPr lang="en-US" altLang="de-DE"/>
              <a:t>Slide </a:t>
            </a:r>
            <a:fld id="{7E0285E5-53E9-477F-9102-4FF7C57308E2}" type="slidenum">
              <a:rPr lang="en-US" altLang="de-DE"/>
              <a:pPr/>
              <a:t>2</a:t>
            </a:fld>
            <a:endParaRPr lang="en-US" altLang="de-DE"/>
          </a:p>
        </p:txBody>
      </p:sp>
      <p:sp>
        <p:nvSpPr>
          <p:cNvPr id="26626" name="Rectangle 2"/>
          <p:cNvSpPr>
            <a:spLocks noGrp="1" noChangeArrowheads="1"/>
          </p:cNvSpPr>
          <p:nvPr>
            <p:ph type="ctrTitle"/>
          </p:nvPr>
        </p:nvSpPr>
        <p:spPr>
          <a:xfrm>
            <a:off x="685800" y="2286000"/>
            <a:ext cx="7772400" cy="1143000"/>
          </a:xfrm>
        </p:spPr>
        <p:txBody>
          <a:bodyPr anchor="ctr"/>
          <a:lstStyle/>
          <a:p>
            <a:r>
              <a:rPr lang="de-DE" altLang="de-DE" sz="3600" dirty="0" err="1" smtClean="0"/>
              <a:t>Found</a:t>
            </a:r>
            <a:r>
              <a:rPr lang="de-DE" altLang="de-DE" sz="3600" dirty="0" smtClean="0"/>
              <a:t> </a:t>
            </a:r>
            <a:r>
              <a:rPr lang="de-DE" altLang="de-DE" sz="3600" dirty="0" err="1" smtClean="0"/>
              <a:t>Issues</a:t>
            </a:r>
            <a:r>
              <a:rPr lang="de-DE" altLang="de-DE" sz="3600" dirty="0" smtClean="0"/>
              <a:t> in IEEE 802.15.4w</a:t>
            </a:r>
            <a:endParaRPr lang="de-DE" altLang="de-DE" sz="3600" dirty="0"/>
          </a:p>
        </p:txBody>
      </p:sp>
      <p:sp>
        <p:nvSpPr>
          <p:cNvPr id="26627" name="Rectangle 3"/>
          <p:cNvSpPr>
            <a:spLocks noGrp="1" noChangeArrowheads="1"/>
          </p:cNvSpPr>
          <p:nvPr>
            <p:ph type="subTitle" idx="1"/>
          </p:nvPr>
        </p:nvSpPr>
        <p:spPr>
          <a:xfrm>
            <a:off x="1371600" y="3886200"/>
            <a:ext cx="6400800" cy="1752600"/>
          </a:xfrm>
        </p:spPr>
        <p:txBody>
          <a:bodyPr/>
          <a:lstStyle/>
          <a:p>
            <a:r>
              <a:rPr lang="de-DE" altLang="de-DE" sz="2800" dirty="0" smtClean="0"/>
              <a:t>Joerg ROBERT (TU Ilmenau, Fraunhofer IIS), Daniel HERGERT (TU Ilmenau)</a:t>
            </a:r>
            <a:endParaRPr lang="de-DE" altLang="de-DE"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altLang="de-DE" smtClean="0"/>
              <a:t>Nov. 2022</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a:t>
            </a:r>
            <a:endParaRPr lang="en-US" altLang="de-DE"/>
          </a:p>
        </p:txBody>
      </p:sp>
      <p:sp>
        <p:nvSpPr>
          <p:cNvPr id="6" name="Foliennummernplatzhalter 5"/>
          <p:cNvSpPr>
            <a:spLocks noGrp="1"/>
          </p:cNvSpPr>
          <p:nvPr>
            <p:ph type="sldNum" sz="quarter" idx="12"/>
          </p:nvPr>
        </p:nvSpPr>
        <p:spPr/>
        <p:txBody>
          <a:bodyPr/>
          <a:lstStyle/>
          <a:p>
            <a:r>
              <a:rPr lang="en-US" altLang="de-DE"/>
              <a:t>Slide </a:t>
            </a:r>
            <a:fld id="{60F30144-8DE2-4724-8495-596C22C3EFEA}" type="slidenum">
              <a:rPr lang="en-US" altLang="de-DE"/>
              <a:pPr/>
              <a:t>3</a:t>
            </a:fld>
            <a:endParaRPr lang="en-US" altLang="de-DE"/>
          </a:p>
        </p:txBody>
      </p:sp>
      <p:sp>
        <p:nvSpPr>
          <p:cNvPr id="4098" name="Rectangle 2"/>
          <p:cNvSpPr>
            <a:spLocks noGrp="1" noChangeArrowheads="1"/>
          </p:cNvSpPr>
          <p:nvPr>
            <p:ph type="title"/>
          </p:nvPr>
        </p:nvSpPr>
        <p:spPr>
          <a:ln/>
        </p:spPr>
        <p:txBody>
          <a:bodyPr/>
          <a:lstStyle/>
          <a:p>
            <a:r>
              <a:rPr lang="de-DE" altLang="de-DE" sz="3200" dirty="0" smtClean="0"/>
              <a:t>Motivation</a:t>
            </a:r>
            <a:endParaRPr lang="de-DE" altLang="de-DE" sz="3200" dirty="0"/>
          </a:p>
        </p:txBody>
      </p:sp>
      <p:sp>
        <p:nvSpPr>
          <p:cNvPr id="4099" name="Rectangle 3"/>
          <p:cNvSpPr>
            <a:spLocks noGrp="1" noChangeArrowheads="1"/>
          </p:cNvSpPr>
          <p:nvPr>
            <p:ph type="body" idx="1"/>
          </p:nvPr>
        </p:nvSpPr>
        <p:spPr>
          <a:ln/>
        </p:spPr>
        <p:txBody>
          <a:bodyPr/>
          <a:lstStyle/>
          <a:p>
            <a:r>
              <a:rPr lang="en-US" altLang="de-DE" sz="2400" dirty="0" smtClean="0"/>
              <a:t>During the implementation of IEEE 802.15.4w several smaller issues and unclear definitions have been found</a:t>
            </a:r>
          </a:p>
          <a:p>
            <a:r>
              <a:rPr lang="en-US" altLang="de-DE" sz="2400" dirty="0" smtClean="0"/>
              <a:t>The goal is to correct these as part of TG4me</a:t>
            </a:r>
            <a:endParaRPr lang="en-US" altLang="de-DE"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23.3.5.3.4 – LPDC </a:t>
            </a:r>
            <a:r>
              <a:rPr lang="de-DE" dirty="0" err="1" smtClean="0"/>
              <a:t>Coding</a:t>
            </a:r>
            <a:endParaRPr lang="en-US" dirty="0"/>
          </a:p>
        </p:txBody>
      </p:sp>
      <p:sp>
        <p:nvSpPr>
          <p:cNvPr id="3" name="Inhaltsplatzhalter 2"/>
          <p:cNvSpPr>
            <a:spLocks noGrp="1"/>
          </p:cNvSpPr>
          <p:nvPr>
            <p:ph idx="1"/>
          </p:nvPr>
        </p:nvSpPr>
        <p:spPr/>
        <p:txBody>
          <a:bodyPr/>
          <a:lstStyle/>
          <a:p>
            <a:r>
              <a:rPr lang="en-US" sz="2400" dirty="0" smtClean="0"/>
              <a:t>The description of the indices </a:t>
            </a:r>
            <a:r>
              <a:rPr lang="en-US" sz="2400" i="1" dirty="0" smtClean="0"/>
              <a:t>m</a:t>
            </a:r>
            <a:r>
              <a:rPr lang="en-US" sz="2400" dirty="0" smtClean="0"/>
              <a:t> and </a:t>
            </a:r>
            <a:r>
              <a:rPr lang="en-US" sz="2400" i="1" dirty="0" err="1" smtClean="0"/>
              <a:t>i</a:t>
            </a:r>
            <a:r>
              <a:rPr lang="en-US" sz="2400" dirty="0" smtClean="0"/>
              <a:t> is wrong. Most likely this is a copy paste error when defining the shorter 4w LDPC code out of a longer LDPC code used somewhere else.</a:t>
            </a:r>
            <a:endParaRPr lang="en-US" sz="2400" dirty="0"/>
          </a:p>
        </p:txBody>
      </p:sp>
      <p:sp>
        <p:nvSpPr>
          <p:cNvPr id="4" name="Datumsplatzhalter 3"/>
          <p:cNvSpPr>
            <a:spLocks noGrp="1"/>
          </p:cNvSpPr>
          <p:nvPr>
            <p:ph type="dt" sz="half" idx="10"/>
          </p:nvPr>
        </p:nvSpPr>
        <p:spPr/>
        <p:txBody>
          <a:bodyPr/>
          <a:lstStyle/>
          <a:p>
            <a:r>
              <a:rPr lang="de-DE" altLang="de-DE" smtClean="0"/>
              <a:t>Nov. 2022</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05E23196-F3B9-40C7-9FC9-6A06021A0820}" type="slidenum">
              <a:rPr lang="en-US" altLang="de-DE" smtClean="0"/>
              <a:pPr/>
              <a:t>4</a:t>
            </a:fld>
            <a:endParaRPr lang="en-US" altLang="de-DE"/>
          </a:p>
        </p:txBody>
      </p:sp>
    </p:spTree>
    <p:extLst>
      <p:ext uri="{BB962C8B-B14F-4D97-AF65-F5344CB8AC3E}">
        <p14:creationId xmlns:p14="http://schemas.microsoft.com/office/powerpoint/2010/main" val="9440982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23.3.5.3.4 – LPDC </a:t>
            </a:r>
            <a:r>
              <a:rPr lang="de-DE" dirty="0" err="1" smtClean="0"/>
              <a:t>Coding</a:t>
            </a:r>
            <a:endParaRPr lang="en-US" dirty="0"/>
          </a:p>
        </p:txBody>
      </p:sp>
      <p:sp>
        <p:nvSpPr>
          <p:cNvPr id="4" name="Datumsplatzhalter 3"/>
          <p:cNvSpPr>
            <a:spLocks noGrp="1"/>
          </p:cNvSpPr>
          <p:nvPr>
            <p:ph type="dt" sz="half" idx="10"/>
          </p:nvPr>
        </p:nvSpPr>
        <p:spPr/>
        <p:txBody>
          <a:bodyPr/>
          <a:lstStyle/>
          <a:p>
            <a:r>
              <a:rPr lang="de-DE" altLang="de-DE" smtClean="0"/>
              <a:t>Nov. 2022</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05E23196-F3B9-40C7-9FC9-6A06021A0820}" type="slidenum">
              <a:rPr lang="en-US" altLang="de-DE" smtClean="0"/>
              <a:pPr/>
              <a:t>5</a:t>
            </a:fld>
            <a:endParaRPr lang="en-US" altLang="de-DE"/>
          </a:p>
        </p:txBody>
      </p:sp>
      <p:pic>
        <p:nvPicPr>
          <p:cNvPr id="7" name="Grafik 6"/>
          <p:cNvPicPr>
            <a:picLocks noChangeAspect="1"/>
          </p:cNvPicPr>
          <p:nvPr/>
        </p:nvPicPr>
        <p:blipFill>
          <a:blip r:embed="rId2"/>
          <a:stretch>
            <a:fillRect/>
          </a:stretch>
        </p:blipFill>
        <p:spPr>
          <a:xfrm>
            <a:off x="671331" y="2673752"/>
            <a:ext cx="7801337" cy="1510496"/>
          </a:xfrm>
          <a:prstGeom prst="rect">
            <a:avLst/>
          </a:prstGeom>
        </p:spPr>
      </p:pic>
    </p:spTree>
    <p:extLst>
      <p:ext uri="{BB962C8B-B14F-4D97-AF65-F5344CB8AC3E}">
        <p14:creationId xmlns:p14="http://schemas.microsoft.com/office/powerpoint/2010/main" val="28316324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23.3.6a.2 – Convolutional Interleaving</a:t>
            </a:r>
            <a:endParaRPr lang="en-US" dirty="0"/>
          </a:p>
        </p:txBody>
      </p:sp>
      <p:sp>
        <p:nvSpPr>
          <p:cNvPr id="3" name="Inhaltsplatzhalter 2"/>
          <p:cNvSpPr>
            <a:spLocks noGrp="1"/>
          </p:cNvSpPr>
          <p:nvPr>
            <p:ph idx="1"/>
          </p:nvPr>
        </p:nvSpPr>
        <p:spPr/>
        <p:txBody>
          <a:bodyPr/>
          <a:lstStyle/>
          <a:p>
            <a:r>
              <a:rPr lang="en-US" sz="2400" dirty="0" smtClean="0"/>
              <a:t>The different radio bursts may have different length. However, this is not stated anywhere and may potentially lead to confusion. Some clarification would be helpful.</a:t>
            </a:r>
            <a:endParaRPr lang="en-US" sz="2400" dirty="0"/>
          </a:p>
        </p:txBody>
      </p:sp>
      <p:sp>
        <p:nvSpPr>
          <p:cNvPr id="4" name="Datumsplatzhalter 3"/>
          <p:cNvSpPr>
            <a:spLocks noGrp="1"/>
          </p:cNvSpPr>
          <p:nvPr>
            <p:ph type="dt" sz="half" idx="10"/>
          </p:nvPr>
        </p:nvSpPr>
        <p:spPr/>
        <p:txBody>
          <a:bodyPr/>
          <a:lstStyle/>
          <a:p>
            <a:r>
              <a:rPr lang="de-DE" altLang="de-DE" smtClean="0"/>
              <a:t>Nov. 2022</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05E23196-F3B9-40C7-9FC9-6A06021A0820}" type="slidenum">
              <a:rPr lang="en-US" altLang="de-DE" smtClean="0"/>
              <a:pPr/>
              <a:t>6</a:t>
            </a:fld>
            <a:endParaRPr lang="en-US" altLang="de-DE"/>
          </a:p>
        </p:txBody>
      </p:sp>
    </p:spTree>
    <p:extLst>
      <p:ext uri="{BB962C8B-B14F-4D97-AF65-F5344CB8AC3E}">
        <p14:creationId xmlns:p14="http://schemas.microsoft.com/office/powerpoint/2010/main" val="36521789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23.3.6a.3 – LPDC Interleaving</a:t>
            </a:r>
            <a:endParaRPr lang="en-US" dirty="0"/>
          </a:p>
        </p:txBody>
      </p:sp>
      <p:sp>
        <p:nvSpPr>
          <p:cNvPr id="3" name="Inhaltsplatzhalter 2"/>
          <p:cNvSpPr>
            <a:spLocks noGrp="1"/>
          </p:cNvSpPr>
          <p:nvPr>
            <p:ph idx="1"/>
          </p:nvPr>
        </p:nvSpPr>
        <p:spPr/>
        <p:txBody>
          <a:bodyPr/>
          <a:lstStyle/>
          <a:p>
            <a:r>
              <a:rPr lang="en-US" sz="2400" dirty="0" smtClean="0"/>
              <a:t>The last section specifies the behavior in case of multiple </a:t>
            </a:r>
            <a:r>
              <a:rPr lang="en-US" sz="2400" dirty="0" err="1" smtClean="0"/>
              <a:t>codewords</a:t>
            </a:r>
            <a:r>
              <a:rPr lang="en-US" sz="2400" dirty="0" smtClean="0"/>
              <a:t>. The index </a:t>
            </a:r>
            <a:r>
              <a:rPr lang="en-US" sz="2400" dirty="0" err="1" smtClean="0"/>
              <a:t>i</a:t>
            </a:r>
            <a:r>
              <a:rPr lang="en-US" sz="2400" dirty="0" smtClean="0"/>
              <a:t>=0 is used for addressing the first bit in the payload of the next </a:t>
            </a:r>
            <a:r>
              <a:rPr lang="en-US" sz="2400" dirty="0" err="1" smtClean="0"/>
              <a:t>codeword</a:t>
            </a:r>
            <a:r>
              <a:rPr lang="en-US" sz="2400" dirty="0" smtClean="0"/>
              <a:t>. This text is formally correct, but leaves room for wrong interpretation.</a:t>
            </a:r>
          </a:p>
          <a:p>
            <a:endParaRPr lang="en-US" sz="1800" dirty="0"/>
          </a:p>
          <a:p>
            <a:endParaRPr lang="en-US" sz="1800" dirty="0" smtClean="0"/>
          </a:p>
          <a:p>
            <a:endParaRPr lang="en-US" sz="1800" dirty="0"/>
          </a:p>
          <a:p>
            <a:r>
              <a:rPr lang="en-US" sz="2000" dirty="0" smtClean="0"/>
              <a:t>Example:</a:t>
            </a:r>
          </a:p>
          <a:p>
            <a:pPr lvl="1"/>
            <a:r>
              <a:rPr lang="en-GB" sz="2000" dirty="0"/>
              <a:t>0. </a:t>
            </a:r>
            <a:r>
              <a:rPr lang="en-GB" sz="2000" dirty="0" err="1"/>
              <a:t>codeword</a:t>
            </a:r>
            <a:r>
              <a:rPr lang="en-GB" sz="2000" dirty="0"/>
              <a:t>, n=0 </a:t>
            </a:r>
            <a:r>
              <a:rPr lang="en-GB" sz="2000" dirty="0">
                <a:sym typeface="Wingdings" panose="05000000000000000000" pitchFamily="2" charset="2"/>
              </a:rPr>
              <a:t></a:t>
            </a:r>
            <a:r>
              <a:rPr lang="en-GB" sz="2000" dirty="0"/>
              <a:t> </a:t>
            </a:r>
            <a:r>
              <a:rPr lang="en-GB" sz="2000" dirty="0" err="1"/>
              <a:t>i</a:t>
            </a:r>
            <a:r>
              <a:rPr lang="en-GB" sz="2000" dirty="0"/>
              <a:t>=0 refers to Bit #1</a:t>
            </a:r>
            <a:endParaRPr lang="de-DE" sz="2000" dirty="0"/>
          </a:p>
          <a:p>
            <a:pPr lvl="1"/>
            <a:r>
              <a:rPr lang="en-GB" sz="2000" dirty="0"/>
              <a:t>1. </a:t>
            </a:r>
            <a:r>
              <a:rPr lang="en-GB" sz="2000" dirty="0" err="1"/>
              <a:t>codeword</a:t>
            </a:r>
            <a:r>
              <a:rPr lang="en-GB" sz="2000" dirty="0"/>
              <a:t>, n=1 </a:t>
            </a:r>
            <a:r>
              <a:rPr lang="en-GB" sz="2000" dirty="0">
                <a:sym typeface="Wingdings" panose="05000000000000000000" pitchFamily="2" charset="2"/>
              </a:rPr>
              <a:t></a:t>
            </a:r>
            <a:r>
              <a:rPr lang="en-GB" sz="2000" dirty="0"/>
              <a:t> </a:t>
            </a:r>
            <a:r>
              <a:rPr lang="en-GB" sz="2000" dirty="0" err="1"/>
              <a:t>i</a:t>
            </a:r>
            <a:r>
              <a:rPr lang="en-GB" sz="2000" dirty="0"/>
              <a:t>=0 refers to Bit #33</a:t>
            </a:r>
            <a:endParaRPr lang="de-DE" sz="2000" dirty="0"/>
          </a:p>
          <a:p>
            <a:pPr lvl="1"/>
            <a:r>
              <a:rPr lang="en-GB" sz="2000" dirty="0"/>
              <a:t>2. </a:t>
            </a:r>
            <a:r>
              <a:rPr lang="en-GB" sz="2000" dirty="0" err="1"/>
              <a:t>codeword</a:t>
            </a:r>
            <a:r>
              <a:rPr lang="en-GB" sz="2000" dirty="0"/>
              <a:t>, n=2 </a:t>
            </a:r>
            <a:r>
              <a:rPr lang="en-GB" sz="2000" dirty="0">
                <a:sym typeface="Wingdings" panose="05000000000000000000" pitchFamily="2" charset="2"/>
              </a:rPr>
              <a:t></a:t>
            </a:r>
            <a:r>
              <a:rPr lang="en-GB" sz="2000" dirty="0"/>
              <a:t> </a:t>
            </a:r>
            <a:r>
              <a:rPr lang="en-GB" sz="2000" dirty="0" err="1"/>
              <a:t>i</a:t>
            </a:r>
            <a:r>
              <a:rPr lang="en-GB" sz="2000" dirty="0"/>
              <a:t>=0 refers to Bit #65</a:t>
            </a:r>
            <a:endParaRPr lang="de-DE" sz="2000" dirty="0"/>
          </a:p>
          <a:p>
            <a:endParaRPr lang="en-US" sz="1100" dirty="0"/>
          </a:p>
        </p:txBody>
      </p:sp>
      <p:sp>
        <p:nvSpPr>
          <p:cNvPr id="4" name="Datumsplatzhalter 3"/>
          <p:cNvSpPr>
            <a:spLocks noGrp="1"/>
          </p:cNvSpPr>
          <p:nvPr>
            <p:ph type="dt" sz="half" idx="10"/>
          </p:nvPr>
        </p:nvSpPr>
        <p:spPr/>
        <p:txBody>
          <a:bodyPr/>
          <a:lstStyle/>
          <a:p>
            <a:r>
              <a:rPr lang="de-DE" altLang="de-DE" smtClean="0"/>
              <a:t>Nov. 2022</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05E23196-F3B9-40C7-9FC9-6A06021A0820}" type="slidenum">
              <a:rPr lang="en-US" altLang="de-DE" smtClean="0"/>
              <a:pPr/>
              <a:t>7</a:t>
            </a:fld>
            <a:endParaRPr lang="en-US" altLang="de-DE"/>
          </a:p>
        </p:txBody>
      </p:sp>
      <p:pic>
        <p:nvPicPr>
          <p:cNvPr id="7" name="Grafik 6"/>
          <p:cNvPicPr/>
          <p:nvPr/>
        </p:nvPicPr>
        <p:blipFill>
          <a:blip r:embed="rId2">
            <a:extLst>
              <a:ext uri="{28A0092B-C50C-407E-A947-70E740481C1C}">
                <a14:useLocalDpi xmlns:a14="http://schemas.microsoft.com/office/drawing/2010/main" val="0"/>
              </a:ext>
            </a:extLst>
          </a:blip>
          <a:stretch>
            <a:fillRect/>
          </a:stretch>
        </p:blipFill>
        <p:spPr>
          <a:xfrm>
            <a:off x="1043608" y="4038600"/>
            <a:ext cx="6901701" cy="864096"/>
          </a:xfrm>
          <a:prstGeom prst="rect">
            <a:avLst/>
          </a:prstGeom>
        </p:spPr>
      </p:pic>
    </p:spTree>
    <p:extLst>
      <p:ext uri="{BB962C8B-B14F-4D97-AF65-F5344CB8AC3E}">
        <p14:creationId xmlns:p14="http://schemas.microsoft.com/office/powerpoint/2010/main" val="5814851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23.3.6a.3 – LPDC Interleaving</a:t>
            </a:r>
            <a:endParaRPr lang="en-US" dirty="0"/>
          </a:p>
        </p:txBody>
      </p:sp>
      <p:sp>
        <p:nvSpPr>
          <p:cNvPr id="3" name="Inhaltsplatzhalter 2"/>
          <p:cNvSpPr>
            <a:spLocks noGrp="1"/>
          </p:cNvSpPr>
          <p:nvPr>
            <p:ph idx="1"/>
          </p:nvPr>
        </p:nvSpPr>
        <p:spPr/>
        <p:txBody>
          <a:bodyPr/>
          <a:lstStyle/>
          <a:p>
            <a:pPr marL="0" indent="0">
              <a:buNone/>
            </a:pPr>
            <a:r>
              <a:rPr lang="en-US" sz="2400" dirty="0" smtClean="0"/>
              <a:t>Proposed text:</a:t>
            </a:r>
          </a:p>
          <a:p>
            <a:pPr marL="0" indent="0">
              <a:buNone/>
            </a:pPr>
            <a:r>
              <a:rPr lang="en-US" sz="2400" dirty="0" smtClean="0"/>
              <a:t>In both cases </a:t>
            </a:r>
            <a:r>
              <a:rPr lang="en-US" sz="2400" dirty="0" err="1" smtClean="0"/>
              <a:t>i</a:t>
            </a:r>
            <a:r>
              <a:rPr lang="en-US" sz="2400" dirty="0" smtClean="0"/>
              <a:t>=0 refers to the first bit of the radio-burst payload. If multiple </a:t>
            </a:r>
            <a:r>
              <a:rPr lang="en-US" sz="2400" dirty="0" err="1" smtClean="0"/>
              <a:t>codewords</a:t>
            </a:r>
            <a:r>
              <a:rPr lang="en-US" sz="2400" dirty="0" smtClean="0"/>
              <a:t> </a:t>
            </a:r>
            <a:r>
              <a:rPr lang="en-US" sz="2400" dirty="0" smtClean="0">
                <a:solidFill>
                  <a:srgbClr val="FF0000"/>
                </a:solidFill>
              </a:rPr>
              <a:t>{cw</a:t>
            </a:r>
            <a:r>
              <a:rPr lang="en-US" sz="2400" baseline="-25000" dirty="0" smtClean="0">
                <a:solidFill>
                  <a:srgbClr val="FF0000"/>
                </a:solidFill>
              </a:rPr>
              <a:t>0</a:t>
            </a:r>
            <a:r>
              <a:rPr lang="en-US" sz="2400" dirty="0" smtClean="0">
                <a:solidFill>
                  <a:srgbClr val="FF0000"/>
                </a:solidFill>
              </a:rPr>
              <a:t>, cw</a:t>
            </a:r>
            <a:r>
              <a:rPr lang="en-US" sz="2400" baseline="-25000" dirty="0" smtClean="0">
                <a:solidFill>
                  <a:srgbClr val="FF0000"/>
                </a:solidFill>
              </a:rPr>
              <a:t>1</a:t>
            </a:r>
            <a:r>
              <a:rPr lang="en-US" sz="2400" dirty="0" smtClean="0">
                <a:solidFill>
                  <a:srgbClr val="FF0000"/>
                </a:solidFill>
              </a:rPr>
              <a:t>, …, cw</a:t>
            </a:r>
            <a:r>
              <a:rPr lang="en-US" sz="2400" baseline="-25000" dirty="0" smtClean="0">
                <a:solidFill>
                  <a:srgbClr val="FF0000"/>
                </a:solidFill>
              </a:rPr>
              <a:t>N-1</a:t>
            </a:r>
            <a:r>
              <a:rPr lang="en-US" sz="2400" dirty="0" smtClean="0">
                <a:solidFill>
                  <a:srgbClr val="FF0000"/>
                </a:solidFill>
              </a:rPr>
              <a:t>} </a:t>
            </a:r>
            <a:r>
              <a:rPr lang="en-US" sz="2400" dirty="0" smtClean="0"/>
              <a:t>are transmitted, </a:t>
            </a:r>
            <a:r>
              <a:rPr lang="en-US" sz="2400" dirty="0" err="1" smtClean="0"/>
              <a:t>i</a:t>
            </a:r>
            <a:r>
              <a:rPr lang="en-US" sz="2400" dirty="0" smtClean="0"/>
              <a:t>=0 for the next </a:t>
            </a:r>
            <a:r>
              <a:rPr lang="en-US" sz="2400" dirty="0" err="1" smtClean="0"/>
              <a:t>codeword</a:t>
            </a:r>
            <a:r>
              <a:rPr lang="en-US" sz="2400" dirty="0" smtClean="0"/>
              <a:t> refers to the first bit after the already placed bits in the radio-burst payload</a:t>
            </a:r>
            <a:r>
              <a:rPr lang="en-US" sz="2400" dirty="0" smtClean="0">
                <a:solidFill>
                  <a:srgbClr val="FF0000"/>
                </a:solidFill>
              </a:rPr>
              <a:t>, namely bit number n*32+1, where n denotes the number of the next </a:t>
            </a:r>
            <a:r>
              <a:rPr lang="en-US" sz="2400" dirty="0" err="1" smtClean="0">
                <a:solidFill>
                  <a:srgbClr val="FF0000"/>
                </a:solidFill>
              </a:rPr>
              <a:t>codeword</a:t>
            </a:r>
            <a:r>
              <a:rPr lang="en-US" sz="2400" dirty="0" smtClean="0">
                <a:solidFill>
                  <a:srgbClr val="FF0000"/>
                </a:solidFill>
              </a:rPr>
              <a:t>, since every LDPC-</a:t>
            </a:r>
            <a:r>
              <a:rPr lang="en-US" sz="2400" dirty="0" err="1" smtClean="0">
                <a:solidFill>
                  <a:srgbClr val="FF0000"/>
                </a:solidFill>
              </a:rPr>
              <a:t>codeword</a:t>
            </a:r>
            <a:r>
              <a:rPr lang="en-US" sz="2400" dirty="0" smtClean="0">
                <a:solidFill>
                  <a:srgbClr val="FF0000"/>
                </a:solidFill>
              </a:rPr>
              <a:t> appends 32 bit to each radio-burst payload</a:t>
            </a:r>
            <a:r>
              <a:rPr lang="en-US" sz="2400" dirty="0" smtClean="0"/>
              <a:t>.</a:t>
            </a:r>
            <a:endParaRPr lang="en-US" sz="2400" dirty="0"/>
          </a:p>
        </p:txBody>
      </p:sp>
      <p:sp>
        <p:nvSpPr>
          <p:cNvPr id="4" name="Datumsplatzhalter 3"/>
          <p:cNvSpPr>
            <a:spLocks noGrp="1"/>
          </p:cNvSpPr>
          <p:nvPr>
            <p:ph type="dt" sz="half" idx="10"/>
          </p:nvPr>
        </p:nvSpPr>
        <p:spPr/>
        <p:txBody>
          <a:bodyPr/>
          <a:lstStyle/>
          <a:p>
            <a:r>
              <a:rPr lang="de-DE" altLang="de-DE" smtClean="0"/>
              <a:t>Nov. 2022</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05E23196-F3B9-40C7-9FC9-6A06021A0820}" type="slidenum">
              <a:rPr lang="en-US" altLang="de-DE" smtClean="0"/>
              <a:pPr/>
              <a:t>8</a:t>
            </a:fld>
            <a:endParaRPr lang="en-US" altLang="de-DE"/>
          </a:p>
        </p:txBody>
      </p:sp>
    </p:spTree>
    <p:extLst>
      <p:ext uri="{BB962C8B-B14F-4D97-AF65-F5344CB8AC3E}">
        <p14:creationId xmlns:p14="http://schemas.microsoft.com/office/powerpoint/2010/main" val="3738757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23.3.6b.2 – Time - Assignment:</a:t>
            </a:r>
            <a:endParaRPr lang="en-US" dirty="0"/>
          </a:p>
        </p:txBody>
      </p:sp>
      <p:sp>
        <p:nvSpPr>
          <p:cNvPr id="3" name="Inhaltsplatzhalter 2"/>
          <p:cNvSpPr>
            <a:spLocks noGrp="1"/>
          </p:cNvSpPr>
          <p:nvPr>
            <p:ph idx="1"/>
          </p:nvPr>
        </p:nvSpPr>
        <p:spPr/>
        <p:txBody>
          <a:bodyPr/>
          <a:lstStyle/>
          <a:p>
            <a:r>
              <a:rPr lang="en-US" sz="2400" dirty="0" smtClean="0"/>
              <a:t>The text states that the delay between the first and the next radio burst is given by </a:t>
            </a:r>
            <a:r>
              <a:rPr lang="en-US" sz="2400" i="1" dirty="0" smtClean="0"/>
              <a:t>T(p, l</a:t>
            </a:r>
            <a:r>
              <a:rPr lang="en-US" sz="2400" i="1" baseline="-25000" dirty="0" smtClean="0"/>
              <a:t>0</a:t>
            </a:r>
            <a:r>
              <a:rPr lang="en-US" sz="2400" i="1" dirty="0" smtClean="0"/>
              <a:t>)</a:t>
            </a:r>
            <a:r>
              <a:rPr lang="en-US" sz="2400" dirty="0" smtClean="0"/>
              <a:t>. However, the first radio burst has index </a:t>
            </a:r>
            <a:r>
              <a:rPr lang="en-US" sz="2400" i="1" dirty="0" smtClean="0"/>
              <a:t>l</a:t>
            </a:r>
            <a:r>
              <a:rPr lang="en-US" sz="2400" i="1" baseline="-25000" dirty="0" smtClean="0"/>
              <a:t>0</a:t>
            </a:r>
            <a:r>
              <a:rPr lang="en-US" sz="2400" dirty="0" smtClean="0"/>
              <a:t>. Therefore, the correct term is </a:t>
            </a:r>
            <a:r>
              <a:rPr lang="en-US" sz="2400" i="1" dirty="0" smtClean="0"/>
              <a:t>T(p, l</a:t>
            </a:r>
            <a:r>
              <a:rPr lang="en-US" sz="2400" i="1" baseline="-25000" dirty="0" smtClean="0"/>
              <a:t>0</a:t>
            </a:r>
            <a:r>
              <a:rPr lang="en-US" sz="2400" i="1" dirty="0" smtClean="0"/>
              <a:t>+1)</a:t>
            </a:r>
            <a:r>
              <a:rPr lang="en-US" sz="2400" dirty="0" smtClean="0"/>
              <a:t>. </a:t>
            </a:r>
            <a:endParaRPr lang="en-US" sz="2400" dirty="0"/>
          </a:p>
        </p:txBody>
      </p:sp>
      <p:sp>
        <p:nvSpPr>
          <p:cNvPr id="4" name="Datumsplatzhalter 3"/>
          <p:cNvSpPr>
            <a:spLocks noGrp="1"/>
          </p:cNvSpPr>
          <p:nvPr>
            <p:ph type="dt" sz="half" idx="10"/>
          </p:nvPr>
        </p:nvSpPr>
        <p:spPr/>
        <p:txBody>
          <a:bodyPr/>
          <a:lstStyle/>
          <a:p>
            <a:r>
              <a:rPr lang="de-DE" altLang="de-DE" smtClean="0"/>
              <a:t>Nov. 2022</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05E23196-F3B9-40C7-9FC9-6A06021A0820}" type="slidenum">
              <a:rPr lang="en-US" altLang="de-DE" smtClean="0"/>
              <a:pPr/>
              <a:t>9</a:t>
            </a:fld>
            <a:endParaRPr lang="en-US" altLang="de-DE"/>
          </a:p>
        </p:txBody>
      </p:sp>
    </p:spTree>
    <p:extLst>
      <p:ext uri="{BB962C8B-B14F-4D97-AF65-F5344CB8AC3E}">
        <p14:creationId xmlns:p14="http://schemas.microsoft.com/office/powerpoint/2010/main" val="31179903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8</TotalTime>
  <Words>951</Words>
  <Application>Microsoft Office PowerPoint</Application>
  <PresentationFormat>Bildschirmpräsentation (4:3)</PresentationFormat>
  <Paragraphs>100</Paragraphs>
  <Slides>16</Slides>
  <Notes>1</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16</vt:i4>
      </vt:variant>
    </vt:vector>
  </HeadingPairs>
  <TitlesOfParts>
    <vt:vector size="19" baseType="lpstr">
      <vt:lpstr>Times New Roman</vt:lpstr>
      <vt:lpstr>Arial</vt:lpstr>
      <vt:lpstr>Office</vt:lpstr>
      <vt:lpstr>PowerPoint-Präsentation</vt:lpstr>
      <vt:lpstr>Found Issues in IEEE 802.15.4w</vt:lpstr>
      <vt:lpstr>Motivation</vt:lpstr>
      <vt:lpstr>23.3.5.3.4 – LPDC Coding</vt:lpstr>
      <vt:lpstr>23.3.5.3.4 – LPDC Coding</vt:lpstr>
      <vt:lpstr>23.3.6a.2 – Convolutional Interleaving</vt:lpstr>
      <vt:lpstr>23.3.6a.3 – LPDC Interleaving</vt:lpstr>
      <vt:lpstr>23.3.6a.3 – LPDC Interleaving</vt:lpstr>
      <vt:lpstr>23.3.6b.2 – Time - Assignment:</vt:lpstr>
      <vt:lpstr>23.3.6b.2 – Time - Assignment:</vt:lpstr>
      <vt:lpstr>23.3.6b.2 – ChanNumber</vt:lpstr>
      <vt:lpstr>23.3.6b.2 –Assignment-Pattern</vt:lpstr>
      <vt:lpstr>10.1.3.11.3 Channel numbering for LECIM FSK PHY</vt:lpstr>
      <vt:lpstr>7.4.4.17 LECIM FSK Operating Mode IE</vt:lpstr>
      <vt:lpstr>11.3 – Parameter phyLecimSymbolrate</vt:lpstr>
      <vt:lpstr>Thanks!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Robert, Jörg</dc:creator>
  <cp:keywords/>
  <dc:description>&lt;doc#&gt;</dc:description>
  <cp:lastModifiedBy>Robert, Jörg</cp:lastModifiedBy>
  <cp:revision>42</cp:revision>
  <cp:lastPrinted>1998-02-10T13:28:06Z</cp:lastPrinted>
  <dcterms:created xsi:type="dcterms:W3CDTF">2022-11-15T02:47:58Z</dcterms:created>
  <dcterms:modified xsi:type="dcterms:W3CDTF">2022-11-16T01:59:47Z</dcterms:modified>
</cp:coreProperties>
</file>