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6"/>
  </p:notesMasterIdLst>
  <p:sldIdLst>
    <p:sldId id="256" r:id="rId2"/>
    <p:sldId id="315" r:id="rId3"/>
    <p:sldId id="320" r:id="rId4"/>
    <p:sldId id="317" r:id="rId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P802.15-22-0634-03-6ma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i="0" u="none" strike="noStrike" cap="none" dirty="0">
                <a:solidFill>
                  <a:schemeClr val="dk2"/>
                </a:solidFill>
                <a:latin typeface="Times New Roman"/>
                <a:ea typeface="Times New Roman"/>
                <a:cs typeface="Times New Roman"/>
                <a:sym typeface="Times New Roman"/>
              </a:rPr>
              <a:t>Preliminary </a:t>
            </a:r>
            <a:r>
              <a:rPr lang="en-US" sz="1600" dirty="0">
                <a:solidFill>
                  <a:schemeClr val="dk2"/>
                </a:solidFill>
                <a:latin typeface="Times New Roman"/>
                <a:ea typeface="Times New Roman"/>
                <a:cs typeface="Times New Roman"/>
                <a:sym typeface="Times New Roman"/>
              </a:rPr>
              <a:t>h</a:t>
            </a:r>
            <a:r>
              <a:rPr lang="en-US" sz="1600" i="0" u="none" strike="noStrike" cap="none" dirty="0">
                <a:solidFill>
                  <a:schemeClr val="dk2"/>
                </a:solidFill>
                <a:latin typeface="Times New Roman"/>
                <a:ea typeface="Times New Roman"/>
                <a:cs typeface="Times New Roman"/>
                <a:sym typeface="Times New Roman"/>
              </a:rPr>
              <a:t>armonization with 4ab</a:t>
            </a:r>
            <a:r>
              <a:rPr lang="en-US" sz="1600" b="1" i="0" u="none" strike="noStrike" cap="none"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MAC operation</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November </a:t>
            </a:r>
            <a:r>
              <a:rPr lang="en-US" sz="1600" dirty="0">
                <a:solidFill>
                  <a:schemeClr val="dk2"/>
                </a:solidFill>
                <a:latin typeface="Times New Roman"/>
                <a:ea typeface="Times New Roman"/>
                <a:cs typeface="Times New Roman"/>
                <a:sym typeface="Times New Roman"/>
              </a:rPr>
              <a:t>16</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a:t>
            </a:r>
            <a:r>
              <a:rPr lang="en-US" sz="1600" dirty="0">
                <a:solidFill>
                  <a:schemeClr val="dk2"/>
                </a:solidFill>
                <a:latin typeface="Times New Roman"/>
                <a:ea typeface="Times New Roman"/>
                <a:cs typeface="Times New Roman"/>
                <a:sym typeface="Times New Roman"/>
              </a:rPr>
              <a:t>YNU,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A9F59-E41C-F4C7-2411-29F2915C5AD8}"/>
              </a:ext>
            </a:extLst>
          </p:cNvPr>
          <p:cNvSpPr>
            <a:spLocks noGrp="1"/>
          </p:cNvSpPr>
          <p:nvPr>
            <p:ph type="title"/>
          </p:nvPr>
        </p:nvSpPr>
        <p:spPr/>
        <p:txBody>
          <a:bodyPr/>
          <a:lstStyle/>
          <a:p>
            <a:r>
              <a:rPr lang="en-US" dirty="0"/>
              <a:t>Harmonization</a:t>
            </a:r>
          </a:p>
        </p:txBody>
      </p:sp>
      <p:sp>
        <p:nvSpPr>
          <p:cNvPr id="3" name="Text Placeholder 2">
            <a:extLst>
              <a:ext uri="{FF2B5EF4-FFF2-40B4-BE49-F238E27FC236}">
                <a16:creationId xmlns:a16="http://schemas.microsoft.com/office/drawing/2014/main" id="{CF1C4B21-8E0A-D4E7-EEAA-02D1D60B4460}"/>
              </a:ext>
            </a:extLst>
          </p:cNvPr>
          <p:cNvSpPr>
            <a:spLocks noGrp="1"/>
          </p:cNvSpPr>
          <p:nvPr>
            <p:ph type="body" idx="1"/>
          </p:nvPr>
        </p:nvSpPr>
        <p:spPr/>
        <p:txBody>
          <a:bodyPr/>
          <a:lstStyle/>
          <a:p>
            <a:r>
              <a:rPr lang="en-US" sz="2400" dirty="0">
                <a:latin typeface="+mn-lt"/>
              </a:rPr>
              <a:t>Initial steps towards coexistence with 15.4:</a:t>
            </a:r>
          </a:p>
          <a:p>
            <a:r>
              <a:rPr lang="en-US" sz="2400" dirty="0">
                <a:latin typeface="+mn-lt"/>
              </a:rPr>
              <a:t>Adopt the 4ab UWB symbol modulation and FEC</a:t>
            </a:r>
          </a:p>
          <a:p>
            <a:pPr lvl="1"/>
            <a:r>
              <a:rPr lang="en-US" sz="2000" dirty="0">
                <a:latin typeface="+mn-lt"/>
              </a:rPr>
              <a:t>15.6ma devices would be able to detect 15.4ab beacons and consequently awareness of 4ab transmissions in the vicinity. </a:t>
            </a:r>
          </a:p>
          <a:p>
            <a:pPr lvl="1"/>
            <a:r>
              <a:rPr lang="en-US" sz="2000" dirty="0">
                <a:latin typeface="+mn-lt"/>
              </a:rPr>
              <a:t>It may trigger a mechanism at the MAC for contention [free] access to reduce collisions and/or reduce interference. </a:t>
            </a:r>
          </a:p>
          <a:p>
            <a:r>
              <a:rPr lang="en-US" sz="2400" dirty="0">
                <a:latin typeface="+mn-lt"/>
              </a:rPr>
              <a:t>6ma makes contributions to </a:t>
            </a:r>
          </a:p>
          <a:p>
            <a:pPr lvl="1"/>
            <a:r>
              <a:rPr lang="en-US" sz="2000" dirty="0">
                <a:latin typeface="+mn-lt"/>
              </a:rPr>
              <a:t>Interference mitigation at the PHY level.</a:t>
            </a:r>
          </a:p>
          <a:p>
            <a:pPr lvl="1"/>
            <a:r>
              <a:rPr lang="en-US" sz="2000" dirty="0">
                <a:latin typeface="+mn-lt"/>
              </a:rPr>
              <a:t>Collision avoidance at the MAC level.</a:t>
            </a:r>
          </a:p>
          <a:p>
            <a:pPr lvl="1"/>
            <a:r>
              <a:rPr lang="en-US" sz="2000" dirty="0">
                <a:latin typeface="+mn-lt"/>
              </a:rPr>
              <a:t>Simulation with intra-interference are in progress</a:t>
            </a:r>
          </a:p>
        </p:txBody>
      </p:sp>
      <p:sp>
        <p:nvSpPr>
          <p:cNvPr id="4" name="Date Placeholder 3">
            <a:extLst>
              <a:ext uri="{FF2B5EF4-FFF2-40B4-BE49-F238E27FC236}">
                <a16:creationId xmlns:a16="http://schemas.microsoft.com/office/drawing/2014/main" id="{E9C0AAE4-77B0-C0FD-6A60-44A490CF4114}"/>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26E826D5-C3B4-B1FF-F279-06BBD744198D}"/>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155E8A2-98C0-62D2-FABD-90D61238E7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40601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338E-1497-81A3-67EB-1CFB574E236E}"/>
              </a:ext>
            </a:extLst>
          </p:cNvPr>
          <p:cNvSpPr>
            <a:spLocks noGrp="1"/>
          </p:cNvSpPr>
          <p:nvPr>
            <p:ph type="title"/>
          </p:nvPr>
        </p:nvSpPr>
        <p:spPr/>
        <p:txBody>
          <a:bodyPr/>
          <a:lstStyle/>
          <a:p>
            <a:r>
              <a:rPr lang="en-US" dirty="0"/>
              <a:t>MAC protocol</a:t>
            </a:r>
          </a:p>
        </p:txBody>
      </p:sp>
      <p:sp>
        <p:nvSpPr>
          <p:cNvPr id="3" name="Text Placeholder 2">
            <a:extLst>
              <a:ext uri="{FF2B5EF4-FFF2-40B4-BE49-F238E27FC236}">
                <a16:creationId xmlns:a16="http://schemas.microsoft.com/office/drawing/2014/main" id="{F9ED226B-D20C-E84C-1EF4-FE6145823FB1}"/>
              </a:ext>
            </a:extLst>
          </p:cNvPr>
          <p:cNvSpPr>
            <a:spLocks noGrp="1"/>
          </p:cNvSpPr>
          <p:nvPr>
            <p:ph type="body" idx="1"/>
          </p:nvPr>
        </p:nvSpPr>
        <p:spPr/>
        <p:txBody>
          <a:bodyPr/>
          <a:lstStyle/>
          <a:p>
            <a:r>
              <a:rPr lang="en-US" sz="2400" dirty="0">
                <a:latin typeface="+mn-lt"/>
              </a:rPr>
              <a:t>TG6ma MAC proposal introduces a slotted structure for the MAC </a:t>
            </a:r>
          </a:p>
          <a:p>
            <a:pPr lvl="1"/>
            <a:r>
              <a:rPr lang="en-US" sz="2000" dirty="0">
                <a:latin typeface="+mn-lt"/>
              </a:rPr>
              <a:t>CFP (TDMA) and CFP (slotted Aloha under evaluation)</a:t>
            </a:r>
          </a:p>
          <a:p>
            <a:pPr lvl="1"/>
            <a:r>
              <a:rPr lang="en-US" sz="2000" dirty="0">
                <a:latin typeface="+mn-lt"/>
              </a:rPr>
              <a:t>Compatibility with 15.4z and 15.4ab</a:t>
            </a:r>
          </a:p>
          <a:p>
            <a:r>
              <a:rPr lang="en-US" sz="2400" dirty="0">
                <a:latin typeface="+mn-lt"/>
              </a:rPr>
              <a:t>However, TG6ma does not use a NB aided channel.</a:t>
            </a:r>
          </a:p>
          <a:p>
            <a:pPr lvl="1"/>
            <a:r>
              <a:rPr lang="en-US" sz="2000" dirty="0">
                <a:latin typeface="+mn-lt"/>
              </a:rPr>
              <a:t>The proposed TG6ma control channel works in another UWB frequency band (management for coordinators)</a:t>
            </a:r>
          </a:p>
          <a:p>
            <a:r>
              <a:rPr lang="en-US" sz="2400" dirty="0">
                <a:latin typeface="+mn-lt"/>
              </a:rPr>
              <a:t>Also, TG6ma uses HARQ (intersection of PHY and MAC) under evaluation</a:t>
            </a:r>
          </a:p>
        </p:txBody>
      </p:sp>
      <p:sp>
        <p:nvSpPr>
          <p:cNvPr id="4" name="Date Placeholder 3">
            <a:extLst>
              <a:ext uri="{FF2B5EF4-FFF2-40B4-BE49-F238E27FC236}">
                <a16:creationId xmlns:a16="http://schemas.microsoft.com/office/drawing/2014/main" id="{D2146500-8BD9-48CE-1DD8-6E0C740A1DF7}"/>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D692629A-DB0F-6AE9-F780-8E596DD912C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DC89BF7-0FC7-F12E-6FE0-F1AEFD10A06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1496626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0547C77-0E6B-D246-FB1D-1A485D155AC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560E273-A914-A4CF-521B-F83E974BDE8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6F928BE-D4E2-4BAF-600F-64337FF3664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2" name="Title 1">
            <a:extLst>
              <a:ext uri="{FF2B5EF4-FFF2-40B4-BE49-F238E27FC236}">
                <a16:creationId xmlns:a16="http://schemas.microsoft.com/office/drawing/2014/main" id="{4DA6BE5E-6589-674E-1A50-9B2F485D1BB3}"/>
              </a:ext>
            </a:extLst>
          </p:cNvPr>
          <p:cNvSpPr>
            <a:spLocks noGrp="1"/>
          </p:cNvSpPr>
          <p:nvPr>
            <p:ph type="title" idx="4294967295"/>
          </p:nvPr>
        </p:nvSpPr>
        <p:spPr>
          <a:xfrm>
            <a:off x="373225" y="561975"/>
            <a:ext cx="7772400" cy="1066800"/>
          </a:xfrm>
        </p:spPr>
        <p:txBody>
          <a:bodyPr/>
          <a:lstStyle/>
          <a:p>
            <a:r>
              <a:rPr lang="en-US" sz="3600" dirty="0">
                <a:latin typeface="+mn-lt"/>
              </a:rPr>
              <a:t>HBAN or VBAN standalone operation </a:t>
            </a:r>
            <a:endParaRPr lang="en-US" dirty="0"/>
          </a:p>
        </p:txBody>
      </p:sp>
      <p:sp>
        <p:nvSpPr>
          <p:cNvPr id="3" name="Text Placeholder 2">
            <a:extLst>
              <a:ext uri="{FF2B5EF4-FFF2-40B4-BE49-F238E27FC236}">
                <a16:creationId xmlns:a16="http://schemas.microsoft.com/office/drawing/2014/main" id="{74704849-742A-A6DF-6EF8-9CF3C2A8792B}"/>
              </a:ext>
            </a:extLst>
          </p:cNvPr>
          <p:cNvSpPr>
            <a:spLocks noGrp="1"/>
          </p:cNvSpPr>
          <p:nvPr>
            <p:ph type="body" idx="4294967295"/>
          </p:nvPr>
        </p:nvSpPr>
        <p:spPr>
          <a:xfrm>
            <a:off x="0" y="1981200"/>
            <a:ext cx="7772400" cy="4114800"/>
          </a:xfrm>
        </p:spPr>
        <p:txBody>
          <a:bodyPr/>
          <a:lstStyle/>
          <a:p>
            <a:endParaRPr lang="en-US" sz="2400" dirty="0">
              <a:latin typeface="+mn-lt"/>
            </a:endParaRPr>
          </a:p>
          <a:p>
            <a:endParaRPr lang="en-US" sz="2400" dirty="0">
              <a:latin typeface="+mn-lt"/>
            </a:endParaRPr>
          </a:p>
        </p:txBody>
      </p:sp>
      <p:pic>
        <p:nvPicPr>
          <p:cNvPr id="7" name="Graphic 5">
            <a:extLst>
              <a:ext uri="{FF2B5EF4-FFF2-40B4-BE49-F238E27FC236}">
                <a16:creationId xmlns:a16="http://schemas.microsoft.com/office/drawing/2014/main" id="{0E6F051B-88DF-5B94-663B-1345EECFF0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50194" y="1841241"/>
            <a:ext cx="6043612" cy="2565200"/>
          </a:xfrm>
          <a:prstGeom prst="rect">
            <a:avLst/>
          </a:prstGeom>
        </p:spPr>
      </p:pic>
      <p:cxnSp>
        <p:nvCxnSpPr>
          <p:cNvPr id="9" name="Straight Connector 8">
            <a:extLst>
              <a:ext uri="{FF2B5EF4-FFF2-40B4-BE49-F238E27FC236}">
                <a16:creationId xmlns:a16="http://schemas.microsoft.com/office/drawing/2014/main" id="{4DD61080-340A-D2D3-74DA-CE435A03B703}"/>
              </a:ext>
            </a:extLst>
          </p:cNvPr>
          <p:cNvCxnSpPr/>
          <p:nvPr/>
        </p:nvCxnSpPr>
        <p:spPr>
          <a:xfrm>
            <a:off x="1642188" y="1866122"/>
            <a:ext cx="1166326" cy="224867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74DB063-DB20-8128-B13B-66E9F70BB036}"/>
              </a:ext>
            </a:extLst>
          </p:cNvPr>
          <p:cNvSpPr txBox="1"/>
          <p:nvPr/>
        </p:nvSpPr>
        <p:spPr>
          <a:xfrm>
            <a:off x="685800" y="5493190"/>
            <a:ext cx="8252580" cy="338554"/>
          </a:xfrm>
          <a:prstGeom prst="rect">
            <a:avLst/>
          </a:prstGeom>
          <a:noFill/>
        </p:spPr>
        <p:txBody>
          <a:bodyPr wrap="none" rtlCol="0">
            <a:spAutoFit/>
          </a:bodyPr>
          <a:lstStyle/>
          <a:p>
            <a:r>
              <a:rPr lang="en-US" sz="1600" b="1" dirty="0"/>
              <a:t>We need to work out the detail of CFP, CAP and IP duration with 4ab and 15.6-2012</a:t>
            </a:r>
          </a:p>
        </p:txBody>
      </p:sp>
      <p:sp>
        <p:nvSpPr>
          <p:cNvPr id="11" name="TextBox 10">
            <a:extLst>
              <a:ext uri="{FF2B5EF4-FFF2-40B4-BE49-F238E27FC236}">
                <a16:creationId xmlns:a16="http://schemas.microsoft.com/office/drawing/2014/main" id="{9B3366E1-1CD4-D0BC-D0E5-B1E2437A0D92}"/>
              </a:ext>
            </a:extLst>
          </p:cNvPr>
          <p:cNvSpPr txBox="1"/>
          <p:nvPr/>
        </p:nvSpPr>
        <p:spPr>
          <a:xfrm>
            <a:off x="684336" y="5009200"/>
            <a:ext cx="3039615" cy="307777"/>
          </a:xfrm>
          <a:prstGeom prst="rect">
            <a:avLst/>
          </a:prstGeom>
          <a:noFill/>
        </p:spPr>
        <p:txBody>
          <a:bodyPr wrap="none" rtlCol="0">
            <a:spAutoFit/>
          </a:bodyPr>
          <a:lstStyle/>
          <a:p>
            <a:r>
              <a:rPr lang="en-US" b="1" dirty="0"/>
              <a:t>Proposed MAC structure like 15.4</a:t>
            </a:r>
          </a:p>
        </p:txBody>
      </p:sp>
    </p:spTree>
    <p:extLst>
      <p:ext uri="{BB962C8B-B14F-4D97-AF65-F5344CB8AC3E}">
        <p14:creationId xmlns:p14="http://schemas.microsoft.com/office/powerpoint/2010/main" val="3664925265"/>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5971</TotalTime>
  <Words>446</Words>
  <Application>Microsoft Office PowerPoint</Application>
  <PresentationFormat>On-screen Show (4:3)</PresentationFormat>
  <Paragraphs>49</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Harmonization</vt:lpstr>
      <vt:lpstr>MAC protocol</vt:lpstr>
      <vt:lpstr>HBAN or VBAN standalone operation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304</cp:revision>
  <dcterms:modified xsi:type="dcterms:W3CDTF">2023-05-15T18:20:31Z</dcterms:modified>
</cp:coreProperties>
</file>