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9"/>
  </p:notesMasterIdLst>
  <p:sldIdLst>
    <p:sldId id="256" r:id="rId2"/>
    <p:sldId id="310" r:id="rId3"/>
    <p:sldId id="311" r:id="rId4"/>
    <p:sldId id="312" r:id="rId5"/>
    <p:sldId id="313" r:id="rId6"/>
    <p:sldId id="314" r:id="rId7"/>
    <p:sldId id="315" r:id="rId8"/>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Hernandez" initials="MH" lastIdx="0" clrIdx="0">
    <p:extLst>
      <p:ext uri="{19B8F6BF-5375-455C-9EA6-DF929625EA0E}">
        <p15:presenceInfo xmlns:p15="http://schemas.microsoft.com/office/powerpoint/2012/main" userId="1b6a26482b857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68" autoAdjust="0"/>
  </p:normalViewPr>
  <p:slideViewPr>
    <p:cSldViewPr snapToGrid="0">
      <p:cViewPr>
        <p:scale>
          <a:sx n="90" d="100"/>
          <a:sy n="90" d="100"/>
        </p:scale>
        <p:origin x="1234" y="-1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4540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24" name="Google Shape;24;p2"/>
          <p:cNvSpPr txBox="1">
            <a:spLocks noGrp="1"/>
          </p:cNvSpPr>
          <p:nvPr>
            <p:ph type="ftr" idx="11"/>
          </p:nvPr>
        </p:nvSpPr>
        <p:spPr>
          <a:xfrm>
            <a:off x="5486400" y="63992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42" name="Google Shape;42;p5"/>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28" name="Google Shape;28;p3"/>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30" name="Google Shape;30;p3"/>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31" name="Google Shape;31;p3"/>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1524452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5" name="Google Shape;15;p1"/>
          <p:cNvSpPr txBox="1">
            <a:spLocks noGrp="1"/>
          </p:cNvSpPr>
          <p:nvPr>
            <p:ph type="dt" idx="10"/>
          </p:nvPr>
        </p:nvSpPr>
        <p:spPr>
          <a:xfrm>
            <a:off x="685800" y="46926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November 2022</a:t>
            </a:r>
            <a:endParaRPr dirty="0"/>
          </a:p>
        </p:txBody>
      </p:sp>
      <p:sp>
        <p:nvSpPr>
          <p:cNvPr id="16" name="Google Shape;16;p1"/>
          <p:cNvSpPr txBox="1">
            <a:spLocks noGrp="1"/>
          </p:cNvSpPr>
          <p:nvPr>
            <p:ph type="ftr" idx="11"/>
          </p:nvPr>
        </p:nvSpPr>
        <p:spPr>
          <a:xfrm>
            <a:off x="5486400" y="63992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dirty="0"/>
              <a:t>Hernandez, Kohno, Kobayashi, Kim (YNU)</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P802.15-22-0634-00-6ma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85800"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3" r:id="rId4"/>
    <p:sldLayoutId id="2147483655" r:id="rId5"/>
    <p:sldLayoutId id="2147483656" r:id="rId6"/>
    <p:sldLayoutId id="2147483657" r:id="rId7"/>
    <p:sldLayoutId id="2147483658" r:id="rId8"/>
    <p:sldLayoutId id="2147483671" r:id="rId9"/>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chemeClr val="dk1"/>
              </a:buClr>
              <a:buFont typeface="Times New Roman"/>
              <a:buNone/>
            </a:pPr>
            <a:r>
              <a:rPr lang="en-US" sz="1400" b="1" i="0" u="none" strike="noStrike" cap="none">
                <a:solidFill>
                  <a:schemeClr val="dk1"/>
                </a:solidFill>
                <a:latin typeface="Times New Roman"/>
                <a:ea typeface="Times New Roman"/>
                <a:cs typeface="Times New Roman"/>
                <a:sym typeface="Times New Roman"/>
              </a:rPr>
              <a:t>November 2022</a:t>
            </a:r>
            <a:endParaRPr dirty="0"/>
          </a:p>
        </p:txBody>
      </p:sp>
      <p:sp>
        <p:nvSpPr>
          <p:cNvPr id="175" name="Google Shape;175;p25"/>
          <p:cNvSpPr txBox="1">
            <a:spLocks noGrp="1"/>
          </p:cNvSpPr>
          <p:nvPr>
            <p:ph type="ftr" idx="11"/>
          </p:nvPr>
        </p:nvSpPr>
        <p:spPr>
          <a:xfrm>
            <a:off x="5486400" y="6475413"/>
            <a:ext cx="312420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Hernandez, Kohno, Kobayashi, Kim (YNU)</a:t>
            </a:r>
            <a:endParaRPr dirty="0"/>
          </a:p>
        </p:txBody>
      </p:sp>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600"/>
            <a:ext cx="8991600" cy="477043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800" b="1" i="0" u="sng" strike="noStrike" cap="none" dirty="0">
              <a:solidFill>
                <a:schemeClr val="dk2"/>
              </a:solidFill>
              <a:latin typeface="Times New Roman"/>
              <a:ea typeface="Times New Roman"/>
              <a:cs typeface="Times New Roman"/>
              <a:sym typeface="Times New Roman"/>
            </a:endParaRPr>
          </a:p>
          <a:p>
            <a:pPr lvl="0" algn="ctr">
              <a:buClr>
                <a:schemeClr val="dk2"/>
              </a:buClr>
            </a:pPr>
            <a:r>
              <a:rPr lang="en-US" sz="1800" b="1" i="0" u="sng" strike="noStrike" cap="none" dirty="0">
                <a:solidFill>
                  <a:schemeClr val="dk2"/>
                </a:solidFill>
                <a:latin typeface="Times New Roman"/>
                <a:ea typeface="Times New Roman"/>
                <a:cs typeface="Times New Roman"/>
                <a:sym typeface="Times New Roman"/>
              </a:rPr>
              <a:t>Project: </a:t>
            </a:r>
            <a:r>
              <a:rPr lang="en-US" sz="1800" b="1" u="sng" dirty="0">
                <a:solidFill>
                  <a:schemeClr val="dk2"/>
                </a:solidFill>
                <a:latin typeface="Times New Roman"/>
                <a:ea typeface="Times New Roman"/>
                <a:cs typeface="Times New Roman"/>
                <a:sym typeface="Times New Roman"/>
              </a:rPr>
              <a:t>P802.15 Working Group for Wireless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sz="1600" b="0" i="0" u="none" strike="noStrike" cap="none" dirty="0">
              <a:solidFill>
                <a:schemeClr val="dk2"/>
              </a:solidFill>
              <a:latin typeface="Times New Roman"/>
              <a:ea typeface="Times New Roman"/>
              <a:cs typeface="Times New Roman"/>
              <a:sym typeface="Times New Roman"/>
            </a:endParaRPr>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Submission Title: </a:t>
            </a:r>
            <a:r>
              <a:rPr lang="en-US" sz="1600" i="0" u="none" strike="noStrike" cap="none" dirty="0">
                <a:solidFill>
                  <a:schemeClr val="dk2"/>
                </a:solidFill>
                <a:latin typeface="Times New Roman"/>
                <a:ea typeface="Times New Roman"/>
                <a:cs typeface="Times New Roman"/>
                <a:sym typeface="Times New Roman"/>
              </a:rPr>
              <a:t>Preliminary </a:t>
            </a:r>
            <a:r>
              <a:rPr lang="en-US" sz="1600" dirty="0">
                <a:solidFill>
                  <a:schemeClr val="dk2"/>
                </a:solidFill>
                <a:latin typeface="Times New Roman"/>
                <a:ea typeface="Times New Roman"/>
                <a:cs typeface="Times New Roman"/>
                <a:sym typeface="Times New Roman"/>
              </a:rPr>
              <a:t>h</a:t>
            </a:r>
            <a:r>
              <a:rPr lang="en-US" sz="1600" i="0" u="none" strike="noStrike" cap="none" dirty="0">
                <a:solidFill>
                  <a:schemeClr val="dk2"/>
                </a:solidFill>
                <a:latin typeface="Times New Roman"/>
                <a:ea typeface="Times New Roman"/>
                <a:cs typeface="Times New Roman"/>
                <a:sym typeface="Times New Roman"/>
              </a:rPr>
              <a:t>armonization with 4ab</a:t>
            </a:r>
            <a:r>
              <a:rPr lang="en-US" sz="1600" b="1" i="0" u="none" strike="noStrike" cap="none" dirty="0">
                <a:solidFill>
                  <a:schemeClr val="dk2"/>
                </a:solidFill>
                <a:latin typeface="Times New Roman"/>
                <a:ea typeface="Times New Roman"/>
                <a:cs typeface="Times New Roman"/>
                <a:sym typeface="Times New Roman"/>
              </a:rPr>
              <a:t>: </a:t>
            </a:r>
            <a:r>
              <a:rPr lang="en-US" sz="1600" i="0" u="none" strike="noStrike" cap="none" dirty="0">
                <a:solidFill>
                  <a:schemeClr val="dk2"/>
                </a:solidFill>
                <a:latin typeface="Times New Roman"/>
                <a:ea typeface="Times New Roman"/>
                <a:cs typeface="Times New Roman"/>
                <a:sym typeface="Times New Roman"/>
              </a:rPr>
              <a:t>MAC operation</a:t>
            </a:r>
            <a:r>
              <a:rPr lang="en-US" sz="1600" b="0" i="0" u="none" strike="noStrike" cap="none" dirty="0">
                <a:solidFill>
                  <a:schemeClr val="dk2"/>
                </a:solidFill>
                <a:latin typeface="Times New Roman"/>
                <a:ea typeface="Times New Roman"/>
                <a:cs typeface="Times New Roman"/>
                <a:sym typeface="Times New Roman"/>
              </a:rPr>
              <a:t>	</a:t>
            </a:r>
            <a:endParaRPr lang="en-US"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Date Submitted: </a:t>
            </a:r>
            <a:r>
              <a:rPr lang="en-US" sz="1600" b="0" i="0" u="none" strike="noStrike" cap="none" dirty="0">
                <a:solidFill>
                  <a:schemeClr val="dk2"/>
                </a:solidFill>
                <a:latin typeface="Times New Roman"/>
                <a:ea typeface="Times New Roman"/>
                <a:cs typeface="Times New Roman"/>
                <a:sym typeface="Times New Roman"/>
              </a:rPr>
              <a:t> November </a:t>
            </a:r>
            <a:r>
              <a:rPr lang="en-US" sz="1600" dirty="0">
                <a:solidFill>
                  <a:schemeClr val="dk2"/>
                </a:solidFill>
                <a:latin typeface="Times New Roman"/>
                <a:ea typeface="Times New Roman"/>
                <a:cs typeface="Times New Roman"/>
                <a:sym typeface="Times New Roman"/>
              </a:rPr>
              <a:t>16</a:t>
            </a:r>
            <a:r>
              <a:rPr lang="en-US" sz="1600" b="0" i="0" u="none" strike="noStrike" cap="none" dirty="0">
                <a:solidFill>
                  <a:schemeClr val="dk2"/>
                </a:solidFill>
                <a:latin typeface="Times New Roman"/>
                <a:ea typeface="Times New Roman"/>
                <a:cs typeface="Times New Roman"/>
                <a:sym typeface="Times New Roman"/>
              </a:rPr>
              <a:t>th, 2022 </a:t>
            </a:r>
            <a:endParaRPr lang="en-US"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Marco Hernandez, </a:t>
            </a:r>
            <a:r>
              <a:rPr lang="en-US" sz="1600" dirty="0">
                <a:solidFill>
                  <a:schemeClr val="dk2"/>
                </a:solidFill>
                <a:latin typeface="Times New Roman"/>
                <a:ea typeface="Times New Roman"/>
                <a:cs typeface="Times New Roman"/>
                <a:sym typeface="Times New Roman"/>
              </a:rPr>
              <a:t>Ryuji Kohno, Takumi Kobayashi, Minsoo Kim</a:t>
            </a:r>
            <a:r>
              <a:rPr lang="en-US" sz="1600" b="0" i="0" u="none" strike="noStrike" cap="none" dirty="0">
                <a:solidFill>
                  <a:schemeClr val="dk1"/>
                </a:solidFill>
                <a:latin typeface="Times New Roman"/>
                <a:ea typeface="Times New Roman"/>
                <a:cs typeface="Times New Roman"/>
                <a:sym typeface="Times New Roman"/>
              </a:rPr>
              <a:t> </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YRP-AIA, </a:t>
            </a:r>
            <a:r>
              <a:rPr lang="en-US" sz="1600" dirty="0">
                <a:solidFill>
                  <a:schemeClr val="dk2"/>
                </a:solidFill>
                <a:latin typeface="Times New Roman"/>
                <a:ea typeface="Times New Roman"/>
                <a:cs typeface="Times New Roman"/>
                <a:sym typeface="Times New Roman"/>
              </a:rPr>
              <a:t>YNU, Japan</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Address: </a:t>
            </a:r>
            <a:r>
              <a:rPr lang="en-US" sz="1600" b="0" i="0" u="none" strike="noStrike" cap="none" dirty="0">
                <a:solidFill>
                  <a:schemeClr val="dk1"/>
                </a:solidFill>
                <a:latin typeface="Times New Roman"/>
                <a:ea typeface="Times New Roman"/>
                <a:cs typeface="Times New Roman"/>
                <a:sym typeface="Times New Roman"/>
              </a:rPr>
              <a:t>3-4 Hikarino-oka, Yokosuka, 239-0847, Japan</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Voice</a:t>
            </a:r>
            <a:r>
              <a:rPr lang="en-US" sz="1600" b="1" i="0" u="none" strike="noStrike" cap="none" dirty="0">
                <a:solidFill>
                  <a:schemeClr val="dk1"/>
                </a:solidFill>
                <a:latin typeface="Times New Roman"/>
                <a:ea typeface="Times New Roman"/>
                <a:cs typeface="Times New Roman"/>
                <a:sym typeface="Times New Roman"/>
              </a:rPr>
              <a:t>:</a:t>
            </a:r>
            <a:r>
              <a:rPr lang="en-US" sz="1600" dirty="0">
                <a:solidFill>
                  <a:schemeClr val="dk1"/>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+81 46-847-5439</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Fax:</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dirty="0">
                <a:solidFill>
                  <a:schemeClr val="dk1"/>
                </a:solidFill>
                <a:latin typeface="Times New Roman"/>
                <a:ea typeface="Times New Roman"/>
                <a:cs typeface="Times New Roman"/>
                <a:sym typeface="Times New Roman"/>
              </a:rPr>
              <a:t>+81 46-847-5431</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E-Mail:</a:t>
            </a:r>
            <a:r>
              <a:rPr lang="en-US" sz="1600" b="0" i="0" u="none" strike="noStrike" cap="none" dirty="0">
                <a:solidFill>
                  <a:schemeClr val="dk2"/>
                </a:solidFill>
                <a:latin typeface="Times New Roman"/>
                <a:ea typeface="Times New Roman"/>
                <a:cs typeface="Times New Roman"/>
                <a:sym typeface="Times New Roman"/>
              </a:rPr>
              <a:t>	</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Re:</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the call for technical contributions </a:t>
            </a:r>
            <a:endParaRPr sz="1200" b="0" i="0" u="none" strike="noStrike" cap="none" dirty="0">
              <a:solidFill>
                <a:schemeClr val="dk2"/>
              </a:solidFill>
              <a:latin typeface="Times New Roman"/>
              <a:ea typeface="Times New Roman"/>
              <a:cs typeface="Times New Roman"/>
              <a:sym typeface="Times New Roman"/>
            </a:endParaRPr>
          </a:p>
          <a:p>
            <a:pPr marL="0" marR="0" lvl="0" indent="0" algn="l" rtl="0">
              <a:spcBef>
                <a:spcPts val="120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Abstract:</a:t>
            </a:r>
            <a:endParaRPr dirty="0"/>
          </a:p>
          <a:p>
            <a:pPr lvl="0">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In response to the call for technical contributions </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b="0" i="0" u="none" strike="noStrike" cap="none" dirty="0">
                <a:solidFill>
                  <a:schemeClr val="dk2"/>
                </a:solidFill>
                <a:latin typeface="Times New Roman"/>
                <a:ea typeface="Times New Roman"/>
                <a:cs typeface="Times New Roman"/>
                <a:sym typeface="Times New Roman"/>
              </a:rPr>
              <a:t>	This document has been prepared to assist </a:t>
            </a:r>
            <a:r>
              <a:rPr lang="en-US" sz="1600" dirty="0">
                <a:solidFill>
                  <a:schemeClr val="dk1"/>
                </a:solidFill>
                <a:latin typeface="Times New Roman"/>
                <a:ea typeface="Times New Roman"/>
                <a:cs typeface="Times New Roman"/>
                <a:sym typeface="Times New Roman"/>
              </a:rPr>
              <a:t>P802.15.6ma</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sz="1600" dirty="0">
                <a:solidFill>
                  <a:schemeClr val="dk1"/>
                </a:solidFill>
                <a:latin typeface="Times New Roman"/>
                <a:ea typeface="Times New Roman"/>
                <a:cs typeface="Times New Roman"/>
                <a:sym typeface="Times New Roman"/>
              </a:rPr>
              <a:t>P802.15.6ma</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0AFF4-A020-7FFF-F27A-7C8F20ADC9C1}"/>
              </a:ext>
            </a:extLst>
          </p:cNvPr>
          <p:cNvSpPr>
            <a:spLocks noGrp="1"/>
          </p:cNvSpPr>
          <p:nvPr>
            <p:ph type="title"/>
          </p:nvPr>
        </p:nvSpPr>
        <p:spPr>
          <a:xfrm>
            <a:off x="685800" y="872231"/>
            <a:ext cx="7772400" cy="841159"/>
          </a:xfrm>
        </p:spPr>
        <p:txBody>
          <a:bodyPr/>
          <a:lstStyle/>
          <a:p>
            <a:r>
              <a:rPr lang="en-US" sz="3200" dirty="0"/>
              <a:t>15.4ab MAC enhancements</a:t>
            </a:r>
          </a:p>
        </p:txBody>
      </p:sp>
      <p:sp>
        <p:nvSpPr>
          <p:cNvPr id="3" name="Text Placeholder 2">
            <a:extLst>
              <a:ext uri="{FF2B5EF4-FFF2-40B4-BE49-F238E27FC236}">
                <a16:creationId xmlns:a16="http://schemas.microsoft.com/office/drawing/2014/main" id="{A06CE275-77B7-32B4-D198-E6378ED28E96}"/>
              </a:ext>
            </a:extLst>
          </p:cNvPr>
          <p:cNvSpPr>
            <a:spLocks noGrp="1"/>
          </p:cNvSpPr>
          <p:nvPr>
            <p:ph type="body" idx="1"/>
          </p:nvPr>
        </p:nvSpPr>
        <p:spPr>
          <a:xfrm>
            <a:off x="685800" y="1713390"/>
            <a:ext cx="7772400" cy="4382610"/>
          </a:xfrm>
        </p:spPr>
        <p:txBody>
          <a:bodyPr/>
          <a:lstStyle/>
          <a:p>
            <a:r>
              <a:rPr lang="en-US" sz="2400" dirty="0">
                <a:latin typeface="+mn-lt"/>
              </a:rPr>
              <a:t>There are few MAC proposals for the 4ab amendment compared to PHY proposals. </a:t>
            </a:r>
          </a:p>
          <a:p>
            <a:r>
              <a:rPr lang="en-US" sz="2400" dirty="0">
                <a:latin typeface="+mn-lt"/>
              </a:rPr>
              <a:t>Most presentations are for supporting the new NB-assisted ranging and sensing. </a:t>
            </a:r>
          </a:p>
          <a:p>
            <a:r>
              <a:rPr lang="en-US" sz="2400" dirty="0">
                <a:latin typeface="+mn-lt"/>
              </a:rPr>
              <a:t>Two presentations associated with data communication:</a:t>
            </a:r>
          </a:p>
          <a:p>
            <a:pPr lvl="1"/>
            <a:r>
              <a:rPr lang="en-US" sz="2000" dirty="0">
                <a:latin typeface="+mn-lt"/>
              </a:rPr>
              <a:t>[1] 15-22-0047-01-04ab-mac-layer-considerations-for-uwb-data-streaming.</a:t>
            </a:r>
          </a:p>
          <a:p>
            <a:pPr lvl="1"/>
            <a:r>
              <a:rPr lang="en-US" sz="2000" dirty="0">
                <a:latin typeface="+mn-lt"/>
              </a:rPr>
              <a:t>[2] 15-22-0172-00-04ab-mac-considerations-for-data-communication.</a:t>
            </a:r>
          </a:p>
          <a:p>
            <a:endParaRPr lang="en-US" sz="1600" dirty="0">
              <a:latin typeface="+mn-lt"/>
            </a:endParaRPr>
          </a:p>
        </p:txBody>
      </p:sp>
      <p:sp>
        <p:nvSpPr>
          <p:cNvPr id="4" name="Date Placeholder 3">
            <a:extLst>
              <a:ext uri="{FF2B5EF4-FFF2-40B4-BE49-F238E27FC236}">
                <a16:creationId xmlns:a16="http://schemas.microsoft.com/office/drawing/2014/main" id="{72F0C9B6-2562-BD13-2E69-9E57122C3992}"/>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68596D70-3720-14EC-A4E6-D03A19C82468}"/>
              </a:ext>
            </a:extLst>
          </p:cNvPr>
          <p:cNvSpPr>
            <a:spLocks noGrp="1"/>
          </p:cNvSpPr>
          <p:nvPr>
            <p:ph type="ftr" idx="11"/>
          </p:nvPr>
        </p:nvSpPr>
        <p:spPr/>
        <p:txBody>
          <a:bodyPr/>
          <a:lstStyle/>
          <a:p>
            <a:r>
              <a:rPr lang="en-US" dirty="0"/>
              <a:t>Hernandez, Kohno, Kobayashi, Kim (YNU)</a:t>
            </a:r>
          </a:p>
        </p:txBody>
      </p:sp>
      <p:sp>
        <p:nvSpPr>
          <p:cNvPr id="6" name="Slide Number Placeholder 5">
            <a:extLst>
              <a:ext uri="{FF2B5EF4-FFF2-40B4-BE49-F238E27FC236}">
                <a16:creationId xmlns:a16="http://schemas.microsoft.com/office/drawing/2014/main" id="{3265351D-02C1-0F1A-783E-630944B0918D}"/>
              </a:ext>
            </a:extLst>
          </p:cNvPr>
          <p:cNvSpPr>
            <a:spLocks noGrp="1"/>
          </p:cNvSpPr>
          <p:nvPr>
            <p:ph type="sldNum" idx="12"/>
          </p:nvPr>
        </p:nvSpPr>
        <p:spPr/>
        <p:txBody>
          <a:bodyPr/>
          <a:lstStyle/>
          <a:p>
            <a:pPr marL="0" lvl="0" indent="0" algn="ctr" rtl="0">
              <a:spcBef>
                <a:spcPts val="0"/>
              </a:spcBef>
              <a:spcAft>
                <a:spcPts val="0"/>
              </a:spcAft>
              <a:buNone/>
            </a:pPr>
            <a:r>
              <a:rPr lang="en-US" dirty="0"/>
              <a:t>Slide </a:t>
            </a:r>
            <a:fld id="{00000000-1234-1234-1234-123412341234}" type="slidenum">
              <a:rPr lang="en-US" smtClean="0"/>
              <a:t>2</a:t>
            </a:fld>
            <a:endParaRPr dirty="0"/>
          </a:p>
        </p:txBody>
      </p:sp>
    </p:spTree>
    <p:extLst>
      <p:ext uri="{BB962C8B-B14F-4D97-AF65-F5344CB8AC3E}">
        <p14:creationId xmlns:p14="http://schemas.microsoft.com/office/powerpoint/2010/main" val="1497144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4C5B78-419E-D4C1-16BC-0FE1987787B5}"/>
              </a:ext>
            </a:extLst>
          </p:cNvPr>
          <p:cNvSpPr>
            <a:spLocks noGrp="1"/>
          </p:cNvSpPr>
          <p:nvPr>
            <p:ph type="title"/>
          </p:nvPr>
        </p:nvSpPr>
        <p:spPr/>
        <p:txBody>
          <a:bodyPr/>
          <a:lstStyle/>
          <a:p>
            <a:r>
              <a:rPr lang="en-US" sz="3200" dirty="0"/>
              <a:t>15.4ab MAC enhancements</a:t>
            </a:r>
          </a:p>
        </p:txBody>
      </p:sp>
      <p:sp>
        <p:nvSpPr>
          <p:cNvPr id="3" name="Text Placeholder 2">
            <a:extLst>
              <a:ext uri="{FF2B5EF4-FFF2-40B4-BE49-F238E27FC236}">
                <a16:creationId xmlns:a16="http://schemas.microsoft.com/office/drawing/2014/main" id="{EFCE65FE-371E-2E2A-1C00-F5CE145F9BB7}"/>
              </a:ext>
            </a:extLst>
          </p:cNvPr>
          <p:cNvSpPr>
            <a:spLocks noGrp="1"/>
          </p:cNvSpPr>
          <p:nvPr>
            <p:ph type="body" idx="1"/>
          </p:nvPr>
        </p:nvSpPr>
        <p:spPr/>
        <p:txBody>
          <a:bodyPr/>
          <a:lstStyle/>
          <a:p>
            <a:r>
              <a:rPr lang="en-US" sz="2400" dirty="0">
                <a:latin typeface="+mn-lt"/>
              </a:rPr>
              <a:t>[1] proposes to use CCA mode 1 (energy detection) with variable sensing duration and threshold.</a:t>
            </a:r>
          </a:p>
          <a:p>
            <a:pPr lvl="1"/>
            <a:r>
              <a:rPr lang="en-US" sz="2000" dirty="0">
                <a:latin typeface="+mn-lt"/>
              </a:rPr>
              <a:t>No results. We do not know how it works. </a:t>
            </a:r>
          </a:p>
          <a:p>
            <a:r>
              <a:rPr lang="en-US" sz="2400" dirty="0">
                <a:latin typeface="+mn-lt"/>
              </a:rPr>
              <a:t>[2] summarizes the access methods in 15.4 and 15.4z</a:t>
            </a:r>
          </a:p>
          <a:p>
            <a:pPr lvl="1"/>
            <a:r>
              <a:rPr lang="en-US" sz="2000" dirty="0">
                <a:latin typeface="+mn-lt"/>
              </a:rPr>
              <a:t>Slotted structure vs. unslotted structure</a:t>
            </a:r>
          </a:p>
          <a:p>
            <a:pPr lvl="1"/>
            <a:r>
              <a:rPr lang="en-US" sz="2000" dirty="0">
                <a:latin typeface="+mn-lt"/>
              </a:rPr>
              <a:t>Contention-based vs. scheduling-based (contention-free)</a:t>
            </a:r>
          </a:p>
          <a:p>
            <a:pPr lvl="1"/>
            <a:r>
              <a:rPr lang="en-US" sz="2000" dirty="0">
                <a:latin typeface="+mn-lt"/>
              </a:rPr>
              <a:t>15.4z introduced a slotted structure for enhanced ranging.</a:t>
            </a:r>
          </a:p>
          <a:p>
            <a:endParaRPr lang="en-US" sz="2400" dirty="0">
              <a:latin typeface="+mn-lt"/>
            </a:endParaRPr>
          </a:p>
        </p:txBody>
      </p:sp>
      <p:sp>
        <p:nvSpPr>
          <p:cNvPr id="4" name="Date Placeholder 3">
            <a:extLst>
              <a:ext uri="{FF2B5EF4-FFF2-40B4-BE49-F238E27FC236}">
                <a16:creationId xmlns:a16="http://schemas.microsoft.com/office/drawing/2014/main" id="{FC5B2FB6-EBA3-E279-657C-1F036CBE8A62}"/>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FAD635CA-726C-6F10-B1A8-14F7893CD354}"/>
              </a:ext>
            </a:extLst>
          </p:cNvPr>
          <p:cNvSpPr>
            <a:spLocks noGrp="1"/>
          </p:cNvSpPr>
          <p:nvPr>
            <p:ph type="ftr" idx="11"/>
          </p:nvPr>
        </p:nvSpPr>
        <p:spPr/>
        <p:txBody>
          <a:bodyPr/>
          <a:lstStyle/>
          <a:p>
            <a:r>
              <a:rPr lang="en-US" dirty="0"/>
              <a:t>Hernandez, Kohno, Kobayashi, Kim (YNU)</a:t>
            </a:r>
          </a:p>
        </p:txBody>
      </p:sp>
      <p:sp>
        <p:nvSpPr>
          <p:cNvPr id="6" name="Slide Number Placeholder 5">
            <a:extLst>
              <a:ext uri="{FF2B5EF4-FFF2-40B4-BE49-F238E27FC236}">
                <a16:creationId xmlns:a16="http://schemas.microsoft.com/office/drawing/2014/main" id="{2ED9A0D0-9E6D-3A20-BB6E-EB7030AAFDF1}"/>
              </a:ext>
            </a:extLst>
          </p:cNvPr>
          <p:cNvSpPr>
            <a:spLocks noGrp="1"/>
          </p:cNvSpPr>
          <p:nvPr>
            <p:ph type="sldNum" idx="12"/>
          </p:nvPr>
        </p:nvSpPr>
        <p:spPr/>
        <p:txBody>
          <a:bodyPr/>
          <a:lstStyle/>
          <a:p>
            <a:pPr marL="0" lvl="0" indent="0" algn="ctr" rtl="0">
              <a:spcBef>
                <a:spcPts val="0"/>
              </a:spcBef>
              <a:spcAft>
                <a:spcPts val="0"/>
              </a:spcAft>
              <a:buNone/>
            </a:pPr>
            <a:r>
              <a:rPr lang="en-US" dirty="0"/>
              <a:t>Slide </a:t>
            </a:r>
            <a:fld id="{00000000-1234-1234-1234-123412341234}" type="slidenum">
              <a:rPr lang="en-US" smtClean="0"/>
              <a:t>3</a:t>
            </a:fld>
            <a:endParaRPr dirty="0"/>
          </a:p>
        </p:txBody>
      </p:sp>
    </p:spTree>
    <p:extLst>
      <p:ext uri="{BB962C8B-B14F-4D97-AF65-F5344CB8AC3E}">
        <p14:creationId xmlns:p14="http://schemas.microsoft.com/office/powerpoint/2010/main" val="3905611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73B1F-BEF1-43FE-B0A6-4D2A24F2C69A}"/>
              </a:ext>
            </a:extLst>
          </p:cNvPr>
          <p:cNvSpPr>
            <a:spLocks noGrp="1"/>
          </p:cNvSpPr>
          <p:nvPr>
            <p:ph type="title"/>
          </p:nvPr>
        </p:nvSpPr>
        <p:spPr/>
        <p:txBody>
          <a:bodyPr/>
          <a:lstStyle/>
          <a:p>
            <a:r>
              <a:rPr lang="en-US" sz="3200" dirty="0"/>
              <a:t>15.4ab MAC enhancements</a:t>
            </a:r>
          </a:p>
        </p:txBody>
      </p:sp>
      <p:sp>
        <p:nvSpPr>
          <p:cNvPr id="3" name="Text Placeholder 2">
            <a:extLst>
              <a:ext uri="{FF2B5EF4-FFF2-40B4-BE49-F238E27FC236}">
                <a16:creationId xmlns:a16="http://schemas.microsoft.com/office/drawing/2014/main" id="{4C505D2E-ABC8-C238-1312-B2D2889B1183}"/>
              </a:ext>
            </a:extLst>
          </p:cNvPr>
          <p:cNvSpPr>
            <a:spLocks noGrp="1"/>
          </p:cNvSpPr>
          <p:nvPr>
            <p:ph type="body" idx="1"/>
          </p:nvPr>
        </p:nvSpPr>
        <p:spPr/>
        <p:txBody>
          <a:bodyPr/>
          <a:lstStyle/>
          <a:p>
            <a:r>
              <a:rPr lang="en-US" sz="2400" dirty="0">
                <a:latin typeface="+mn-lt"/>
              </a:rPr>
              <a:t>[2] proposes to use a slotted structure for 15.4ab as well for compatibility with 4z and the rest of 4ab PHY proposals.</a:t>
            </a:r>
          </a:p>
          <a:p>
            <a:pPr lvl="1"/>
            <a:r>
              <a:rPr lang="en-US" sz="2000" dirty="0">
                <a:latin typeface="+mn-lt"/>
              </a:rPr>
              <a:t>[2] proposes the same </a:t>
            </a:r>
            <a:r>
              <a:rPr lang="en-US" sz="2000" i="1" dirty="0">
                <a:latin typeface="+mn-lt"/>
              </a:rPr>
              <a:t>slotted structure for data communication</a:t>
            </a:r>
            <a:r>
              <a:rPr lang="en-US" sz="2000" dirty="0">
                <a:latin typeface="+mn-lt"/>
              </a:rPr>
              <a:t>.</a:t>
            </a:r>
          </a:p>
          <a:p>
            <a:pPr lvl="1"/>
            <a:r>
              <a:rPr lang="en-US" sz="2000" dirty="0">
                <a:latin typeface="+mn-lt"/>
              </a:rPr>
              <a:t>No results. We do not know how it performs. </a:t>
            </a:r>
          </a:p>
          <a:p>
            <a:r>
              <a:rPr lang="en-US" sz="2400" dirty="0">
                <a:latin typeface="+mn-lt"/>
              </a:rPr>
              <a:t>And that is all for 15.4ab MAC proposals related to data communications.</a:t>
            </a:r>
          </a:p>
        </p:txBody>
      </p:sp>
      <p:sp>
        <p:nvSpPr>
          <p:cNvPr id="4" name="Date Placeholder 3">
            <a:extLst>
              <a:ext uri="{FF2B5EF4-FFF2-40B4-BE49-F238E27FC236}">
                <a16:creationId xmlns:a16="http://schemas.microsoft.com/office/drawing/2014/main" id="{D302633B-3C75-10C0-55F5-A731DEC6F3AD}"/>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4D9B98DA-7EAB-42EE-857B-DBF0A17E53BD}"/>
              </a:ext>
            </a:extLst>
          </p:cNvPr>
          <p:cNvSpPr>
            <a:spLocks noGrp="1"/>
          </p:cNvSpPr>
          <p:nvPr>
            <p:ph type="ftr" idx="11"/>
          </p:nvPr>
        </p:nvSpPr>
        <p:spPr/>
        <p:txBody>
          <a:bodyPr/>
          <a:lstStyle/>
          <a:p>
            <a:r>
              <a:rPr lang="en-US" dirty="0"/>
              <a:t>Hernandez, Kohno, Kobayashi, Kim (YNU)</a:t>
            </a:r>
          </a:p>
        </p:txBody>
      </p:sp>
      <p:sp>
        <p:nvSpPr>
          <p:cNvPr id="6" name="Slide Number Placeholder 5">
            <a:extLst>
              <a:ext uri="{FF2B5EF4-FFF2-40B4-BE49-F238E27FC236}">
                <a16:creationId xmlns:a16="http://schemas.microsoft.com/office/drawing/2014/main" id="{1246109D-738A-5276-1500-B6B70E5B5ADE}"/>
              </a:ext>
            </a:extLst>
          </p:cNvPr>
          <p:cNvSpPr>
            <a:spLocks noGrp="1"/>
          </p:cNvSpPr>
          <p:nvPr>
            <p:ph type="sldNum" idx="12"/>
          </p:nvPr>
        </p:nvSpPr>
        <p:spPr/>
        <p:txBody>
          <a:bodyPr/>
          <a:lstStyle/>
          <a:p>
            <a:pPr marL="0" lvl="0" indent="0" algn="ctr" rtl="0">
              <a:spcBef>
                <a:spcPts val="0"/>
              </a:spcBef>
              <a:spcAft>
                <a:spcPts val="0"/>
              </a:spcAft>
              <a:buNone/>
            </a:pPr>
            <a:r>
              <a:rPr lang="en-US" dirty="0"/>
              <a:t>Slide </a:t>
            </a:r>
            <a:fld id="{00000000-1234-1234-1234-123412341234}" type="slidenum">
              <a:rPr lang="en-US" smtClean="0"/>
              <a:t>4</a:t>
            </a:fld>
            <a:endParaRPr dirty="0"/>
          </a:p>
        </p:txBody>
      </p:sp>
    </p:spTree>
    <p:extLst>
      <p:ext uri="{BB962C8B-B14F-4D97-AF65-F5344CB8AC3E}">
        <p14:creationId xmlns:p14="http://schemas.microsoft.com/office/powerpoint/2010/main" val="1497132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F2AD7-0041-0852-9740-53676BCE3962}"/>
              </a:ext>
            </a:extLst>
          </p:cNvPr>
          <p:cNvSpPr>
            <a:spLocks noGrp="1"/>
          </p:cNvSpPr>
          <p:nvPr>
            <p:ph type="title"/>
          </p:nvPr>
        </p:nvSpPr>
        <p:spPr/>
        <p:txBody>
          <a:bodyPr/>
          <a:lstStyle/>
          <a:p>
            <a:r>
              <a:rPr lang="en-US" sz="3200" dirty="0"/>
              <a:t>Control channel</a:t>
            </a:r>
          </a:p>
        </p:txBody>
      </p:sp>
      <p:sp>
        <p:nvSpPr>
          <p:cNvPr id="3" name="Text Placeholder 2">
            <a:extLst>
              <a:ext uri="{FF2B5EF4-FFF2-40B4-BE49-F238E27FC236}">
                <a16:creationId xmlns:a16="http://schemas.microsoft.com/office/drawing/2014/main" id="{366D2A37-AC3C-B750-9659-3F80CF7C5BCC}"/>
              </a:ext>
            </a:extLst>
          </p:cNvPr>
          <p:cNvSpPr>
            <a:spLocks noGrp="1"/>
          </p:cNvSpPr>
          <p:nvPr>
            <p:ph type="body" idx="1"/>
          </p:nvPr>
        </p:nvSpPr>
        <p:spPr/>
        <p:txBody>
          <a:bodyPr/>
          <a:lstStyle/>
          <a:p>
            <a:r>
              <a:rPr lang="en-US" sz="2400" dirty="0">
                <a:latin typeface="+mn-lt"/>
              </a:rPr>
              <a:t>[15-22-0180-00-04ab-recap-of-narrowband-uwb-coupling-mac] proposes to use a control channel (mirroring channel) to assist UWB channel usage for ranging and collision avoidance. </a:t>
            </a:r>
          </a:p>
          <a:p>
            <a:pPr lvl="1"/>
            <a:r>
              <a:rPr lang="en-US" sz="2000" dirty="0">
                <a:latin typeface="+mn-lt"/>
              </a:rPr>
              <a:t>Information about the start time of ranging rounds, length of ranging block, number of ranging rounds, etc.</a:t>
            </a:r>
          </a:p>
          <a:p>
            <a:r>
              <a:rPr lang="en-US" sz="2400" dirty="0">
                <a:latin typeface="+mn-lt"/>
              </a:rPr>
              <a:t>The same concept of Minsoo’s control channel, but for ranging. Although, it is a narrowband channel.  </a:t>
            </a:r>
          </a:p>
          <a:p>
            <a:r>
              <a:rPr lang="en-US" sz="2400" dirty="0">
                <a:latin typeface="+mn-lt"/>
              </a:rPr>
              <a:t>No results. We do not know how it performs. </a:t>
            </a:r>
          </a:p>
          <a:p>
            <a:endParaRPr lang="en-US" sz="2400" dirty="0">
              <a:latin typeface="+mn-lt"/>
            </a:endParaRPr>
          </a:p>
        </p:txBody>
      </p:sp>
      <p:sp>
        <p:nvSpPr>
          <p:cNvPr id="4" name="Date Placeholder 3">
            <a:extLst>
              <a:ext uri="{FF2B5EF4-FFF2-40B4-BE49-F238E27FC236}">
                <a16:creationId xmlns:a16="http://schemas.microsoft.com/office/drawing/2014/main" id="{11E9CE4A-589F-A637-56C2-FA808BE587B5}"/>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57FB5BCE-F93A-4189-F6E9-43CAEC634B9B}"/>
              </a:ext>
            </a:extLst>
          </p:cNvPr>
          <p:cNvSpPr>
            <a:spLocks noGrp="1"/>
          </p:cNvSpPr>
          <p:nvPr>
            <p:ph type="ftr" idx="11"/>
          </p:nvPr>
        </p:nvSpPr>
        <p:spPr/>
        <p:txBody>
          <a:bodyPr/>
          <a:lstStyle/>
          <a:p>
            <a:r>
              <a:rPr lang="en-US" dirty="0"/>
              <a:t>Hernandez, Kohno, Kobayashi, Kim (YNU)</a:t>
            </a:r>
          </a:p>
        </p:txBody>
      </p:sp>
      <p:sp>
        <p:nvSpPr>
          <p:cNvPr id="6" name="Slide Number Placeholder 5">
            <a:extLst>
              <a:ext uri="{FF2B5EF4-FFF2-40B4-BE49-F238E27FC236}">
                <a16:creationId xmlns:a16="http://schemas.microsoft.com/office/drawing/2014/main" id="{28730801-D5D2-B01F-54AE-01B044275584}"/>
              </a:ext>
            </a:extLst>
          </p:cNvPr>
          <p:cNvSpPr>
            <a:spLocks noGrp="1"/>
          </p:cNvSpPr>
          <p:nvPr>
            <p:ph type="sldNum" idx="12"/>
          </p:nvPr>
        </p:nvSpPr>
        <p:spPr/>
        <p:txBody>
          <a:bodyPr/>
          <a:lstStyle/>
          <a:p>
            <a:pPr marL="0" lvl="0" indent="0" algn="ctr" rtl="0">
              <a:spcBef>
                <a:spcPts val="0"/>
              </a:spcBef>
              <a:spcAft>
                <a:spcPts val="0"/>
              </a:spcAft>
              <a:buNone/>
            </a:pPr>
            <a:r>
              <a:rPr lang="en-US" dirty="0"/>
              <a:t>Slide </a:t>
            </a:r>
            <a:fld id="{00000000-1234-1234-1234-123412341234}" type="slidenum">
              <a:rPr lang="en-US" smtClean="0"/>
              <a:t>5</a:t>
            </a:fld>
            <a:endParaRPr dirty="0"/>
          </a:p>
        </p:txBody>
      </p:sp>
    </p:spTree>
    <p:extLst>
      <p:ext uri="{BB962C8B-B14F-4D97-AF65-F5344CB8AC3E}">
        <p14:creationId xmlns:p14="http://schemas.microsoft.com/office/powerpoint/2010/main" val="2797905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468AA-794B-85C8-4B32-712D2B19DCF4}"/>
              </a:ext>
            </a:extLst>
          </p:cNvPr>
          <p:cNvSpPr>
            <a:spLocks noGrp="1"/>
          </p:cNvSpPr>
          <p:nvPr>
            <p:ph type="title"/>
          </p:nvPr>
        </p:nvSpPr>
        <p:spPr/>
        <p:txBody>
          <a:bodyPr/>
          <a:lstStyle/>
          <a:p>
            <a:r>
              <a:rPr lang="en-US" dirty="0"/>
              <a:t>Caveat</a:t>
            </a:r>
          </a:p>
        </p:txBody>
      </p:sp>
      <p:sp>
        <p:nvSpPr>
          <p:cNvPr id="3" name="Text Placeholder 2">
            <a:extLst>
              <a:ext uri="{FF2B5EF4-FFF2-40B4-BE49-F238E27FC236}">
                <a16:creationId xmlns:a16="http://schemas.microsoft.com/office/drawing/2014/main" id="{46A2F0A9-C41B-E6AD-79B3-712D97F04C01}"/>
              </a:ext>
            </a:extLst>
          </p:cNvPr>
          <p:cNvSpPr>
            <a:spLocks noGrp="1"/>
          </p:cNvSpPr>
          <p:nvPr>
            <p:ph type="body" idx="1"/>
          </p:nvPr>
        </p:nvSpPr>
        <p:spPr/>
        <p:txBody>
          <a:bodyPr/>
          <a:lstStyle/>
          <a:p>
            <a:r>
              <a:rPr lang="en-US" sz="2400" dirty="0">
                <a:latin typeface="+mn-lt"/>
              </a:rPr>
              <a:t>4ab is still working on the [MAC] proposals to be included in the amendment Std. </a:t>
            </a:r>
          </a:p>
          <a:p>
            <a:pPr lvl="1"/>
            <a:r>
              <a:rPr lang="en-US" sz="2000" dirty="0">
                <a:latin typeface="+mn-lt"/>
              </a:rPr>
              <a:t>As far as I know, there is no agreement on such MAC proposals. </a:t>
            </a:r>
          </a:p>
          <a:p>
            <a:pPr lvl="1"/>
            <a:r>
              <a:rPr lang="en-US" sz="2000" dirty="0">
                <a:latin typeface="+mn-lt"/>
              </a:rPr>
              <a:t>If 4ab will adopt a control channel or if the energy detection would have a variable threshold and duration. </a:t>
            </a:r>
          </a:p>
        </p:txBody>
      </p:sp>
      <p:sp>
        <p:nvSpPr>
          <p:cNvPr id="4" name="Date Placeholder 3">
            <a:extLst>
              <a:ext uri="{FF2B5EF4-FFF2-40B4-BE49-F238E27FC236}">
                <a16:creationId xmlns:a16="http://schemas.microsoft.com/office/drawing/2014/main" id="{D35EFDF7-A6A0-2B09-DEE2-BF98EC0A4107}"/>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4F5D2B83-F32C-01B0-8306-4F74A577D021}"/>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4098ABA1-A007-6F2D-FDAE-1335B27A5F7D}"/>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6</a:t>
            </a:fld>
            <a:endParaRPr dirty="0"/>
          </a:p>
        </p:txBody>
      </p:sp>
    </p:spTree>
    <p:extLst>
      <p:ext uri="{BB962C8B-B14F-4D97-AF65-F5344CB8AC3E}">
        <p14:creationId xmlns:p14="http://schemas.microsoft.com/office/powerpoint/2010/main" val="1545887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A9F59-E41C-F4C7-2411-29F2915C5AD8}"/>
              </a:ext>
            </a:extLst>
          </p:cNvPr>
          <p:cNvSpPr>
            <a:spLocks noGrp="1"/>
          </p:cNvSpPr>
          <p:nvPr>
            <p:ph type="title"/>
          </p:nvPr>
        </p:nvSpPr>
        <p:spPr/>
        <p:txBody>
          <a:bodyPr/>
          <a:lstStyle/>
          <a:p>
            <a:r>
              <a:rPr lang="en-US" dirty="0"/>
              <a:t>Harmonization</a:t>
            </a:r>
          </a:p>
        </p:txBody>
      </p:sp>
      <p:sp>
        <p:nvSpPr>
          <p:cNvPr id="3" name="Text Placeholder 2">
            <a:extLst>
              <a:ext uri="{FF2B5EF4-FFF2-40B4-BE49-F238E27FC236}">
                <a16:creationId xmlns:a16="http://schemas.microsoft.com/office/drawing/2014/main" id="{CF1C4B21-8E0A-D4E7-EEAA-02D1D60B4460}"/>
              </a:ext>
            </a:extLst>
          </p:cNvPr>
          <p:cNvSpPr>
            <a:spLocks noGrp="1"/>
          </p:cNvSpPr>
          <p:nvPr>
            <p:ph type="body" idx="1"/>
          </p:nvPr>
        </p:nvSpPr>
        <p:spPr/>
        <p:txBody>
          <a:bodyPr/>
          <a:lstStyle/>
          <a:p>
            <a:r>
              <a:rPr lang="en-US" sz="2400" dirty="0">
                <a:latin typeface="+mn-lt"/>
              </a:rPr>
              <a:t>Initial steps towards coexistence with 15.4:</a:t>
            </a:r>
          </a:p>
          <a:p>
            <a:r>
              <a:rPr lang="en-US" sz="2400" dirty="0">
                <a:latin typeface="+mn-lt"/>
              </a:rPr>
              <a:t>Adopt the 4ab agreed UW	B modulation.</a:t>
            </a:r>
          </a:p>
          <a:p>
            <a:pPr lvl="1"/>
            <a:r>
              <a:rPr lang="en-US" sz="2000" dirty="0">
                <a:latin typeface="+mn-lt"/>
              </a:rPr>
              <a:t>15.6ma devices would be able to detect 15.4ab beacons and consequently awareness of 4ab transmissions in the vicinity. </a:t>
            </a:r>
          </a:p>
          <a:p>
            <a:pPr lvl="1"/>
            <a:r>
              <a:rPr lang="en-US" sz="2000" dirty="0">
                <a:latin typeface="+mn-lt"/>
              </a:rPr>
              <a:t>It may trigger a mechanism at the MAC for contention [free] access to reduce collisions and/or reduce interference. </a:t>
            </a:r>
          </a:p>
          <a:p>
            <a:r>
              <a:rPr lang="en-US" sz="2400" dirty="0">
                <a:latin typeface="+mn-lt"/>
              </a:rPr>
              <a:t>6ma makes contributions to </a:t>
            </a:r>
          </a:p>
          <a:p>
            <a:pPr lvl="1"/>
            <a:r>
              <a:rPr lang="en-US" sz="2000" dirty="0">
                <a:latin typeface="+mn-lt"/>
              </a:rPr>
              <a:t>Interference mitigation at the PHY level.</a:t>
            </a:r>
          </a:p>
          <a:p>
            <a:pPr lvl="1"/>
            <a:r>
              <a:rPr lang="en-US" sz="2000" dirty="0">
                <a:latin typeface="+mn-lt"/>
              </a:rPr>
              <a:t>Collision avoidance at the MAC level.</a:t>
            </a:r>
          </a:p>
          <a:p>
            <a:pPr lvl="1"/>
            <a:r>
              <a:rPr lang="en-US" sz="2000" dirty="0">
                <a:latin typeface="+mn-lt"/>
              </a:rPr>
              <a:t>Still a work in progress.</a:t>
            </a:r>
          </a:p>
        </p:txBody>
      </p:sp>
      <p:sp>
        <p:nvSpPr>
          <p:cNvPr id="4" name="Date Placeholder 3">
            <a:extLst>
              <a:ext uri="{FF2B5EF4-FFF2-40B4-BE49-F238E27FC236}">
                <a16:creationId xmlns:a16="http://schemas.microsoft.com/office/drawing/2014/main" id="{E9C0AAE4-77B0-C0FD-6A60-44A490CF4114}"/>
              </a:ext>
            </a:extLst>
          </p:cNvPr>
          <p:cNvSpPr>
            <a:spLocks noGrp="1"/>
          </p:cNvSpPr>
          <p:nvPr>
            <p:ph type="dt" idx="10"/>
          </p:nvPr>
        </p:nvSpPr>
        <p:spPr/>
        <p:txBody>
          <a:bodyPr/>
          <a:lstStyle/>
          <a:p>
            <a:r>
              <a:rPr lang="en-US"/>
              <a:t>November 2022</a:t>
            </a:r>
            <a:endParaRPr lang="en-US" dirty="0"/>
          </a:p>
        </p:txBody>
      </p:sp>
      <p:sp>
        <p:nvSpPr>
          <p:cNvPr id="5" name="Footer Placeholder 4">
            <a:extLst>
              <a:ext uri="{FF2B5EF4-FFF2-40B4-BE49-F238E27FC236}">
                <a16:creationId xmlns:a16="http://schemas.microsoft.com/office/drawing/2014/main" id="{26E826D5-C3B4-B1FF-F279-06BBD744198D}"/>
              </a:ext>
            </a:extLst>
          </p:cNvPr>
          <p:cNvSpPr>
            <a:spLocks noGrp="1"/>
          </p:cNvSpPr>
          <p:nvPr>
            <p:ph type="ftr" idx="11"/>
          </p:nvPr>
        </p:nvSpPr>
        <p:spPr/>
        <p:txBody>
          <a:bodyPr/>
          <a:lstStyle/>
          <a:p>
            <a:r>
              <a:rPr lang="en-US"/>
              <a:t>Hernandez, Kohno, Kobayashi, Kim (YNU)</a:t>
            </a:r>
            <a:endParaRPr lang="en-US" dirty="0"/>
          </a:p>
        </p:txBody>
      </p:sp>
      <p:sp>
        <p:nvSpPr>
          <p:cNvPr id="6" name="Slide Number Placeholder 5">
            <a:extLst>
              <a:ext uri="{FF2B5EF4-FFF2-40B4-BE49-F238E27FC236}">
                <a16:creationId xmlns:a16="http://schemas.microsoft.com/office/drawing/2014/main" id="{5155E8A2-98C0-62D2-FABD-90D61238E752}"/>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7</a:t>
            </a:fld>
            <a:endParaRPr dirty="0"/>
          </a:p>
        </p:txBody>
      </p:sp>
    </p:spTree>
    <p:extLst>
      <p:ext uri="{BB962C8B-B14F-4D97-AF65-F5344CB8AC3E}">
        <p14:creationId xmlns:p14="http://schemas.microsoft.com/office/powerpoint/2010/main" val="2406012066"/>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5713</TotalTime>
  <Words>700</Words>
  <Application>Microsoft Office PowerPoint</Application>
  <PresentationFormat>On-screen Show (4:3)</PresentationFormat>
  <Paragraphs>75</Paragraphs>
  <Slides>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Times New Roman</vt:lpstr>
      <vt:lpstr>Default Design</vt:lpstr>
      <vt:lpstr>PowerPoint Presentation</vt:lpstr>
      <vt:lpstr>15.4ab MAC enhancements</vt:lpstr>
      <vt:lpstr>15.4ab MAC enhancements</vt:lpstr>
      <vt:lpstr>15.4ab MAC enhancements</vt:lpstr>
      <vt:lpstr>Control channel</vt:lpstr>
      <vt:lpstr>Caveat</vt:lpstr>
      <vt:lpstr>Harmonization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cp:lastModifiedBy>
  <cp:revision>298</cp:revision>
  <dcterms:modified xsi:type="dcterms:W3CDTF">2022-11-15T15:49:30Z</dcterms:modified>
</cp:coreProperties>
</file>