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6"/>
  </p:notesMasterIdLst>
  <p:sldIdLst>
    <p:sldId id="272" r:id="rId2"/>
    <p:sldId id="258" r:id="rId3"/>
    <p:sldId id="273" r:id="rId4"/>
    <p:sldId id="308" r:id="rId5"/>
    <p:sldId id="297" r:id="rId6"/>
    <p:sldId id="298" r:id="rId7"/>
    <p:sldId id="300" r:id="rId8"/>
    <p:sldId id="299" r:id="rId9"/>
    <p:sldId id="303" r:id="rId10"/>
    <p:sldId id="301" r:id="rId11"/>
    <p:sldId id="304" r:id="rId12"/>
    <p:sldId id="302" r:id="rId13"/>
    <p:sldId id="305" r:id="rId14"/>
    <p:sldId id="307" r:id="rId1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5268" autoAdjust="0"/>
  </p:normalViewPr>
  <p:slideViewPr>
    <p:cSldViewPr snapToGrid="0">
      <p:cViewPr varScale="1">
        <p:scale>
          <a:sx n="87" d="100"/>
          <a:sy n="87" d="100"/>
        </p:scale>
        <p:origin x="10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1440282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P802.15-22-0631-03-6a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May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Definition of Coexistence Levels and How to Support Higher Levels</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May </a:t>
            </a:r>
            <a:r>
              <a:rPr lang="en-US" sz="1600" dirty="0">
                <a:solidFill>
                  <a:schemeClr val="dk2"/>
                </a:solidFill>
                <a:latin typeface="Times New Roman"/>
                <a:ea typeface="Times New Roman"/>
                <a:cs typeface="Times New Roman"/>
                <a:sym typeface="Times New Roman"/>
              </a:rPr>
              <a:t>15th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The coexistence environments are classified into multiple levels according to the types of coexisting systems. Potential methods for coping with higher levels of coexistence environments are suggested for the time domain and frequency domain.</a:t>
            </a:r>
            <a:endParaRPr lang="en-US"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Supporting higher coexistence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Use multiple channels in frequency domain to support more networks.</a:t>
            </a:r>
          </a:p>
          <a:p>
            <a:pPr lvl="1"/>
            <a:r>
              <a:rPr lang="en-US" sz="1800" dirty="0"/>
              <a:t>This requires multi-UWB-channel compatible hardware, potentially increasing hardware cost.</a:t>
            </a:r>
          </a:p>
          <a:p>
            <a:endParaRPr lang="en-US" sz="1800" dirty="0"/>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1799016366"/>
              </p:ext>
            </p:extLst>
          </p:nvPr>
        </p:nvGraphicFramePr>
        <p:xfrm>
          <a:off x="971725" y="3082247"/>
          <a:ext cx="7276750" cy="2907072"/>
        </p:xfrm>
        <a:graphic>
          <a:graphicData uri="http://schemas.openxmlformats.org/drawingml/2006/table">
            <a:tbl>
              <a:tblPr firstRow="1" firstCol="1" bandRow="1">
                <a:tableStyleId>{C4B1156A-380E-4F78-BDF5-A606A8083BF9}</a:tableStyleId>
              </a:tblPr>
              <a:tblGrid>
                <a:gridCol w="719766">
                  <a:extLst>
                    <a:ext uri="{9D8B030D-6E8A-4147-A177-3AD203B41FA5}">
                      <a16:colId xmlns:a16="http://schemas.microsoft.com/office/drawing/2014/main" val="1521290653"/>
                    </a:ext>
                  </a:extLst>
                </a:gridCol>
                <a:gridCol w="923135">
                  <a:extLst>
                    <a:ext uri="{9D8B030D-6E8A-4147-A177-3AD203B41FA5}">
                      <a16:colId xmlns:a16="http://schemas.microsoft.com/office/drawing/2014/main" val="4241708084"/>
                    </a:ext>
                  </a:extLst>
                </a:gridCol>
                <a:gridCol w="1067424">
                  <a:extLst>
                    <a:ext uri="{9D8B030D-6E8A-4147-A177-3AD203B41FA5}">
                      <a16:colId xmlns:a16="http://schemas.microsoft.com/office/drawing/2014/main" val="1826506401"/>
                    </a:ext>
                  </a:extLst>
                </a:gridCol>
                <a:gridCol w="1243405">
                  <a:extLst>
                    <a:ext uri="{9D8B030D-6E8A-4147-A177-3AD203B41FA5}">
                      <a16:colId xmlns:a16="http://schemas.microsoft.com/office/drawing/2014/main" val="1189475924"/>
                    </a:ext>
                  </a:extLst>
                </a:gridCol>
                <a:gridCol w="1387694">
                  <a:extLst>
                    <a:ext uri="{9D8B030D-6E8A-4147-A177-3AD203B41FA5}">
                      <a16:colId xmlns:a16="http://schemas.microsoft.com/office/drawing/2014/main" val="3505678578"/>
                    </a:ext>
                  </a:extLst>
                </a:gridCol>
                <a:gridCol w="967663">
                  <a:extLst>
                    <a:ext uri="{9D8B030D-6E8A-4147-A177-3AD203B41FA5}">
                      <a16:colId xmlns:a16="http://schemas.microsoft.com/office/drawing/2014/main" val="4071166485"/>
                    </a:ext>
                  </a:extLst>
                </a:gridCol>
                <a:gridCol w="967663">
                  <a:extLst>
                    <a:ext uri="{9D8B030D-6E8A-4147-A177-3AD203B41FA5}">
                      <a16:colId xmlns:a16="http://schemas.microsoft.com/office/drawing/2014/main" val="3366600948"/>
                    </a:ext>
                  </a:extLst>
                </a:gridCol>
              </a:tblGrid>
              <a:tr h="622944">
                <a:tc>
                  <a:txBody>
                    <a:bodyPr/>
                    <a:lstStyle/>
                    <a:p>
                      <a:pPr marL="0" marR="0" algn="ctr">
                        <a:spcBef>
                          <a:spcPts val="0"/>
                        </a:spcBef>
                        <a:spcAft>
                          <a:spcPts val="0"/>
                        </a:spcAft>
                      </a:pPr>
                      <a:r>
                        <a:rPr lang="en-US" sz="1200" dirty="0">
                          <a:effectLst/>
                        </a:rPr>
                        <a:t>Band group</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a:txBody>
                    <a:bodyPr/>
                    <a:lstStyle/>
                    <a:p>
                      <a:pPr marL="0" marR="0" algn="ctr">
                        <a:spcBef>
                          <a:spcPts val="0"/>
                        </a:spcBef>
                        <a:spcAft>
                          <a:spcPts val="0"/>
                        </a:spcAft>
                      </a:pPr>
                      <a:r>
                        <a:rPr lang="en-US" sz="1200" dirty="0">
                          <a:effectLst/>
                        </a:rPr>
                        <a:t>Channel number</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a:txBody>
                    <a:bodyPr/>
                    <a:lstStyle/>
                    <a:p>
                      <a:pPr marL="0" marR="0" algn="ctr">
                        <a:spcBef>
                          <a:spcPts val="0"/>
                        </a:spcBef>
                        <a:spcAft>
                          <a:spcPts val="0"/>
                        </a:spcAft>
                      </a:pPr>
                      <a:r>
                        <a:rPr lang="en-US" sz="1200" dirty="0">
                          <a:effectLst/>
                        </a:rPr>
                        <a:t>Central frequency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a:txBody>
                    <a:bodyPr/>
                    <a:lstStyle/>
                    <a:p>
                      <a:pPr marL="0" marR="0" algn="ctr">
                        <a:spcBef>
                          <a:spcPts val="0"/>
                        </a:spcBef>
                        <a:spcAft>
                          <a:spcPts val="0"/>
                        </a:spcAft>
                      </a:pPr>
                      <a:r>
                        <a:rPr lang="en-US" sz="1200" dirty="0">
                          <a:effectLst/>
                        </a:rPr>
                        <a:t>Bandwidth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a:txBody>
                    <a:bodyPr/>
                    <a:lstStyle/>
                    <a:p>
                      <a:pPr marL="0" marR="0" algn="ctr">
                        <a:spcBef>
                          <a:spcPts val="0"/>
                        </a:spcBef>
                        <a:spcAft>
                          <a:spcPts val="0"/>
                        </a:spcAft>
                      </a:pPr>
                      <a:r>
                        <a:rPr lang="en-US" sz="1200" dirty="0">
                          <a:effectLst/>
                        </a:rPr>
                        <a:t>Channel attribute</a:t>
                      </a:r>
                      <a:br>
                        <a:rPr lang="en-US" sz="1200" dirty="0">
                          <a:effectLst/>
                        </a:rPr>
                      </a:br>
                      <a:r>
                        <a:rPr lang="en-US" sz="1200" dirty="0">
                          <a:effectLst/>
                        </a:rPr>
                        <a:t>in 802.15.6-2012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gridSpan="2">
                  <a:txBody>
                    <a:bodyPr/>
                    <a:lstStyle/>
                    <a:p>
                      <a:pPr marL="0" marR="0" algn="ctr">
                        <a:spcBef>
                          <a:spcPts val="0"/>
                        </a:spcBef>
                        <a:spcAft>
                          <a:spcPts val="0"/>
                        </a:spcAft>
                      </a:pPr>
                      <a:r>
                        <a:rPr lang="en-US" sz="1200" dirty="0">
                          <a:effectLst/>
                        </a:rPr>
                        <a:t>Channel attribute</a:t>
                      </a:r>
                      <a:br>
                        <a:rPr lang="en-US" sz="1200" dirty="0">
                          <a:effectLst/>
                        </a:rPr>
                      </a:br>
                      <a:r>
                        <a:rPr lang="en-US" sz="1200" dirty="0">
                          <a:effectLst/>
                        </a:rPr>
                        <a:t>for the revision</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65000"/>
                      </a:schemeClr>
                    </a:solidFill>
                  </a:tcPr>
                </a:tc>
                <a:tc hMerge="1">
                  <a:txBody>
                    <a:bodyPr/>
                    <a:lstStyle/>
                    <a:p>
                      <a:endParaRPr lang="en-US"/>
                    </a:p>
                  </a:txBody>
                  <a:tcPr/>
                </a:tc>
                <a:extLst>
                  <a:ext uri="{0D108BD9-81ED-4DB2-BD59-A6C34878D82A}">
                    <a16:rowId xmlns:a16="http://schemas.microsoft.com/office/drawing/2014/main" val="2731804553"/>
                  </a:ext>
                </a:extLst>
              </a:tr>
              <a:tr h="207648">
                <a:tc rowSpan="3">
                  <a:txBody>
                    <a:bodyPr/>
                    <a:lstStyle/>
                    <a:p>
                      <a:pPr marL="0" marR="0" algn="ctr">
                        <a:spcBef>
                          <a:spcPts val="0"/>
                        </a:spcBef>
                        <a:spcAft>
                          <a:spcPts val="0"/>
                        </a:spcAft>
                      </a:pPr>
                      <a:r>
                        <a:rPr lang="en-US" sz="1200" dirty="0">
                          <a:effectLst/>
                        </a:rPr>
                        <a:t>Low band</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0</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3494.4</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Optional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3011408418"/>
                  </a:ext>
                </a:extLst>
              </a:tr>
              <a:tr h="207648">
                <a:tc vMerge="1">
                  <a:txBody>
                    <a:bodyPr/>
                    <a:lstStyle/>
                    <a:p>
                      <a:endParaRPr lang="en-US"/>
                    </a:p>
                  </a:txBody>
                  <a:tcPr/>
                </a:tc>
                <a:tc>
                  <a:txBody>
                    <a:bodyPr/>
                    <a:lstStyle/>
                    <a:p>
                      <a:pPr marL="0" marR="0" algn="ctr">
                        <a:spcBef>
                          <a:spcPts val="0"/>
                        </a:spcBef>
                        <a:spcAft>
                          <a:spcPts val="0"/>
                        </a:spcAft>
                      </a:pPr>
                      <a:r>
                        <a:rPr lang="en-US" sz="1200" dirty="0">
                          <a:effectLst/>
                        </a:rPr>
                        <a:t>1</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3993.6</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rowSpan="2">
                  <a:txBody>
                    <a:bodyPr/>
                    <a:lstStyle/>
                    <a:p>
                      <a:pPr marL="0" marR="0" algn="ctr">
                        <a:spcBef>
                          <a:spcPts val="0"/>
                        </a:spcBef>
                        <a:spcAft>
                          <a:spcPts val="0"/>
                        </a:spcAft>
                      </a:pPr>
                      <a:r>
                        <a:rPr lang="en-US" sz="1200" dirty="0">
                          <a:effectLst/>
                        </a:rPr>
                        <a:t>Control/Data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b="1" dirty="0">
                          <a:effectLst/>
                        </a:rPr>
                        <a:t>Mandatory</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2330008570"/>
                  </a:ext>
                </a:extLst>
              </a:tr>
              <a:tr h="207648">
                <a:tc vMerge="1">
                  <a:txBody>
                    <a:bodyPr/>
                    <a:lstStyle/>
                    <a:p>
                      <a:endParaRPr lang="en-US"/>
                    </a:p>
                  </a:txBody>
                  <a:tcPr/>
                </a:tc>
                <a:tc>
                  <a:txBody>
                    <a:bodyPr/>
                    <a:lstStyle/>
                    <a:p>
                      <a:pPr marL="0" marR="0" algn="ctr">
                        <a:spcBef>
                          <a:spcPts val="0"/>
                        </a:spcBef>
                        <a:spcAft>
                          <a:spcPts val="0"/>
                        </a:spcAft>
                      </a:pPr>
                      <a:r>
                        <a:rPr lang="en-US" sz="1200" dirty="0">
                          <a:effectLst/>
                        </a:rPr>
                        <a:t>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dirty="0">
                          <a:effectLst/>
                        </a:rPr>
                        <a:t>4492.8</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tc vMerge="1">
                  <a:txBody>
                    <a:bodyPr/>
                    <a:lstStyle/>
                    <a:p>
                      <a:pPr marL="0" marR="0" algn="ctr">
                        <a:spcBef>
                          <a:spcPts val="0"/>
                        </a:spcBef>
                        <a:spcAft>
                          <a:spcPts val="0"/>
                        </a:spcAft>
                      </a:pP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85000"/>
                      </a:schemeClr>
                    </a:solidFill>
                  </a:tcPr>
                </a:tc>
                <a:extLst>
                  <a:ext uri="{0D108BD9-81ED-4DB2-BD59-A6C34878D82A}">
                    <a16:rowId xmlns:a16="http://schemas.microsoft.com/office/drawing/2014/main" val="3328999887"/>
                  </a:ext>
                </a:extLst>
              </a:tr>
              <a:tr h="207648">
                <a:tc rowSpan="8">
                  <a:txBody>
                    <a:bodyPr/>
                    <a:lstStyle/>
                    <a:p>
                      <a:pPr marL="0" marR="0" algn="ctr">
                        <a:spcBef>
                          <a:spcPts val="0"/>
                        </a:spcBef>
                        <a:spcAft>
                          <a:spcPts val="0"/>
                        </a:spcAft>
                      </a:pPr>
                      <a:r>
                        <a:rPr lang="en-US" sz="1200" dirty="0">
                          <a:effectLst/>
                        </a:rPr>
                        <a:t>High band</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3</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6489.6</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rowSpan="2">
                  <a:txBody>
                    <a:bodyPr/>
                    <a:lstStyle/>
                    <a:p>
                      <a:pPr marL="0" marR="0" algn="ctr">
                        <a:spcBef>
                          <a:spcPts val="0"/>
                        </a:spcBef>
                        <a:spcAft>
                          <a:spcPts val="0"/>
                        </a:spcAft>
                      </a:pPr>
                      <a:r>
                        <a:rPr lang="en-US" sz="1200" dirty="0">
                          <a:effectLst/>
                        </a:rPr>
                        <a:t>Control/Data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2228940750"/>
                  </a:ext>
                </a:extLst>
              </a:tr>
              <a:tr h="207648">
                <a:tc vMerge="1">
                  <a:txBody>
                    <a:bodyPr/>
                    <a:lstStyle/>
                    <a:p>
                      <a:endParaRPr lang="en-US"/>
                    </a:p>
                  </a:txBody>
                  <a:tcPr/>
                </a:tc>
                <a:tc>
                  <a:txBody>
                    <a:bodyPr/>
                    <a:lstStyle/>
                    <a:p>
                      <a:pPr marL="0" marR="0" algn="ctr">
                        <a:spcBef>
                          <a:spcPts val="0"/>
                        </a:spcBef>
                        <a:spcAft>
                          <a:spcPts val="0"/>
                        </a:spcAft>
                      </a:pPr>
                      <a:r>
                        <a:rPr lang="en-US" sz="1200" dirty="0">
                          <a:effectLst/>
                        </a:rPr>
                        <a:t>4</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6988.8</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297969047"/>
                  </a:ext>
                </a:extLst>
              </a:tr>
              <a:tr h="207648">
                <a:tc vMerge="1">
                  <a:txBody>
                    <a:bodyPr/>
                    <a:lstStyle/>
                    <a:p>
                      <a:endParaRPr lang="en-US"/>
                    </a:p>
                  </a:txBody>
                  <a:tcPr/>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7488.0</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594430128"/>
                  </a:ext>
                </a:extLst>
              </a:tr>
              <a:tr h="207648">
                <a:tc vMerge="1">
                  <a:txBody>
                    <a:bodyPr/>
                    <a:lstStyle/>
                    <a:p>
                      <a:endParaRPr lang="en-US"/>
                    </a:p>
                  </a:txBody>
                  <a:tcPr/>
                </a:tc>
                <a:tc>
                  <a:txBody>
                    <a:bodyPr/>
                    <a:lstStyle/>
                    <a:p>
                      <a:pPr marL="0" marR="0" algn="ctr">
                        <a:spcBef>
                          <a:spcPts val="0"/>
                        </a:spcBef>
                        <a:spcAft>
                          <a:spcPts val="0"/>
                        </a:spcAft>
                      </a:pPr>
                      <a:r>
                        <a:rPr lang="en-US" sz="1200">
                          <a:effectLst/>
                        </a:rPr>
                        <a:t>6</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7987.2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rowSpan="5">
                  <a:txBody>
                    <a:bodyPr/>
                    <a:lstStyle/>
                    <a:p>
                      <a:pPr marL="0" marR="0" algn="ctr">
                        <a:spcBef>
                          <a:spcPts val="0"/>
                        </a:spcBef>
                        <a:spcAft>
                          <a:spcPts val="0"/>
                        </a:spcAft>
                      </a:pPr>
                      <a:r>
                        <a:rPr lang="en-US" sz="1200" dirty="0">
                          <a:effectLst/>
                        </a:rPr>
                        <a:t>Control/Data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b="1" dirty="0">
                          <a:effectLst/>
                        </a:rPr>
                        <a:t>Mandatory</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750368255"/>
                  </a:ext>
                </a:extLst>
              </a:tr>
              <a:tr h="207648">
                <a:tc vMerge="1">
                  <a:txBody>
                    <a:bodyPr/>
                    <a:lstStyle/>
                    <a:p>
                      <a:endParaRPr lang="en-US"/>
                    </a:p>
                  </a:txBody>
                  <a:tcPr/>
                </a:tc>
                <a:tc>
                  <a:txBody>
                    <a:bodyPr/>
                    <a:lstStyle/>
                    <a:p>
                      <a:pPr marL="0" marR="0" algn="ctr">
                        <a:spcBef>
                          <a:spcPts val="0"/>
                        </a:spcBef>
                        <a:spcAft>
                          <a:spcPts val="0"/>
                        </a:spcAft>
                      </a:pPr>
                      <a:r>
                        <a:rPr lang="en-US" sz="1200">
                          <a:effectLst/>
                        </a:rPr>
                        <a:t>7</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8486.4</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4085407530"/>
                  </a:ext>
                </a:extLst>
              </a:tr>
              <a:tr h="207648">
                <a:tc vMerge="1">
                  <a:txBody>
                    <a:bodyPr/>
                    <a:lstStyle/>
                    <a:p>
                      <a:endParaRPr lang="en-US"/>
                    </a:p>
                  </a:txBody>
                  <a:tcPr/>
                </a:tc>
                <a:tc>
                  <a:txBody>
                    <a:bodyPr/>
                    <a:lstStyle/>
                    <a:p>
                      <a:pPr marL="0" marR="0" algn="ctr">
                        <a:spcBef>
                          <a:spcPts val="0"/>
                        </a:spcBef>
                        <a:spcAft>
                          <a:spcPts val="0"/>
                        </a:spcAft>
                      </a:pPr>
                      <a:r>
                        <a:rPr lang="en-US" sz="1200">
                          <a:effectLst/>
                        </a:rPr>
                        <a:t>8</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8985.6</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2609990553"/>
                  </a:ext>
                </a:extLst>
              </a:tr>
              <a:tr h="207648">
                <a:tc vMerge="1">
                  <a:txBody>
                    <a:bodyPr/>
                    <a:lstStyle/>
                    <a:p>
                      <a:endParaRPr lang="en-US"/>
                    </a:p>
                  </a:txBody>
                  <a:tcPr/>
                </a:tc>
                <a:tc>
                  <a:txBody>
                    <a:bodyPr/>
                    <a:lstStyle/>
                    <a:p>
                      <a:pPr marL="0" marR="0" algn="ctr">
                        <a:spcBef>
                          <a:spcPts val="0"/>
                        </a:spcBef>
                        <a:spcAft>
                          <a:spcPts val="0"/>
                        </a:spcAft>
                      </a:pPr>
                      <a:r>
                        <a:rPr lang="en-US" sz="1200">
                          <a:effectLst/>
                        </a:rPr>
                        <a:t>9</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9484.8</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766940035"/>
                  </a:ext>
                </a:extLst>
              </a:tr>
              <a:tr h="207648">
                <a:tc vMerge="1">
                  <a:txBody>
                    <a:bodyPr/>
                    <a:lstStyle/>
                    <a:p>
                      <a:endParaRPr lang="en-US"/>
                    </a:p>
                  </a:txBody>
                  <a:tcPr/>
                </a:tc>
                <a:tc>
                  <a:txBody>
                    <a:bodyPr/>
                    <a:lstStyle/>
                    <a:p>
                      <a:pPr marL="0" marR="0" algn="ctr">
                        <a:spcBef>
                          <a:spcPts val="0"/>
                        </a:spcBef>
                        <a:spcAft>
                          <a:spcPts val="0"/>
                        </a:spcAft>
                      </a:pPr>
                      <a:r>
                        <a:rPr lang="en-US" sz="1200">
                          <a:effectLst/>
                        </a:rPr>
                        <a:t>10</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9984.0</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vMerge="1">
                  <a:txBody>
                    <a:bodyPr/>
                    <a:lstStyle/>
                    <a:p>
                      <a:pPr marL="0" marR="0" algn="ctr">
                        <a:spcBef>
                          <a:spcPts val="0"/>
                        </a:spcBef>
                        <a:spcAft>
                          <a:spcPts val="0"/>
                        </a:spcAft>
                      </a:pP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Balancing dependability and cost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Achieving higher dependability inevitably comes with increased costs, which may pose challenges for widespread adoption.</a:t>
            </a:r>
          </a:p>
          <a:p>
            <a:r>
              <a:rPr lang="en-US" sz="1800" dirty="0"/>
              <a:t>The parameters of the coexistence environment, such as the number of coexisting systems, need to be set at a feasible level, taking both complexity and cost into account.</a:t>
            </a:r>
          </a:p>
          <a:p>
            <a:endParaRPr lang="en-US" sz="1800" dirty="0"/>
          </a:p>
          <a:p>
            <a:r>
              <a:rPr lang="en-US" sz="1800" dirty="0"/>
              <a:t>One possible solution is to classify coexistence algorithms into mandatory and optional features.</a:t>
            </a:r>
          </a:p>
          <a:p>
            <a:pPr lvl="1"/>
            <a:r>
              <a:rPr lang="en-US" sz="1800" dirty="0"/>
              <a:t>Users who need higher dependability can opt for devices that support higher levels of coexistence environment by offering optional features.</a:t>
            </a:r>
          </a:p>
        </p:txBody>
      </p:sp>
    </p:spTree>
    <p:extLst>
      <p:ext uri="{BB962C8B-B14F-4D97-AF65-F5344CB8AC3E}">
        <p14:creationId xmlns:p14="http://schemas.microsoft.com/office/powerpoint/2010/main" val="191758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We have categorized coexistence environments into 8 distinct levels based on the variety of coexisting systems.</a:t>
            </a:r>
          </a:p>
          <a:p>
            <a:r>
              <a:rPr lang="en-US" sz="2000" dirty="0"/>
              <a:t>To manage more complex coexistence environments, we propose strategies in both the time and frequency domains.</a:t>
            </a:r>
          </a:p>
          <a:p>
            <a:r>
              <a:rPr lang="en-US" sz="2000" dirty="0"/>
              <a:t>In order to manage increased costs, we suggest classifying certain coexistence features as optional, allowing for tailored solutions based on specific user requirements.</a:t>
            </a:r>
          </a:p>
        </p:txBody>
      </p:sp>
    </p:spTree>
    <p:extLst>
      <p:ext uri="{BB962C8B-B14F-4D97-AF65-F5344CB8AC3E}">
        <p14:creationId xmlns:p14="http://schemas.microsoft.com/office/powerpoint/2010/main" val="3812746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15-19-0503-01-0dep, MAC Protocol with Interference Mitigation Using Negotiation among Coordinators in Multiple Wireless Body Area Networks (BANs)</a:t>
            </a:r>
          </a:p>
          <a:p>
            <a:pPr marL="25400" indent="0">
              <a:buNone/>
            </a:pPr>
            <a:r>
              <a:rPr lang="en-US" sz="2000" dirty="0"/>
              <a:t>[2]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dirty="0"/>
              <a:t>May 2023</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Tree>
    <p:extLst>
      <p:ext uri="{BB962C8B-B14F-4D97-AF65-F5344CB8AC3E}">
        <p14:creationId xmlns:p14="http://schemas.microsoft.com/office/powerpoint/2010/main" val="283898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a:t>
            </a:r>
            <a:br>
              <a:rPr lang="en-US" altLang="ja-JP" sz="2800" b="1" dirty="0">
                <a:ea typeface="ＭＳ Ｐゴシック" pitchFamily="50" charset="-128"/>
              </a:rPr>
            </a:b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r>
              <a:rPr lang="en-US" altLang="ja-JP" dirty="0">
                <a:ea typeface="ＭＳ Ｐゴシック" pitchFamily="50" charset="-128"/>
              </a:rPr>
              <a:t>Definition of Coexistence Levels and How to Support Higher Levels</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May 15</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and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May 2023</a:t>
            </a:r>
            <a:endParaRPr lang="en-US"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The goal of this revision is to enhance dependability.</a:t>
            </a:r>
          </a:p>
          <a:p>
            <a:r>
              <a:rPr lang="en-US" sz="2000" dirty="0"/>
              <a:t>This presentation focuses on the challenges of coexistence, among other obstacles we face in achieving this goal.</a:t>
            </a:r>
          </a:p>
          <a:p>
            <a:r>
              <a:rPr lang="en-US" sz="2000" dirty="0"/>
              <a:t>There is no one-size-fits-all solution to manage any coexistence scenario.</a:t>
            </a:r>
          </a:p>
          <a:p>
            <a:r>
              <a:rPr lang="en-US" sz="2000" dirty="0"/>
              <a:t>To start with, we are outlining the various levels of coexistence scenarios we anticipate in an environment where one or more Body Area Networks (BANs) and other radios are operating within the same coverage area.</a:t>
            </a:r>
          </a:p>
          <a:p>
            <a:r>
              <a:rPr lang="en-US" sz="2000" dirty="0"/>
              <a:t>TG6ma is working on defining specification at the Physical (PHY) and Media Access Control (MAC) layers to enhance dependability at each the level, maintaining a specific Quality of Service (QoS).</a:t>
            </a:r>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5408613"/>
            <a:ext cx="7772400" cy="1066799"/>
          </a:xfrm>
          <a:prstGeom prst="rect">
            <a:avLst/>
          </a:prstGeom>
        </p:spPr>
        <p:txBody>
          <a:bodyPr/>
          <a:lstStyle/>
          <a:p>
            <a:pPr marL="182880" indent="-182880"/>
            <a:r>
              <a:rPr kumimoji="1" lang="en-US" altLang="ja-JP" sz="1800" dirty="0"/>
              <a:t>We’ve redefined coexistence into 8 levels, each of which </a:t>
            </a:r>
            <a:r>
              <a:rPr kumimoji="1" lang="en-US" sz="1800" dirty="0"/>
              <a:t>can be represented using just 3 bits. This make them suitable to include in PHY or MAC headers.</a:t>
            </a:r>
            <a:endParaRPr lang="en-US" sz="1800" dirty="0"/>
          </a:p>
        </p:txBody>
      </p:sp>
      <p:graphicFrame>
        <p:nvGraphicFramePr>
          <p:cNvPr id="8" name="Table 8">
            <a:extLst>
              <a:ext uri="{FF2B5EF4-FFF2-40B4-BE49-F238E27FC236}">
                <a16:creationId xmlns:a16="http://schemas.microsoft.com/office/drawing/2014/main" id="{75B4EE07-F0F1-CBC8-C05B-037A5C6CE5D6}"/>
              </a:ext>
            </a:extLst>
          </p:cNvPr>
          <p:cNvGraphicFramePr>
            <a:graphicFrameLocks noGrp="1"/>
          </p:cNvGraphicFramePr>
          <p:nvPr>
            <p:extLst>
              <p:ext uri="{D42A27DB-BD31-4B8C-83A1-F6EECF244321}">
                <p14:modId xmlns:p14="http://schemas.microsoft.com/office/powerpoint/2010/main" val="4104921943"/>
              </p:ext>
            </p:extLst>
          </p:nvPr>
        </p:nvGraphicFramePr>
        <p:xfrm>
          <a:off x="685800" y="1781492"/>
          <a:ext cx="7772399" cy="3627120"/>
        </p:xfrm>
        <a:graphic>
          <a:graphicData uri="http://schemas.openxmlformats.org/drawingml/2006/table">
            <a:tbl>
              <a:tblPr firstRow="1" bandRow="1">
                <a:tableStyleId>{5940675A-B579-460E-94D1-54222C63F5DA}</a:tableStyleId>
              </a:tblPr>
              <a:tblGrid>
                <a:gridCol w="838201">
                  <a:extLst>
                    <a:ext uri="{9D8B030D-6E8A-4147-A177-3AD203B41FA5}">
                      <a16:colId xmlns:a16="http://schemas.microsoft.com/office/drawing/2014/main" val="683781293"/>
                    </a:ext>
                  </a:extLst>
                </a:gridCol>
                <a:gridCol w="1109472">
                  <a:extLst>
                    <a:ext uri="{9D8B030D-6E8A-4147-A177-3AD203B41FA5}">
                      <a16:colId xmlns:a16="http://schemas.microsoft.com/office/drawing/2014/main" val="1329213928"/>
                    </a:ext>
                  </a:extLst>
                </a:gridCol>
                <a:gridCol w="1146048">
                  <a:extLst>
                    <a:ext uri="{9D8B030D-6E8A-4147-A177-3AD203B41FA5}">
                      <a16:colId xmlns:a16="http://schemas.microsoft.com/office/drawing/2014/main" val="2623798819"/>
                    </a:ext>
                  </a:extLst>
                </a:gridCol>
                <a:gridCol w="1255776">
                  <a:extLst>
                    <a:ext uri="{9D8B030D-6E8A-4147-A177-3AD203B41FA5}">
                      <a16:colId xmlns:a16="http://schemas.microsoft.com/office/drawing/2014/main" val="864124007"/>
                    </a:ext>
                  </a:extLst>
                </a:gridCol>
                <a:gridCol w="1133856">
                  <a:extLst>
                    <a:ext uri="{9D8B030D-6E8A-4147-A177-3AD203B41FA5}">
                      <a16:colId xmlns:a16="http://schemas.microsoft.com/office/drawing/2014/main" val="155283774"/>
                    </a:ext>
                  </a:extLst>
                </a:gridCol>
                <a:gridCol w="1133856">
                  <a:extLst>
                    <a:ext uri="{9D8B030D-6E8A-4147-A177-3AD203B41FA5}">
                      <a16:colId xmlns:a16="http://schemas.microsoft.com/office/drawing/2014/main" val="1578252913"/>
                    </a:ext>
                  </a:extLst>
                </a:gridCol>
                <a:gridCol w="1155190">
                  <a:extLst>
                    <a:ext uri="{9D8B030D-6E8A-4147-A177-3AD203B41FA5}">
                      <a16:colId xmlns:a16="http://schemas.microsoft.com/office/drawing/2014/main" val="3401217700"/>
                    </a:ext>
                  </a:extLst>
                </a:gridCol>
              </a:tblGrid>
              <a:tr h="276988">
                <a:tc rowSpan="2">
                  <a:txBody>
                    <a:bodyPr/>
                    <a:lstStyle/>
                    <a:p>
                      <a:pPr algn="ctr"/>
                      <a:r>
                        <a:rPr lang="en-US" b="1" dirty="0"/>
                        <a:t>Coexistence Level</a:t>
                      </a:r>
                    </a:p>
                  </a:txBody>
                  <a:tcPr anchor="ctr">
                    <a:solidFill>
                      <a:schemeClr val="bg1">
                        <a:lumMod val="75000"/>
                      </a:schemeClr>
                    </a:solidFill>
                  </a:tcPr>
                </a:tc>
                <a:tc gridSpan="5">
                  <a:txBody>
                    <a:bodyPr/>
                    <a:lstStyle/>
                    <a:p>
                      <a:pPr algn="ctr"/>
                      <a:r>
                        <a:rPr lang="en-US" b="1" dirty="0"/>
                        <a:t>Coexisting system(s)</a:t>
                      </a:r>
                    </a:p>
                  </a:txBody>
                  <a:tcPr anchor="ctr">
                    <a:solidFill>
                      <a:schemeClr val="bg1">
                        <a:lumMod val="75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b="1" dirty="0"/>
                        <a:t>Category</a:t>
                      </a:r>
                      <a:endParaRPr lang="en-US" dirty="0"/>
                    </a:p>
                  </a:txBody>
                  <a:tcPr anchor="ctr">
                    <a:solidFill>
                      <a:schemeClr val="bg1">
                        <a:lumMod val="75000"/>
                      </a:schemeClr>
                    </a:solidFill>
                  </a:tcPr>
                </a:tc>
                <a:extLst>
                  <a:ext uri="{0D108BD9-81ED-4DB2-BD59-A6C34878D82A}">
                    <a16:rowId xmlns:a16="http://schemas.microsoft.com/office/drawing/2014/main" val="2741778628"/>
                  </a:ext>
                </a:extLst>
              </a:tr>
              <a:tr h="775566">
                <a:tc vMerge="1">
                  <a:txBody>
                    <a:bodyPr/>
                    <a:lstStyle/>
                    <a:p>
                      <a:pPr algn="ctr"/>
                      <a:r>
                        <a:rPr lang="en-US" dirty="0"/>
                        <a:t>Level</a:t>
                      </a:r>
                    </a:p>
                  </a:txBody>
                  <a:tcPr anchor="ctr"/>
                </a:tc>
                <a:tc>
                  <a:txBody>
                    <a:bodyPr/>
                    <a:lstStyle/>
                    <a:p>
                      <a:pPr algn="ctr"/>
                      <a:r>
                        <a:rPr lang="en-US" b="1" dirty="0"/>
                        <a:t>802.15.6ma</a:t>
                      </a:r>
                    </a:p>
                  </a:txBody>
                  <a:tcPr anchor="ctr">
                    <a:solidFill>
                      <a:schemeClr val="bg1">
                        <a:lumMod val="75000"/>
                      </a:schemeClr>
                    </a:solidFill>
                  </a:tcPr>
                </a:tc>
                <a:tc>
                  <a:txBody>
                    <a:bodyPr/>
                    <a:lstStyle/>
                    <a:p>
                      <a:pPr algn="ctr"/>
                      <a:r>
                        <a:rPr lang="en-US" b="1" dirty="0"/>
                        <a:t>802.15.6-2012</a:t>
                      </a:r>
                    </a:p>
                  </a:txBody>
                  <a:tcPr anchor="ctr">
                    <a:solidFill>
                      <a:schemeClr val="bg1">
                        <a:lumMod val="75000"/>
                      </a:schemeClr>
                    </a:solidFill>
                  </a:tcPr>
                </a:tc>
                <a:tc>
                  <a:txBody>
                    <a:bodyPr/>
                    <a:lstStyle/>
                    <a:p>
                      <a:pPr algn="ctr"/>
                      <a:r>
                        <a:rPr lang="en-US" b="1" dirty="0"/>
                        <a:t>Non-UWB</a:t>
                      </a:r>
                    </a:p>
                    <a:p>
                      <a:pPr algn="ctr"/>
                      <a:r>
                        <a:rPr lang="en-US" sz="1200" b="0" dirty="0"/>
                        <a:t>(ex. Wi-Fi / Unlicensed / 3GPP)</a:t>
                      </a:r>
                    </a:p>
                  </a:txBody>
                  <a:tcPr anchor="ctr">
                    <a:solidFill>
                      <a:schemeClr val="bg1">
                        <a:lumMod val="75000"/>
                      </a:schemeClr>
                    </a:solidFill>
                  </a:tcPr>
                </a:tc>
                <a:tc>
                  <a:txBody>
                    <a:bodyPr/>
                    <a:lstStyle/>
                    <a:p>
                      <a:pPr algn="ctr"/>
                      <a:r>
                        <a:rPr lang="en-US" b="1" dirty="0"/>
                        <a:t>802.15 UWB</a:t>
                      </a:r>
                    </a:p>
                    <a:p>
                      <a:pPr algn="ctr"/>
                      <a:r>
                        <a:rPr lang="en-US" sz="1200" b="0" dirty="0"/>
                        <a:t>(ex. 802.15.4)</a:t>
                      </a:r>
                    </a:p>
                  </a:txBody>
                  <a:tcPr anchor="ctr">
                    <a:solidFill>
                      <a:schemeClr val="bg1">
                        <a:lumMod val="75000"/>
                      </a:schemeClr>
                    </a:solidFill>
                  </a:tcPr>
                </a:tc>
                <a:tc>
                  <a:txBody>
                    <a:bodyPr/>
                    <a:lstStyle/>
                    <a:p>
                      <a:pPr algn="ctr"/>
                      <a:r>
                        <a:rPr lang="en-US" b="1" dirty="0"/>
                        <a:t>Non-802.15 UWB</a:t>
                      </a:r>
                    </a:p>
                    <a:p>
                      <a:pPr algn="ctr"/>
                      <a:r>
                        <a:rPr lang="en-US" sz="1200" b="0" dirty="0"/>
                        <a:t>(ex. ETSI </a:t>
                      </a:r>
                      <a:r>
                        <a:rPr lang="en-US" sz="1200" b="0" dirty="0" err="1"/>
                        <a:t>SmartBAN</a:t>
                      </a:r>
                      <a:r>
                        <a:rPr lang="en-US" sz="1200" b="0" dirty="0"/>
                        <a:t>)</a:t>
                      </a:r>
                    </a:p>
                  </a:txBody>
                  <a:tcPr anchor="ctr">
                    <a:solidFill>
                      <a:schemeClr val="bg1">
                        <a:lumMod val="75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276988">
                <a:tc>
                  <a:txBody>
                    <a:bodyPr/>
                    <a:lstStyle/>
                    <a:p>
                      <a:pPr marL="182880" algn="l"/>
                      <a:r>
                        <a:rPr lang="en-US" b="1" dirty="0"/>
                        <a:t>0</a:t>
                      </a:r>
                    </a:p>
                  </a:txBody>
                  <a:tcPr anchor="ctr">
                    <a:solidFill>
                      <a:schemeClr val="bg1">
                        <a:lumMod val="85000"/>
                      </a:schemeClr>
                    </a:solidFill>
                  </a:tcPr>
                </a:tc>
                <a:tc>
                  <a:txBody>
                    <a:bodyPr/>
                    <a:lstStyle/>
                    <a:p>
                      <a:pPr algn="ctr"/>
                      <a:r>
                        <a:rPr lang="en-US" b="1"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b="1" dirty="0"/>
                        <a:t>-</a:t>
                      </a:r>
                      <a:endParaRPr lang="en-US" b="1" dirty="0"/>
                    </a:p>
                  </a:txBody>
                  <a:tcPr anchor="ctr"/>
                </a:tc>
                <a:tc>
                  <a:txBody>
                    <a:bodyPr/>
                    <a:lstStyle/>
                    <a:p>
                      <a:pPr algn="ctr"/>
                      <a:r>
                        <a:rPr lang="en-US" dirty="0"/>
                        <a:t>Single BAN</a:t>
                      </a:r>
                    </a:p>
                  </a:txBody>
                  <a:tcPr anchor="ctr">
                    <a:solidFill>
                      <a:schemeClr val="bg1">
                        <a:lumMod val="85000"/>
                      </a:schemeClr>
                    </a:solidFill>
                  </a:tcPr>
                </a:tc>
                <a:extLst>
                  <a:ext uri="{0D108BD9-81ED-4DB2-BD59-A6C34878D82A}">
                    <a16:rowId xmlns:a16="http://schemas.microsoft.com/office/drawing/2014/main" val="1777342126"/>
                  </a:ext>
                </a:extLst>
              </a:tr>
              <a:tr h="276988">
                <a:tc>
                  <a:txBody>
                    <a:bodyPr/>
                    <a:lstStyle/>
                    <a:p>
                      <a:pPr marL="182880" algn="l"/>
                      <a:r>
                        <a:rPr lang="en-US" b="1" dirty="0"/>
                        <a:t>1  </a:t>
                      </a:r>
                      <a:r>
                        <a:rPr lang="en-US" sz="1200" b="0" dirty="0"/>
                        <a:t>(1a)</a:t>
                      </a:r>
                      <a:endParaRPr lang="en-US" b="0"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rowSpan="2">
                  <a:txBody>
                    <a:bodyPr/>
                    <a:lstStyle/>
                    <a:p>
                      <a:pPr algn="ctr"/>
                      <a:r>
                        <a:rPr lang="en-US" dirty="0"/>
                        <a:t>Multiple 15.6 BANs</a:t>
                      </a:r>
                    </a:p>
                  </a:txBody>
                  <a:tcPr anchor="ctr">
                    <a:solidFill>
                      <a:schemeClr val="bg1">
                        <a:lumMod val="85000"/>
                      </a:schemeClr>
                    </a:solidFill>
                  </a:tcPr>
                </a:tc>
                <a:extLst>
                  <a:ext uri="{0D108BD9-81ED-4DB2-BD59-A6C34878D82A}">
                    <a16:rowId xmlns:a16="http://schemas.microsoft.com/office/drawing/2014/main" val="1178227422"/>
                  </a:ext>
                </a:extLst>
              </a:tr>
              <a:tr h="290028">
                <a:tc>
                  <a:txBody>
                    <a:bodyPr/>
                    <a:lstStyle/>
                    <a:p>
                      <a:pPr marL="182880" algn="l"/>
                      <a:r>
                        <a:rPr lang="en-US" sz="1400" b="1" dirty="0"/>
                        <a:t>2</a:t>
                      </a:r>
                      <a:r>
                        <a:rPr lang="en-US" sz="1200" b="1" dirty="0"/>
                        <a:t>  (</a:t>
                      </a:r>
                      <a:r>
                        <a:rPr lang="en-US" sz="1200" b="0" dirty="0"/>
                        <a:t>1b)</a:t>
                      </a:r>
                      <a:endParaRPr lang="en-US" sz="1200"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vMerge="1">
                  <a:txBody>
                    <a:bodyPr/>
                    <a:lstStyle/>
                    <a:p>
                      <a:pPr algn="ctr"/>
                      <a:endParaRPr lang="en-US" dirty="0"/>
                    </a:p>
                  </a:txBody>
                  <a:tcPr anchor="ctr"/>
                </a:tc>
                <a:extLst>
                  <a:ext uri="{0D108BD9-81ED-4DB2-BD59-A6C34878D82A}">
                    <a16:rowId xmlns:a16="http://schemas.microsoft.com/office/drawing/2014/main" val="1363090439"/>
                  </a:ext>
                </a:extLst>
              </a:tr>
              <a:tr h="276988">
                <a:tc>
                  <a:txBody>
                    <a:bodyPr/>
                    <a:lstStyle/>
                    <a:p>
                      <a:pPr marL="182880" algn="l"/>
                      <a:r>
                        <a:rPr lang="en-US" b="1" dirty="0"/>
                        <a:t>3</a:t>
                      </a:r>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dirty="0"/>
                        <a:t>Non-UWB</a:t>
                      </a:r>
                    </a:p>
                  </a:txBody>
                  <a:tcPr anchor="ctr">
                    <a:solidFill>
                      <a:schemeClr val="bg1">
                        <a:lumMod val="85000"/>
                      </a:schemeClr>
                    </a:solidFill>
                  </a:tcPr>
                </a:tc>
                <a:extLst>
                  <a:ext uri="{0D108BD9-81ED-4DB2-BD59-A6C34878D82A}">
                    <a16:rowId xmlns:a16="http://schemas.microsoft.com/office/drawing/2014/main" val="3891933049"/>
                  </a:ext>
                </a:extLst>
              </a:tr>
              <a:tr h="276988">
                <a:tc>
                  <a:txBody>
                    <a:bodyPr/>
                    <a:lstStyle/>
                    <a:p>
                      <a:pPr marL="182880" algn="l"/>
                      <a:r>
                        <a:rPr lang="en-US" b="1" dirty="0"/>
                        <a:t>4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en-US" b="1" dirty="0"/>
                        <a:t>-</a:t>
                      </a:r>
                    </a:p>
                  </a:txBody>
                  <a:tcPr anchor="ctr"/>
                </a:tc>
                <a:tc rowSpan="3">
                  <a:txBody>
                    <a:bodyPr/>
                    <a:lstStyle/>
                    <a:p>
                      <a:pPr algn="ctr"/>
                      <a:r>
                        <a:rPr lang="en-US" dirty="0"/>
                        <a:t>Multiple UWB systems</a:t>
                      </a:r>
                    </a:p>
                  </a:txBody>
                  <a:tcPr anchor="ctr">
                    <a:solidFill>
                      <a:schemeClr val="bg1">
                        <a:lumMod val="85000"/>
                      </a:schemeClr>
                    </a:solidFill>
                  </a:tcPr>
                </a:tc>
                <a:extLst>
                  <a:ext uri="{0D108BD9-81ED-4DB2-BD59-A6C34878D82A}">
                    <a16:rowId xmlns:a16="http://schemas.microsoft.com/office/drawing/2014/main" val="741710164"/>
                  </a:ext>
                </a:extLst>
              </a:tr>
              <a:tr h="276988">
                <a:tc>
                  <a:txBody>
                    <a:bodyPr/>
                    <a:lstStyle/>
                    <a:p>
                      <a:pPr marL="182880" algn="l"/>
                      <a:r>
                        <a:rPr lang="en-US" b="1" dirty="0"/>
                        <a:t>5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vMerge="1">
                  <a:txBody>
                    <a:bodyPr/>
                    <a:lstStyle/>
                    <a:p>
                      <a:pPr algn="ctr"/>
                      <a:endParaRPr lang="en-US" dirty="0"/>
                    </a:p>
                  </a:txBody>
                  <a:tcPr anchor="ctr"/>
                </a:tc>
                <a:extLst>
                  <a:ext uri="{0D108BD9-81ED-4DB2-BD59-A6C34878D82A}">
                    <a16:rowId xmlns:a16="http://schemas.microsoft.com/office/drawing/2014/main" val="820748002"/>
                  </a:ext>
                </a:extLst>
              </a:tr>
              <a:tr h="276988">
                <a:tc>
                  <a:txBody>
                    <a:bodyPr/>
                    <a:lstStyle/>
                    <a:p>
                      <a:pPr marL="182880" algn="l"/>
                      <a:r>
                        <a:rPr lang="en-US" b="1" dirty="0"/>
                        <a:t>6  (</a:t>
                      </a:r>
                      <a:r>
                        <a:rPr kumimoji="0" lang="en-US" sz="12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b="1" dirty="0"/>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en-US" b="1" dirty="0"/>
                        <a:t>-</a:t>
                      </a:r>
                    </a:p>
                  </a:txBody>
                  <a:tcPr anchor="ctr"/>
                </a:tc>
                <a:tc>
                  <a:txBody>
                    <a:bodyPr/>
                    <a:lstStyle/>
                    <a:p>
                      <a:pPr algn="ctr"/>
                      <a:r>
                        <a:rPr lang="en-US" b="1" dirty="0"/>
                        <a:t>-</a:t>
                      </a:r>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vMerge="1">
                  <a:txBody>
                    <a:bodyPr/>
                    <a:lstStyle/>
                    <a:p>
                      <a:pPr algn="ctr"/>
                      <a:endParaRPr lang="en-US" dirty="0"/>
                    </a:p>
                  </a:txBody>
                  <a:tcPr anchor="ctr"/>
                </a:tc>
                <a:extLst>
                  <a:ext uri="{0D108BD9-81ED-4DB2-BD59-A6C34878D82A}">
                    <a16:rowId xmlns:a16="http://schemas.microsoft.com/office/drawing/2014/main" val="2726074835"/>
                  </a:ext>
                </a:extLst>
              </a:tr>
              <a:tr h="276988">
                <a:tc>
                  <a:txBody>
                    <a:bodyPr/>
                    <a:lstStyle/>
                    <a:p>
                      <a:pPr marL="182880" algn="l"/>
                      <a:r>
                        <a:rPr lang="en-US" b="1" dirty="0"/>
                        <a:t>7</a:t>
                      </a:r>
                    </a:p>
                  </a:txBody>
                  <a:tcPr anchor="ctr">
                    <a:solidFill>
                      <a:schemeClr val="bg1">
                        <a:lumMod val="85000"/>
                      </a:schemeClr>
                    </a:solidFill>
                  </a:tcP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ja-JP" altLang="en-US" b="1" dirty="0"/>
                        <a:t>✓</a:t>
                      </a:r>
                      <a:endParaRPr lang="en-US" b="1" dirty="0"/>
                    </a:p>
                  </a:txBody>
                  <a:tcPr anchor="ctr"/>
                </a:tc>
                <a:tc>
                  <a:txBody>
                    <a:bodyPr/>
                    <a:lstStyle/>
                    <a:p>
                      <a:pPr algn="ctr"/>
                      <a:r>
                        <a:rPr lang="en-US"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Tree>
    <p:extLst>
      <p:ext uri="{BB962C8B-B14F-4D97-AF65-F5344CB8AC3E}">
        <p14:creationId xmlns:p14="http://schemas.microsoft.com/office/powerpoint/2010/main" val="2904620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0 (no other systems)</a:t>
            </a:r>
          </a:p>
          <a:p>
            <a:pPr lvl="1"/>
            <a:r>
              <a:rPr lang="en-US" sz="1800" dirty="0"/>
              <a:t>In this scenario, there is only one BAN operating within a specific area, with no other systems coexisting.</a:t>
            </a:r>
          </a:p>
          <a:p>
            <a:pPr lvl="1"/>
            <a:r>
              <a:rPr lang="en-US" sz="1800" dirty="0"/>
              <a:t>The required dependability in terms of throughput and latency should be met.</a:t>
            </a:r>
          </a:p>
          <a:p>
            <a:pPr lvl="2"/>
            <a:endParaRPr lang="en-US" dirty="0"/>
          </a:p>
        </p:txBody>
      </p:sp>
    </p:spTree>
    <p:extLst>
      <p:ext uri="{BB962C8B-B14F-4D97-AF65-F5344CB8AC3E}">
        <p14:creationId xmlns:p14="http://schemas.microsoft.com/office/powerpoint/2010/main" val="346289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1-2 (BANs Only)</a:t>
            </a:r>
          </a:p>
          <a:p>
            <a:pPr lvl="1"/>
            <a:r>
              <a:rPr lang="en-US" sz="1800" dirty="0"/>
              <a:t>In these levels, multiple BANs, all based on 15.6ma revision (Level 1) or IEEE Std. 802.15.6 (Level 2), are operating within a specific area. </a:t>
            </a:r>
          </a:p>
          <a:p>
            <a:pPr lvl="1"/>
            <a:r>
              <a:rPr lang="en-US" sz="1800" dirty="0"/>
              <a:t>If the BANs are based on the 15.6ma revision, they could be Human BANs or Vehicle BANs.</a:t>
            </a:r>
          </a:p>
          <a:p>
            <a:pPr lvl="1"/>
            <a:r>
              <a:rPr lang="en-US" sz="1800" dirty="0"/>
              <a:t>These networks follow established communication protocols, allowing BANs to receive and decode frames from other coexisting BANs.</a:t>
            </a:r>
          </a:p>
          <a:p>
            <a:pPr lvl="1"/>
            <a:r>
              <a:rPr lang="en-US" sz="1800" dirty="0"/>
              <a:t>Each BAN should meet the required dependability.</a:t>
            </a:r>
          </a:p>
          <a:p>
            <a:pPr lvl="1"/>
            <a:r>
              <a:rPr lang="en-US" sz="1800" dirty="0"/>
              <a:t>The proposed 15.6ma MAC supports level 1-2 using only mandatory features.</a:t>
            </a:r>
          </a:p>
        </p:txBody>
      </p:sp>
    </p:spTree>
    <p:extLst>
      <p:ext uri="{BB962C8B-B14F-4D97-AF65-F5344CB8AC3E}">
        <p14:creationId xmlns:p14="http://schemas.microsoft.com/office/powerpoint/2010/main" val="3805151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3 (BANs Plus Other Wireless Systems)</a:t>
            </a:r>
          </a:p>
          <a:p>
            <a:pPr lvl="1"/>
            <a:r>
              <a:rPr lang="en-US" sz="1800" dirty="0"/>
              <a:t>Here, several BANs are operating alongside other wireless systems within a specific area.</a:t>
            </a:r>
          </a:p>
          <a:p>
            <a:pPr lvl="1"/>
            <a:r>
              <a:rPr lang="en-US" sz="1800" dirty="0"/>
              <a:t>The proposed 15.6ma MAC supports level 3 on a best-effort basis using some optional features.</a:t>
            </a:r>
          </a:p>
        </p:txBody>
      </p:sp>
    </p:spTree>
    <p:extLst>
      <p:ext uri="{BB962C8B-B14F-4D97-AF65-F5344CB8AC3E}">
        <p14:creationId xmlns:p14="http://schemas.microsoft.com/office/powerpoint/2010/main" val="186821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4-6 (BANs Plus Other UWB Systems)</a:t>
            </a:r>
          </a:p>
          <a:p>
            <a:pPr lvl="1"/>
            <a:r>
              <a:rPr lang="en-US" sz="1800" dirty="0"/>
              <a:t>In these levels, several BANs are operating alongside multiple non-BAN Ultra-Wideband (UWB) systems. </a:t>
            </a:r>
          </a:p>
          <a:p>
            <a:pPr lvl="1"/>
            <a:r>
              <a:rPr lang="en-US" sz="1800" dirty="0"/>
              <a:t>These UWB systems may follow other standards such as 15.4 or ETSI </a:t>
            </a:r>
            <a:r>
              <a:rPr lang="en-US" sz="1800" dirty="0" err="1"/>
              <a:t>SmartBAN</a:t>
            </a:r>
            <a:r>
              <a:rPr lang="en-US" sz="1800" dirty="0"/>
              <a:t>.</a:t>
            </a:r>
          </a:p>
          <a:p>
            <a:pPr lvl="1"/>
            <a:r>
              <a:rPr lang="en-US" sz="1800" dirty="0"/>
              <a:t>Although they follow known communication schemes, a BAN might not fully decode their frames due to hardware limitation.</a:t>
            </a:r>
          </a:p>
          <a:p>
            <a:pPr lvl="1"/>
            <a:r>
              <a:rPr lang="en-US" sz="1800" dirty="0"/>
              <a:t>However, note that 15.6ma devices may be able to decode 15.4ab frames.</a:t>
            </a:r>
          </a:p>
          <a:p>
            <a:pPr lvl="1"/>
            <a:r>
              <a:rPr lang="en-US" sz="1800" dirty="0"/>
              <a:t>All coexisting BANs should meet the required dependability.</a:t>
            </a:r>
          </a:p>
          <a:p>
            <a:pPr lvl="1"/>
            <a:r>
              <a:rPr lang="en-US" sz="1800" dirty="0"/>
              <a:t>The proposed 15.6ma MAC supports level 4-6 with the help of optional features.</a:t>
            </a:r>
          </a:p>
        </p:txBody>
      </p:sp>
    </p:spTree>
    <p:extLst>
      <p:ext uri="{BB962C8B-B14F-4D97-AF65-F5344CB8AC3E}">
        <p14:creationId xmlns:p14="http://schemas.microsoft.com/office/powerpoint/2010/main" val="343090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Supporting higher coexistence levels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May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Allocate time slots (or periods) for each BAN to prevents collisions.</a:t>
            </a:r>
          </a:p>
          <a:p>
            <a:pPr lvl="1"/>
            <a:r>
              <a:rPr lang="en-US" sz="1800" dirty="0"/>
              <a:t>This requires coordination between networks and increase system complexity.</a:t>
            </a:r>
          </a:p>
          <a:p>
            <a:endParaRPr lang="en-US" sz="1800" dirty="0"/>
          </a:p>
        </p:txBody>
      </p:sp>
      <p:grpSp>
        <p:nvGrpSpPr>
          <p:cNvPr id="7" name="Group 6">
            <a:extLst>
              <a:ext uri="{FF2B5EF4-FFF2-40B4-BE49-F238E27FC236}">
                <a16:creationId xmlns:a16="http://schemas.microsoft.com/office/drawing/2014/main" id="{4BFBF7AD-0170-D6D8-447D-4DFA7FE30D4E}"/>
              </a:ext>
            </a:extLst>
          </p:cNvPr>
          <p:cNvGrpSpPr/>
          <p:nvPr/>
        </p:nvGrpSpPr>
        <p:grpSpPr>
          <a:xfrm>
            <a:off x="2370497" y="3429000"/>
            <a:ext cx="4403006" cy="2871984"/>
            <a:chOff x="4494094" y="3420318"/>
            <a:chExt cx="3638609" cy="2373386"/>
          </a:xfrm>
        </p:grpSpPr>
        <p:grpSp>
          <p:nvGrpSpPr>
            <p:cNvPr id="8" name="Group 7">
              <a:extLst>
                <a:ext uri="{FF2B5EF4-FFF2-40B4-BE49-F238E27FC236}">
                  <a16:creationId xmlns:a16="http://schemas.microsoft.com/office/drawing/2014/main" id="{AFE38909-5644-7ECC-8863-7D53388952C7}"/>
                </a:ext>
              </a:extLst>
            </p:cNvPr>
            <p:cNvGrpSpPr/>
            <p:nvPr/>
          </p:nvGrpSpPr>
          <p:grpSpPr>
            <a:xfrm>
              <a:off x="4494094" y="3420318"/>
              <a:ext cx="3638609" cy="2373386"/>
              <a:chOff x="4494094" y="3420318"/>
              <a:chExt cx="3638609" cy="2373386"/>
            </a:xfrm>
          </p:grpSpPr>
          <p:pic>
            <p:nvPicPr>
              <p:cNvPr id="28" name="図 27">
                <a:extLst>
                  <a:ext uri="{FF2B5EF4-FFF2-40B4-BE49-F238E27FC236}">
                    <a16:creationId xmlns:a16="http://schemas.microsoft.com/office/drawing/2014/main" id="{E1F2A01B-FE1D-FAE6-009D-821564052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4094" y="3420318"/>
                <a:ext cx="3638609" cy="2373386"/>
              </a:xfrm>
              <a:prstGeom prst="rect">
                <a:avLst/>
              </a:prstGeom>
            </p:spPr>
          </p:pic>
          <p:sp>
            <p:nvSpPr>
              <p:cNvPr id="29" name="テキスト ボックス 37">
                <a:extLst>
                  <a:ext uri="{FF2B5EF4-FFF2-40B4-BE49-F238E27FC236}">
                    <a16:creationId xmlns:a16="http://schemas.microsoft.com/office/drawing/2014/main" id="{80050D3F-D66D-4C9C-6F4F-F1474FC78EFD}"/>
                  </a:ext>
                </a:extLst>
              </p:cNvPr>
              <p:cNvSpPr txBox="1"/>
              <p:nvPr/>
            </p:nvSpPr>
            <p:spPr>
              <a:xfrm>
                <a:off x="4596325" y="4012784"/>
                <a:ext cx="310406" cy="206210"/>
              </a:xfrm>
              <a:prstGeom prst="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wrap="none" lIns="64008" tIns="18288" rIns="64008" bIns="18288" rtlCol="0">
                <a:spAutoFit/>
              </a:bodyPr>
              <a:lstStyle/>
              <a:p>
                <a:pPr algn="ctr"/>
                <a:r>
                  <a:rPr kumimoji="1" lang="en-US" altLang="ja-JP" sz="1100" dirty="0"/>
                  <a:t>C1</a:t>
                </a:r>
                <a:endParaRPr kumimoji="1" lang="ja-JP" altLang="en-US" sz="1100" dirty="0"/>
              </a:p>
            </p:txBody>
          </p:sp>
          <p:sp>
            <p:nvSpPr>
              <p:cNvPr id="30" name="テキスト ボックス 37">
                <a:extLst>
                  <a:ext uri="{FF2B5EF4-FFF2-40B4-BE49-F238E27FC236}">
                    <a16:creationId xmlns:a16="http://schemas.microsoft.com/office/drawing/2014/main" id="{E0A10FAD-8C5D-91B1-A3A5-2CC15C1EBF2E}"/>
                  </a:ext>
                </a:extLst>
              </p:cNvPr>
              <p:cNvSpPr txBox="1"/>
              <p:nvPr/>
            </p:nvSpPr>
            <p:spPr>
              <a:xfrm>
                <a:off x="4596325" y="4990868"/>
                <a:ext cx="310406" cy="206210"/>
              </a:xfrm>
              <a:prstGeom prst="rect">
                <a:avLst/>
              </a:prstGeom>
              <a:solidFill>
                <a:schemeClr val="bg1"/>
              </a:solidFill>
              <a:ln w="19050">
                <a:solidFill>
                  <a:srgbClr val="FFC000"/>
                </a:solidFill>
              </a:ln>
            </p:spPr>
            <p:txBody>
              <a:bodyPr wrap="none" lIns="64008" tIns="18288" rIns="64008" bIns="18288" rtlCol="0">
                <a:spAutoFit/>
              </a:bodyPr>
              <a:lstStyle/>
              <a:p>
                <a:pPr algn="ctr"/>
                <a:r>
                  <a:rPr kumimoji="1" lang="en-US" altLang="ja-JP" sz="1100" dirty="0"/>
                  <a:t>C2</a:t>
                </a:r>
                <a:endParaRPr kumimoji="1" lang="ja-JP" altLang="en-US" sz="1100" dirty="0"/>
              </a:p>
            </p:txBody>
          </p:sp>
          <p:sp>
            <p:nvSpPr>
              <p:cNvPr id="31" name="テキスト ボックス 37">
                <a:extLst>
                  <a:ext uri="{FF2B5EF4-FFF2-40B4-BE49-F238E27FC236}">
                    <a16:creationId xmlns:a16="http://schemas.microsoft.com/office/drawing/2014/main" id="{ED153030-7BF7-F26F-6679-6FA1DE2E886C}"/>
                  </a:ext>
                </a:extLst>
              </p:cNvPr>
              <p:cNvSpPr txBox="1"/>
              <p:nvPr/>
            </p:nvSpPr>
            <p:spPr>
              <a:xfrm>
                <a:off x="5384335" y="3644551"/>
                <a:ext cx="1274388" cy="172355"/>
              </a:xfrm>
              <a:prstGeom prst="rect">
                <a:avLst/>
              </a:prstGeom>
              <a:solidFill>
                <a:schemeClr val="bg1"/>
              </a:solidFill>
              <a:ln>
                <a:noFill/>
              </a:ln>
            </p:spPr>
            <p:txBody>
              <a:bodyPr wrap="none" lIns="0" tIns="9144" rIns="0" bIns="9144" rtlCol="0">
                <a:spAutoFit/>
              </a:bodyPr>
              <a:lstStyle/>
              <a:p>
                <a:pPr algn="ctr"/>
                <a:r>
                  <a:rPr kumimoji="1" lang="en-US" altLang="ja-JP" sz="1000" dirty="0"/>
                  <a:t>Not overlapping nodes</a:t>
                </a:r>
                <a:endParaRPr kumimoji="1" lang="ja-JP" altLang="en-US" sz="1000" dirty="0"/>
              </a:p>
            </p:txBody>
          </p:sp>
          <p:sp>
            <p:nvSpPr>
              <p:cNvPr id="32" name="テキスト ボックス 37">
                <a:extLst>
                  <a:ext uri="{FF2B5EF4-FFF2-40B4-BE49-F238E27FC236}">
                    <a16:creationId xmlns:a16="http://schemas.microsoft.com/office/drawing/2014/main" id="{B543D3E1-3A03-628E-21A0-8ADB6EF8A5AA}"/>
                  </a:ext>
                </a:extLst>
              </p:cNvPr>
              <p:cNvSpPr txBox="1"/>
              <p:nvPr/>
            </p:nvSpPr>
            <p:spPr>
              <a:xfrm>
                <a:off x="6782630" y="3644551"/>
                <a:ext cx="1069203" cy="172355"/>
              </a:xfrm>
              <a:prstGeom prst="rect">
                <a:avLst/>
              </a:prstGeom>
              <a:solidFill>
                <a:schemeClr val="bg1"/>
              </a:solidFill>
              <a:ln>
                <a:noFill/>
              </a:ln>
            </p:spPr>
            <p:txBody>
              <a:bodyPr wrap="none" lIns="0" tIns="9144" rIns="0" bIns="9144" rtlCol="0">
                <a:spAutoFit/>
              </a:bodyPr>
              <a:lstStyle/>
              <a:p>
                <a:pPr algn="ctr"/>
                <a:r>
                  <a:rPr kumimoji="1" lang="en-US" altLang="ja-JP" sz="1000" dirty="0"/>
                  <a:t>Overlapping nodes</a:t>
                </a:r>
                <a:endParaRPr kumimoji="1" lang="ja-JP" altLang="en-US" sz="1000" dirty="0"/>
              </a:p>
            </p:txBody>
          </p:sp>
          <p:sp>
            <p:nvSpPr>
              <p:cNvPr id="33" name="Rectangle 32">
                <a:extLst>
                  <a:ext uri="{FF2B5EF4-FFF2-40B4-BE49-F238E27FC236}">
                    <a16:creationId xmlns:a16="http://schemas.microsoft.com/office/drawing/2014/main" id="{78A9D2AF-F54C-D764-A9AB-82EC169B3152}"/>
                  </a:ext>
                </a:extLst>
              </p:cNvPr>
              <p:cNvSpPr/>
              <p:nvPr/>
            </p:nvSpPr>
            <p:spPr bwMode="auto">
              <a:xfrm>
                <a:off x="5395760" y="4316945"/>
                <a:ext cx="1285404"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9F370978-4B3C-C000-30D8-254CFB8DB275}"/>
                  </a:ext>
                </a:extLst>
              </p:cNvPr>
              <p:cNvSpPr/>
              <p:nvPr/>
            </p:nvSpPr>
            <p:spPr bwMode="auto">
              <a:xfrm>
                <a:off x="6729327" y="4316945"/>
                <a:ext cx="1144948"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6996A680-F1AF-ACA9-6957-45C0777BF703}"/>
                  </a:ext>
                </a:extLst>
              </p:cNvPr>
              <p:cNvSpPr/>
              <p:nvPr/>
            </p:nvSpPr>
            <p:spPr bwMode="auto">
              <a:xfrm>
                <a:off x="5378826" y="5533202"/>
                <a:ext cx="2305656" cy="26039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nvGrpSpPr>
            <p:cNvPr id="9" name="Group 8">
              <a:extLst>
                <a:ext uri="{FF2B5EF4-FFF2-40B4-BE49-F238E27FC236}">
                  <a16:creationId xmlns:a16="http://schemas.microsoft.com/office/drawing/2014/main" id="{ACD4EC90-2DD4-1006-9D0C-A12812E1DA40}"/>
                </a:ext>
              </a:extLst>
            </p:cNvPr>
            <p:cNvGrpSpPr/>
            <p:nvPr/>
          </p:nvGrpSpPr>
          <p:grpSpPr>
            <a:xfrm>
              <a:off x="5418163" y="3917033"/>
              <a:ext cx="2421992" cy="1311703"/>
              <a:chOff x="5417201" y="3927520"/>
              <a:chExt cx="2421992" cy="1311703"/>
            </a:xfrm>
          </p:grpSpPr>
          <p:sp>
            <p:nvSpPr>
              <p:cNvPr id="10" name="Oval 9">
                <a:extLst>
                  <a:ext uri="{FF2B5EF4-FFF2-40B4-BE49-F238E27FC236}">
                    <a16:creationId xmlns:a16="http://schemas.microsoft.com/office/drawing/2014/main" id="{C405B10B-31B8-5406-BCE8-956DB761ADFE}"/>
                  </a:ext>
                </a:extLst>
              </p:cNvPr>
              <p:cNvSpPr/>
              <p:nvPr/>
            </p:nvSpPr>
            <p:spPr bwMode="auto">
              <a:xfrm>
                <a:off x="6771476"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2980C265-6C0A-672C-F2B3-FD80D1370FA4}"/>
                  </a:ext>
                </a:extLst>
              </p:cNvPr>
              <p:cNvSpPr/>
              <p:nvPr/>
            </p:nvSpPr>
            <p:spPr bwMode="auto">
              <a:xfrm>
                <a:off x="7568260"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9CDD2323-B0F7-ECCE-B70C-2CE633B00700}"/>
                  </a:ext>
                </a:extLst>
              </p:cNvPr>
              <p:cNvSpPr/>
              <p:nvPr/>
            </p:nvSpPr>
            <p:spPr bwMode="auto">
              <a:xfrm>
                <a:off x="6335675"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352B479C-9B1B-794F-CA8D-8C69D61074CB}"/>
                  </a:ext>
                </a:extLst>
              </p:cNvPr>
              <p:cNvSpPr/>
              <p:nvPr/>
            </p:nvSpPr>
            <p:spPr bwMode="auto">
              <a:xfrm>
                <a:off x="588606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Oval 13">
                <a:extLst>
                  <a:ext uri="{FF2B5EF4-FFF2-40B4-BE49-F238E27FC236}">
                    <a16:creationId xmlns:a16="http://schemas.microsoft.com/office/drawing/2014/main" id="{825E48CE-23F8-0C01-1BF3-98D06A585D4B}"/>
                  </a:ext>
                </a:extLst>
              </p:cNvPr>
              <p:cNvSpPr/>
              <p:nvPr/>
            </p:nvSpPr>
            <p:spPr bwMode="auto">
              <a:xfrm>
                <a:off x="541720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Oval 14">
                <a:extLst>
                  <a:ext uri="{FF2B5EF4-FFF2-40B4-BE49-F238E27FC236}">
                    <a16:creationId xmlns:a16="http://schemas.microsoft.com/office/drawing/2014/main" id="{B5034F87-FA1B-F5A0-024B-B6E5D9716CBC}"/>
                  </a:ext>
                </a:extLst>
              </p:cNvPr>
              <p:cNvSpPr/>
              <p:nvPr/>
            </p:nvSpPr>
            <p:spPr bwMode="auto">
              <a:xfrm>
                <a:off x="7215657"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Oval 15">
                <a:extLst>
                  <a:ext uri="{FF2B5EF4-FFF2-40B4-BE49-F238E27FC236}">
                    <a16:creationId xmlns:a16="http://schemas.microsoft.com/office/drawing/2014/main" id="{ABA31AC7-610B-934D-67BA-465C3A486518}"/>
                  </a:ext>
                </a:extLst>
              </p:cNvPr>
              <p:cNvSpPr/>
              <p:nvPr/>
            </p:nvSpPr>
            <p:spPr bwMode="auto">
              <a:xfrm>
                <a:off x="6356775"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Oval 16">
                <a:extLst>
                  <a:ext uri="{FF2B5EF4-FFF2-40B4-BE49-F238E27FC236}">
                    <a16:creationId xmlns:a16="http://schemas.microsoft.com/office/drawing/2014/main" id="{E8DDAF8F-8E23-D041-678C-A381221C87EF}"/>
                  </a:ext>
                </a:extLst>
              </p:cNvPr>
              <p:cNvSpPr/>
              <p:nvPr/>
            </p:nvSpPr>
            <p:spPr bwMode="auto">
              <a:xfrm>
                <a:off x="590716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Oval 17">
                <a:extLst>
                  <a:ext uri="{FF2B5EF4-FFF2-40B4-BE49-F238E27FC236}">
                    <a16:creationId xmlns:a16="http://schemas.microsoft.com/office/drawing/2014/main" id="{75330B12-4136-0D6A-FBED-60313AAA9447}"/>
                  </a:ext>
                </a:extLst>
              </p:cNvPr>
              <p:cNvSpPr/>
              <p:nvPr/>
            </p:nvSpPr>
            <p:spPr bwMode="auto">
              <a:xfrm>
                <a:off x="543830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Lightning Bolt 18">
                <a:extLst>
                  <a:ext uri="{FF2B5EF4-FFF2-40B4-BE49-F238E27FC236}">
                    <a16:creationId xmlns:a16="http://schemas.microsoft.com/office/drawing/2014/main" id="{11814466-4A28-0631-C96C-62B47B4AE634}"/>
                  </a:ext>
                </a:extLst>
              </p:cNvPr>
              <p:cNvSpPr/>
              <p:nvPr/>
            </p:nvSpPr>
            <p:spPr bwMode="auto">
              <a:xfrm rot="12833066">
                <a:off x="548674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Lightning Bolt 19">
                <a:extLst>
                  <a:ext uri="{FF2B5EF4-FFF2-40B4-BE49-F238E27FC236}">
                    <a16:creationId xmlns:a16="http://schemas.microsoft.com/office/drawing/2014/main" id="{3FD7EAF7-4ED7-D1CE-959F-CEE238CA4987}"/>
                  </a:ext>
                </a:extLst>
              </p:cNvPr>
              <p:cNvSpPr/>
              <p:nvPr/>
            </p:nvSpPr>
            <p:spPr bwMode="auto">
              <a:xfrm rot="12833066">
                <a:off x="595560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Lightning Bolt 20">
                <a:extLst>
                  <a:ext uri="{FF2B5EF4-FFF2-40B4-BE49-F238E27FC236}">
                    <a16:creationId xmlns:a16="http://schemas.microsoft.com/office/drawing/2014/main" id="{360EF30E-C954-0551-93EE-CED677B4C2FD}"/>
                  </a:ext>
                </a:extLst>
              </p:cNvPr>
              <p:cNvSpPr/>
              <p:nvPr/>
            </p:nvSpPr>
            <p:spPr bwMode="auto">
              <a:xfrm rot="12833066">
                <a:off x="6398008"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Lightning Bolt 21">
                <a:extLst>
                  <a:ext uri="{FF2B5EF4-FFF2-40B4-BE49-F238E27FC236}">
                    <a16:creationId xmlns:a16="http://schemas.microsoft.com/office/drawing/2014/main" id="{8B1BFF07-A988-1468-92FE-B10A8E32A14E}"/>
                  </a:ext>
                </a:extLst>
              </p:cNvPr>
              <p:cNvSpPr/>
              <p:nvPr/>
            </p:nvSpPr>
            <p:spPr bwMode="auto">
              <a:xfrm rot="1603598">
                <a:off x="5481503"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Lightning Bolt 22">
                <a:extLst>
                  <a:ext uri="{FF2B5EF4-FFF2-40B4-BE49-F238E27FC236}">
                    <a16:creationId xmlns:a16="http://schemas.microsoft.com/office/drawing/2014/main" id="{9744F4A8-5D2D-665D-59C8-6E4EA2F3B788}"/>
                  </a:ext>
                </a:extLst>
              </p:cNvPr>
              <p:cNvSpPr/>
              <p:nvPr/>
            </p:nvSpPr>
            <p:spPr bwMode="auto">
              <a:xfrm rot="1603598">
                <a:off x="5953311"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Lightning Bolt 23">
                <a:extLst>
                  <a:ext uri="{FF2B5EF4-FFF2-40B4-BE49-F238E27FC236}">
                    <a16:creationId xmlns:a16="http://schemas.microsoft.com/office/drawing/2014/main" id="{1585C85A-D772-8001-88D3-55DA67FF6F3B}"/>
                  </a:ext>
                </a:extLst>
              </p:cNvPr>
              <p:cNvSpPr/>
              <p:nvPr/>
            </p:nvSpPr>
            <p:spPr bwMode="auto">
              <a:xfrm rot="1603598">
                <a:off x="6389272"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Lightning Bolt 24">
                <a:extLst>
                  <a:ext uri="{FF2B5EF4-FFF2-40B4-BE49-F238E27FC236}">
                    <a16:creationId xmlns:a16="http://schemas.microsoft.com/office/drawing/2014/main" id="{F1B35D8F-5E79-0048-FC2D-441891B97CF6}"/>
                  </a:ext>
                </a:extLst>
              </p:cNvPr>
              <p:cNvSpPr/>
              <p:nvPr/>
            </p:nvSpPr>
            <p:spPr bwMode="auto">
              <a:xfrm rot="11977033">
                <a:off x="6812937" y="4309699"/>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Lightning Bolt 25">
                <a:extLst>
                  <a:ext uri="{FF2B5EF4-FFF2-40B4-BE49-F238E27FC236}">
                    <a16:creationId xmlns:a16="http://schemas.microsoft.com/office/drawing/2014/main" id="{86F32379-84D5-D211-2F63-5B37FB47B26C}"/>
                  </a:ext>
                </a:extLst>
              </p:cNvPr>
              <p:cNvSpPr/>
              <p:nvPr/>
            </p:nvSpPr>
            <p:spPr bwMode="auto">
              <a:xfrm rot="11977033">
                <a:off x="7617673" y="4304953"/>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Lightning Bolt 26">
                <a:extLst>
                  <a:ext uri="{FF2B5EF4-FFF2-40B4-BE49-F238E27FC236}">
                    <a16:creationId xmlns:a16="http://schemas.microsoft.com/office/drawing/2014/main" id="{5A65E9B8-7B84-BCCD-755E-8036110F8A1A}"/>
                  </a:ext>
                </a:extLst>
              </p:cNvPr>
              <p:cNvSpPr/>
              <p:nvPr/>
            </p:nvSpPr>
            <p:spPr bwMode="auto">
              <a:xfrm rot="988097">
                <a:off x="7218203" y="4502886"/>
                <a:ext cx="211564" cy="431502"/>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2914698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6083</TotalTime>
  <Words>1586</Words>
  <Application>Microsoft Office PowerPoint</Application>
  <PresentationFormat>On-screen Show (4:3)</PresentationFormat>
  <Paragraphs>246</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Default Design</vt:lpstr>
      <vt:lpstr>PowerPoint Presentation</vt:lpstr>
      <vt:lpstr>MAC Proposal of TG15.6ma (Revision of IEEE802.15.6-2012)   Definition of Coexistence Levels and How to Support Higher Levels  May 15th, 2022  Minsoo Kim, Takumi Kobayashi, Marco Hernandez, and Ryuji Kohno Yokohama National University(YNU), YRP International Alliance Institute(YRP-IAI)</vt:lpstr>
      <vt:lpstr>Introduction</vt:lpstr>
      <vt:lpstr>Definition of Coexistence Environment Levels</vt:lpstr>
      <vt:lpstr>Definition of Coexistence Environment Levels (cont.)</vt:lpstr>
      <vt:lpstr>Definition of Coexistence Environment Levels (cont.)</vt:lpstr>
      <vt:lpstr>Definition of Coexistence Environment Levels (cont.)</vt:lpstr>
      <vt:lpstr>Definition of Coexistence Environment Levels (cont.)</vt:lpstr>
      <vt:lpstr>Supporting higher coexistence levels</vt:lpstr>
      <vt:lpstr>Supporting higher coexistence levels (cont.)</vt:lpstr>
      <vt:lpstr>Balancing dependability and cost</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211</cp:revision>
  <dcterms:modified xsi:type="dcterms:W3CDTF">2023-05-15T15:40:00Z</dcterms:modified>
</cp:coreProperties>
</file>