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6"/>
  </p:notesMasterIdLst>
  <p:sldIdLst>
    <p:sldId id="272" r:id="rId2"/>
    <p:sldId id="258" r:id="rId3"/>
    <p:sldId id="273" r:id="rId4"/>
    <p:sldId id="308" r:id="rId5"/>
    <p:sldId id="297" r:id="rId6"/>
    <p:sldId id="298" r:id="rId7"/>
    <p:sldId id="299" r:id="rId8"/>
    <p:sldId id="300" r:id="rId9"/>
    <p:sldId id="303" r:id="rId10"/>
    <p:sldId id="301" r:id="rId11"/>
    <p:sldId id="304" r:id="rId12"/>
    <p:sldId id="302" r:id="rId13"/>
    <p:sldId id="305" r:id="rId14"/>
    <p:sldId id="307" r:id="rId1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95268" autoAdjust="0"/>
  </p:normalViewPr>
  <p:slideViewPr>
    <p:cSldViewPr snapToGrid="0">
      <p:cViewPr varScale="1">
        <p:scale>
          <a:sx n="79" d="100"/>
          <a:sy n="79" d="100"/>
        </p:scale>
        <p:origin x="108" y="8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P802.15-22-0631-02-6a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March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Definition of Coexistence Levels and How to Support Higher Levels</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March </a:t>
            </a:r>
            <a:r>
              <a:rPr lang="en-US" sz="1600" dirty="0">
                <a:solidFill>
                  <a:schemeClr val="dk2"/>
                </a:solidFill>
                <a:latin typeface="Times New Roman"/>
                <a:ea typeface="Times New Roman"/>
                <a:cs typeface="Times New Roman"/>
                <a:sym typeface="Times New Roman"/>
              </a:rPr>
              <a:t>14th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The coexistence environments are classified into multiple levels according to the types of coexisting systems. Potential methods for coping with higher levels of coexistence environments are suggested for the time domain and frequency domain.</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the frequency domain, utilizing multiple channels can allow the support of more networks in a specific space.</a:t>
            </a:r>
          </a:p>
          <a:p>
            <a:pPr lvl="1"/>
            <a:r>
              <a:rPr lang="en-US" sz="1800" dirty="0"/>
              <a:t>Multi-UWB-channel compatible hardware is required which may increase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4059972091"/>
              </p:ext>
            </p:extLst>
          </p:nvPr>
        </p:nvGraphicFramePr>
        <p:xfrm>
          <a:off x="971725" y="3429000"/>
          <a:ext cx="7276750" cy="2560320"/>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Channel attribute</a:t>
                      </a:r>
                      <a:br>
                        <a:rPr lang="en-US" sz="1200">
                          <a:effectLst/>
                        </a:rPr>
                      </a:br>
                      <a:r>
                        <a:rPr lang="en-US" sz="1200">
                          <a:effectLst/>
                        </a:rPr>
                        <a:t>in 802.15.6-2012</a:t>
                      </a:r>
                      <a:endParaRPr lang="en-US" sz="120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160180">
                <a:tc rowSpan="3">
                  <a:txBody>
                    <a:bodyPr/>
                    <a:lstStyle/>
                    <a:p>
                      <a:pPr marL="0" marR="0" algn="ctr">
                        <a:spcBef>
                          <a:spcPts val="0"/>
                        </a:spcBef>
                        <a:spcAft>
                          <a:spcPts val="0"/>
                        </a:spcAft>
                      </a:pPr>
                      <a:r>
                        <a:rPr lang="en-US" sz="1200">
                          <a:effectLst/>
                        </a:rPr>
                        <a:t>Low band</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3993.6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Data</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The cost increases inevitably in order to provide higher dependability, which may make it difficult for the system to be widely used.</a:t>
            </a:r>
          </a:p>
          <a:p>
            <a:r>
              <a:rPr lang="en-US" sz="1800" dirty="0"/>
              <a:t>Parameters of the coexistence environment, such as the number of coexisting systems, should be set to a feasible value, considering complexity and cost.</a:t>
            </a:r>
          </a:p>
          <a:p>
            <a:r>
              <a:rPr lang="en-US" sz="1800" dirty="0"/>
              <a:t>Classifying coexistence algorithms into mandatory features and optional features may be one solution.</a:t>
            </a:r>
          </a:p>
          <a:p>
            <a:pPr lvl="1"/>
            <a:r>
              <a:rPr lang="en-US" sz="1800" dirty="0"/>
              <a:t>Users demanding higher dependability can choose devices supporting higher levels of coexistence environment by providing optional features.</a:t>
            </a:r>
          </a:p>
        </p:txBody>
      </p:sp>
    </p:spTree>
    <p:extLst>
      <p:ext uri="{BB962C8B-B14F-4D97-AF65-F5344CB8AC3E}">
        <p14:creationId xmlns:p14="http://schemas.microsoft.com/office/powerpoint/2010/main" val="191758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coexistence environments are classified into 8 levels according to the types of coexisting systems.</a:t>
            </a:r>
          </a:p>
          <a:p>
            <a:r>
              <a:rPr lang="en-US" sz="2000" dirty="0"/>
              <a:t>Potential methods for coping with higher levels of coexistence environments are suggested for the time domain and frequency domain.</a:t>
            </a:r>
          </a:p>
          <a:p>
            <a:r>
              <a:rPr lang="en-US" sz="2000" dirty="0"/>
              <a:t>Classifying coexistence features as optional is suggested to cope with the increased cost.</a:t>
            </a:r>
          </a:p>
        </p:txBody>
      </p:sp>
    </p:spTree>
    <p:extLst>
      <p:ext uri="{BB962C8B-B14F-4D97-AF65-F5344CB8AC3E}">
        <p14:creationId xmlns:p14="http://schemas.microsoft.com/office/powerpoint/2010/main" val="381274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15-19-0503-01-0dep, MAC Protocol with Interference Mitigation Using Negotiation among Coordinators in Multiple Wireless Body Area Networks (BANs)</a:t>
            </a:r>
          </a:p>
          <a:p>
            <a:pPr marL="25400" indent="0">
              <a:buNone/>
            </a:pPr>
            <a:r>
              <a:rPr lang="en-US" sz="2000" dirty="0"/>
              <a:t>[2]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March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Tree>
    <p:extLst>
      <p:ext uri="{BB962C8B-B14F-4D97-AF65-F5344CB8AC3E}">
        <p14:creationId xmlns:p14="http://schemas.microsoft.com/office/powerpoint/2010/main" val="28389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altLang="ja-JP" dirty="0">
                <a:ea typeface="ＭＳ Ｐゴシック" pitchFamily="50" charset="-128"/>
              </a:rPr>
              <a:t>Definition of Coexistence Levels and How to Support Higher Levels</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March 14</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One of the goals that this revision aims to achieve is enhanced dependability. </a:t>
            </a:r>
          </a:p>
          <a:p>
            <a:r>
              <a:rPr lang="en-US" sz="2000" dirty="0"/>
              <a:t>This presentation highlights coexistence issues among several other obstacles to this goal.</a:t>
            </a:r>
          </a:p>
          <a:p>
            <a:r>
              <a:rPr lang="en-US" sz="2000" dirty="0"/>
              <a:t>It is obvious that there is no perfect way to deal with any coexistence situation.</a:t>
            </a:r>
          </a:p>
          <a:p>
            <a:r>
              <a:rPr lang="en-US" sz="2000" dirty="0"/>
              <a:t>However, we first define the different levels of coexistence environments expected to be encountered in an environment where one or more BANs and other radios are applied in a covering range.</a:t>
            </a:r>
          </a:p>
          <a:p>
            <a:r>
              <a:rPr lang="en-US" sz="2000" dirty="0"/>
              <a:t>TG6ma focuses on specification in PHY and MAC layers to enhance dependability in each the level with its certain quality of service(QoS).</a:t>
            </a:r>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408613"/>
            <a:ext cx="7772400" cy="1066799"/>
          </a:xfrm>
          <a:prstGeom prst="rect">
            <a:avLst/>
          </a:prstGeom>
        </p:spPr>
        <p:txBody>
          <a:bodyPr/>
          <a:lstStyle/>
          <a:p>
            <a:pPr marL="182880" indent="-182880"/>
            <a:r>
              <a:rPr kumimoji="1" lang="en-US" altLang="ja-JP" sz="1800" dirty="0"/>
              <a:t>The coexistence level has been redefied to 8 levels, which </a:t>
            </a:r>
            <a:r>
              <a:rPr kumimoji="1" lang="en-US" sz="1800" dirty="0"/>
              <a:t>can be represented by 3 bits and would be suitable to include in PHY or MAC headers.</a:t>
            </a:r>
            <a:endParaRPr lang="en-US" sz="1800" dirty="0"/>
          </a:p>
        </p:txBody>
      </p:sp>
      <p:graphicFrame>
        <p:nvGraphicFramePr>
          <p:cNvPr id="8" name="Table 8">
            <a:extLst>
              <a:ext uri="{FF2B5EF4-FFF2-40B4-BE49-F238E27FC236}">
                <a16:creationId xmlns:a16="http://schemas.microsoft.com/office/drawing/2014/main" id="{75B4EE07-F0F1-CBC8-C05B-037A5C6CE5D6}"/>
              </a:ext>
            </a:extLst>
          </p:cNvPr>
          <p:cNvGraphicFramePr>
            <a:graphicFrameLocks noGrp="1"/>
          </p:cNvGraphicFramePr>
          <p:nvPr>
            <p:extLst>
              <p:ext uri="{D42A27DB-BD31-4B8C-83A1-F6EECF244321}">
                <p14:modId xmlns:p14="http://schemas.microsoft.com/office/powerpoint/2010/main" val="4104921943"/>
              </p:ext>
            </p:extLst>
          </p:nvPr>
        </p:nvGraphicFramePr>
        <p:xfrm>
          <a:off x="685800" y="1781492"/>
          <a:ext cx="7772399" cy="3627120"/>
        </p:xfrm>
        <a:graphic>
          <a:graphicData uri="http://schemas.openxmlformats.org/drawingml/2006/table">
            <a:tbl>
              <a:tblPr firstRow="1" bandRow="1">
                <a:tableStyleId>{5940675A-B579-460E-94D1-54222C63F5DA}</a:tableStyleId>
              </a:tblPr>
              <a:tblGrid>
                <a:gridCol w="838201">
                  <a:extLst>
                    <a:ext uri="{9D8B030D-6E8A-4147-A177-3AD203B41FA5}">
                      <a16:colId xmlns:a16="http://schemas.microsoft.com/office/drawing/2014/main" val="683781293"/>
                    </a:ext>
                  </a:extLst>
                </a:gridCol>
                <a:gridCol w="1109472">
                  <a:extLst>
                    <a:ext uri="{9D8B030D-6E8A-4147-A177-3AD203B41FA5}">
                      <a16:colId xmlns:a16="http://schemas.microsoft.com/office/drawing/2014/main" val="1329213928"/>
                    </a:ext>
                  </a:extLst>
                </a:gridCol>
                <a:gridCol w="1146048">
                  <a:extLst>
                    <a:ext uri="{9D8B030D-6E8A-4147-A177-3AD203B41FA5}">
                      <a16:colId xmlns:a16="http://schemas.microsoft.com/office/drawing/2014/main" val="2623798819"/>
                    </a:ext>
                  </a:extLst>
                </a:gridCol>
                <a:gridCol w="1255776">
                  <a:extLst>
                    <a:ext uri="{9D8B030D-6E8A-4147-A177-3AD203B41FA5}">
                      <a16:colId xmlns:a16="http://schemas.microsoft.com/office/drawing/2014/main" val="864124007"/>
                    </a:ext>
                  </a:extLst>
                </a:gridCol>
                <a:gridCol w="1133856">
                  <a:extLst>
                    <a:ext uri="{9D8B030D-6E8A-4147-A177-3AD203B41FA5}">
                      <a16:colId xmlns:a16="http://schemas.microsoft.com/office/drawing/2014/main" val="155283774"/>
                    </a:ext>
                  </a:extLst>
                </a:gridCol>
                <a:gridCol w="1133856">
                  <a:extLst>
                    <a:ext uri="{9D8B030D-6E8A-4147-A177-3AD203B41FA5}">
                      <a16:colId xmlns:a16="http://schemas.microsoft.com/office/drawing/2014/main" val="1578252913"/>
                    </a:ext>
                  </a:extLst>
                </a:gridCol>
                <a:gridCol w="1155190">
                  <a:extLst>
                    <a:ext uri="{9D8B030D-6E8A-4147-A177-3AD203B41FA5}">
                      <a16:colId xmlns:a16="http://schemas.microsoft.com/office/drawing/2014/main" val="3401217700"/>
                    </a:ext>
                  </a:extLst>
                </a:gridCol>
              </a:tblGrid>
              <a:tr h="276988">
                <a:tc rowSpan="2">
                  <a:txBody>
                    <a:bodyPr/>
                    <a:lstStyle/>
                    <a:p>
                      <a:pPr algn="ctr"/>
                      <a:r>
                        <a:rPr lang="en-US" b="1" dirty="0"/>
                        <a:t>Coexistence Level</a:t>
                      </a:r>
                    </a:p>
                  </a:txBody>
                  <a:tcPr anchor="ctr">
                    <a:solidFill>
                      <a:schemeClr val="bg1">
                        <a:lumMod val="75000"/>
                      </a:schemeClr>
                    </a:solidFill>
                  </a:tcPr>
                </a:tc>
                <a:tc gridSpan="5">
                  <a:txBody>
                    <a:bodyPr/>
                    <a:lstStyle/>
                    <a:p>
                      <a:pPr algn="ctr"/>
                      <a:r>
                        <a:rPr lang="en-US" b="1" dirty="0"/>
                        <a:t>Coexisting system(s)</a:t>
                      </a:r>
                    </a:p>
                  </a:txBody>
                  <a:tcPr anchor="ctr">
                    <a:solidFill>
                      <a:schemeClr val="bg1">
                        <a:lumMod val="75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b="1" dirty="0"/>
                        <a:t>Category</a:t>
                      </a:r>
                      <a:endParaRPr lang="en-US" dirty="0"/>
                    </a:p>
                  </a:txBody>
                  <a:tcPr anchor="ctr">
                    <a:solidFill>
                      <a:schemeClr val="bg1">
                        <a:lumMod val="75000"/>
                      </a:schemeClr>
                    </a:solidFill>
                  </a:tcPr>
                </a:tc>
                <a:extLst>
                  <a:ext uri="{0D108BD9-81ED-4DB2-BD59-A6C34878D82A}">
                    <a16:rowId xmlns:a16="http://schemas.microsoft.com/office/drawing/2014/main" val="2741778628"/>
                  </a:ext>
                </a:extLst>
              </a:tr>
              <a:tr h="775566">
                <a:tc vMerge="1">
                  <a:txBody>
                    <a:bodyPr/>
                    <a:lstStyle/>
                    <a:p>
                      <a:pPr algn="ctr"/>
                      <a:r>
                        <a:rPr lang="en-US" dirty="0"/>
                        <a:t>Level</a:t>
                      </a:r>
                    </a:p>
                  </a:txBody>
                  <a:tcPr anchor="ctr"/>
                </a:tc>
                <a:tc>
                  <a:txBody>
                    <a:bodyPr/>
                    <a:lstStyle/>
                    <a:p>
                      <a:pPr algn="ctr"/>
                      <a:r>
                        <a:rPr lang="en-US" b="1" dirty="0"/>
                        <a:t>802.15.6ma</a:t>
                      </a:r>
                    </a:p>
                  </a:txBody>
                  <a:tcPr anchor="ctr">
                    <a:solidFill>
                      <a:schemeClr val="bg1">
                        <a:lumMod val="75000"/>
                      </a:schemeClr>
                    </a:solidFill>
                  </a:tcPr>
                </a:tc>
                <a:tc>
                  <a:txBody>
                    <a:bodyPr/>
                    <a:lstStyle/>
                    <a:p>
                      <a:pPr algn="ctr"/>
                      <a:r>
                        <a:rPr lang="en-US" b="1" dirty="0"/>
                        <a:t>802.15.6-2012</a:t>
                      </a:r>
                    </a:p>
                  </a:txBody>
                  <a:tcPr anchor="ctr">
                    <a:solidFill>
                      <a:schemeClr val="bg1">
                        <a:lumMod val="75000"/>
                      </a:schemeClr>
                    </a:solidFill>
                  </a:tcPr>
                </a:tc>
                <a:tc>
                  <a:txBody>
                    <a:bodyPr/>
                    <a:lstStyle/>
                    <a:p>
                      <a:pPr algn="ctr"/>
                      <a:r>
                        <a:rPr lang="en-US" b="1" dirty="0"/>
                        <a:t>Non-UWB</a:t>
                      </a:r>
                    </a:p>
                    <a:p>
                      <a:pPr algn="ctr"/>
                      <a:r>
                        <a:rPr lang="en-US" sz="1200" b="0" dirty="0"/>
                        <a:t>(ex. Wi-Fi / Unlicensed / 3GPP)</a:t>
                      </a:r>
                    </a:p>
                  </a:txBody>
                  <a:tcPr anchor="ctr">
                    <a:solidFill>
                      <a:schemeClr val="bg1">
                        <a:lumMod val="75000"/>
                      </a:schemeClr>
                    </a:solidFill>
                  </a:tcPr>
                </a:tc>
                <a:tc>
                  <a:txBody>
                    <a:bodyPr/>
                    <a:lstStyle/>
                    <a:p>
                      <a:pPr algn="ctr"/>
                      <a:r>
                        <a:rPr lang="en-US" b="1" dirty="0"/>
                        <a:t>802.15 UWB</a:t>
                      </a:r>
                    </a:p>
                    <a:p>
                      <a:pPr algn="ctr"/>
                      <a:r>
                        <a:rPr lang="en-US" sz="1200" b="0" dirty="0"/>
                        <a:t>(ex. 802.15.4)</a:t>
                      </a:r>
                    </a:p>
                  </a:txBody>
                  <a:tcPr anchor="ctr">
                    <a:solidFill>
                      <a:schemeClr val="bg1">
                        <a:lumMod val="75000"/>
                      </a:schemeClr>
                    </a:solidFill>
                  </a:tcPr>
                </a:tc>
                <a:tc>
                  <a:txBody>
                    <a:bodyPr/>
                    <a:lstStyle/>
                    <a:p>
                      <a:pPr algn="ctr"/>
                      <a:r>
                        <a:rPr lang="en-US" b="1" dirty="0"/>
                        <a:t>Non-802.15 UWB</a:t>
                      </a:r>
                    </a:p>
                    <a:p>
                      <a:pPr algn="ctr"/>
                      <a:r>
                        <a:rPr lang="en-US" sz="1200" b="0" dirty="0"/>
                        <a:t>(ex. ETSI </a:t>
                      </a:r>
                      <a:r>
                        <a:rPr lang="en-US" sz="1200" b="0" dirty="0" err="1"/>
                        <a:t>SmartBAN</a:t>
                      </a:r>
                      <a:r>
                        <a:rPr lang="en-US" sz="1200" b="0" dirty="0"/>
                        <a:t>)</a:t>
                      </a:r>
                    </a:p>
                  </a:txBody>
                  <a:tcPr anchor="ctr">
                    <a:solidFill>
                      <a:schemeClr val="bg1">
                        <a:lumMod val="75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276988">
                <a:tc>
                  <a:txBody>
                    <a:bodyPr/>
                    <a:lstStyle/>
                    <a:p>
                      <a:pPr marL="182880" algn="l"/>
                      <a:r>
                        <a:rPr lang="en-US" b="1" dirty="0"/>
                        <a:t>0</a:t>
                      </a:r>
                    </a:p>
                  </a:txBody>
                  <a:tcPr anchor="ctr">
                    <a:solidFill>
                      <a:schemeClr val="bg1">
                        <a:lumMod val="85000"/>
                      </a:schemeClr>
                    </a:solidFill>
                  </a:tcPr>
                </a:tc>
                <a:tc>
                  <a:txBody>
                    <a:bodyPr/>
                    <a:lstStyle/>
                    <a:p>
                      <a:pPr algn="ct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algn="ctr"/>
                      <a:r>
                        <a:rPr lang="en-US" dirty="0"/>
                        <a:t>Single BAN</a:t>
                      </a:r>
                    </a:p>
                  </a:txBody>
                  <a:tcPr anchor="ctr">
                    <a:solidFill>
                      <a:schemeClr val="bg1">
                        <a:lumMod val="85000"/>
                      </a:schemeClr>
                    </a:solidFill>
                  </a:tcPr>
                </a:tc>
                <a:extLst>
                  <a:ext uri="{0D108BD9-81ED-4DB2-BD59-A6C34878D82A}">
                    <a16:rowId xmlns:a16="http://schemas.microsoft.com/office/drawing/2014/main" val="1777342126"/>
                  </a:ext>
                </a:extLst>
              </a:tr>
              <a:tr h="276988">
                <a:tc>
                  <a:txBody>
                    <a:bodyPr/>
                    <a:lstStyle/>
                    <a:p>
                      <a:pPr marL="182880" algn="l"/>
                      <a:r>
                        <a:rPr lang="en-US" b="1" dirty="0"/>
                        <a:t>1  </a:t>
                      </a:r>
                      <a:r>
                        <a:rPr lang="en-US" sz="1200" b="0" dirty="0"/>
                        <a:t>(1a)</a:t>
                      </a:r>
                      <a:endParaRPr lang="en-US" b="0"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rowSpan="2">
                  <a:txBody>
                    <a:bodyPr/>
                    <a:lstStyle/>
                    <a:p>
                      <a:pPr algn="ctr"/>
                      <a:r>
                        <a:rPr lang="en-US" dirty="0"/>
                        <a:t>Multiple 15.6 BANs</a:t>
                      </a:r>
                    </a:p>
                  </a:txBody>
                  <a:tcPr anchor="ctr">
                    <a:solidFill>
                      <a:schemeClr val="bg1">
                        <a:lumMod val="85000"/>
                      </a:schemeClr>
                    </a:solidFill>
                  </a:tcPr>
                </a:tc>
                <a:extLst>
                  <a:ext uri="{0D108BD9-81ED-4DB2-BD59-A6C34878D82A}">
                    <a16:rowId xmlns:a16="http://schemas.microsoft.com/office/drawing/2014/main" val="1178227422"/>
                  </a:ext>
                </a:extLst>
              </a:tr>
              <a:tr h="290028">
                <a:tc>
                  <a:txBody>
                    <a:bodyPr/>
                    <a:lstStyle/>
                    <a:p>
                      <a:pPr marL="182880" algn="l"/>
                      <a:r>
                        <a:rPr lang="en-US" sz="1400" b="1" dirty="0"/>
                        <a:t>2</a:t>
                      </a:r>
                      <a:r>
                        <a:rPr lang="en-US" sz="1200" b="1" dirty="0"/>
                        <a:t>  (</a:t>
                      </a:r>
                      <a:r>
                        <a:rPr lang="en-US" sz="1200" b="0" dirty="0"/>
                        <a:t>1b)</a:t>
                      </a:r>
                      <a:endParaRPr lang="en-US" sz="1200"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vMerge="1">
                  <a:txBody>
                    <a:bodyPr/>
                    <a:lstStyle/>
                    <a:p>
                      <a:pPr algn="ctr"/>
                      <a:endParaRPr lang="en-US" dirty="0"/>
                    </a:p>
                  </a:txBody>
                  <a:tcPr anchor="ctr"/>
                </a:tc>
                <a:extLst>
                  <a:ext uri="{0D108BD9-81ED-4DB2-BD59-A6C34878D82A}">
                    <a16:rowId xmlns:a16="http://schemas.microsoft.com/office/drawing/2014/main" val="1363090439"/>
                  </a:ext>
                </a:extLst>
              </a:tr>
              <a:tr h="276988">
                <a:tc>
                  <a:txBody>
                    <a:bodyPr/>
                    <a:lstStyle/>
                    <a:p>
                      <a:pPr marL="182880" algn="l"/>
                      <a:r>
                        <a:rPr lang="en-US" b="1" dirty="0"/>
                        <a:t>3</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dirty="0"/>
                        <a:t>Non-UWB</a:t>
                      </a:r>
                    </a:p>
                  </a:txBody>
                  <a:tcPr anchor="ctr">
                    <a:solidFill>
                      <a:schemeClr val="bg1">
                        <a:lumMod val="85000"/>
                      </a:schemeClr>
                    </a:solidFill>
                  </a:tcPr>
                </a:tc>
                <a:extLst>
                  <a:ext uri="{0D108BD9-81ED-4DB2-BD59-A6C34878D82A}">
                    <a16:rowId xmlns:a16="http://schemas.microsoft.com/office/drawing/2014/main" val="3891933049"/>
                  </a:ext>
                </a:extLst>
              </a:tr>
              <a:tr h="276988">
                <a:tc>
                  <a:txBody>
                    <a:bodyPr/>
                    <a:lstStyle/>
                    <a:p>
                      <a:pPr marL="182880" algn="l"/>
                      <a:r>
                        <a:rPr lang="en-US" b="1" dirty="0"/>
                        <a:t>4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rowSpan="3">
                  <a:txBody>
                    <a:bodyPr/>
                    <a:lstStyle/>
                    <a:p>
                      <a:pPr algn="ctr"/>
                      <a:r>
                        <a:rPr lang="en-US" dirty="0"/>
                        <a:t>Multiple UWB systems</a:t>
                      </a:r>
                    </a:p>
                  </a:txBody>
                  <a:tcPr anchor="ctr">
                    <a:solidFill>
                      <a:schemeClr val="bg1">
                        <a:lumMod val="85000"/>
                      </a:schemeClr>
                    </a:solidFill>
                  </a:tcPr>
                </a:tc>
                <a:extLst>
                  <a:ext uri="{0D108BD9-81ED-4DB2-BD59-A6C34878D82A}">
                    <a16:rowId xmlns:a16="http://schemas.microsoft.com/office/drawing/2014/main" val="741710164"/>
                  </a:ext>
                </a:extLst>
              </a:tr>
              <a:tr h="276988">
                <a:tc>
                  <a:txBody>
                    <a:bodyPr/>
                    <a:lstStyle/>
                    <a:p>
                      <a:pPr marL="182880" algn="l"/>
                      <a:r>
                        <a:rPr lang="en-US" b="1" dirty="0"/>
                        <a:t>5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820748002"/>
                  </a:ext>
                </a:extLst>
              </a:tr>
              <a:tr h="276988">
                <a:tc>
                  <a:txBody>
                    <a:bodyPr/>
                    <a:lstStyle/>
                    <a:p>
                      <a:pPr marL="182880" algn="l"/>
                      <a:r>
                        <a:rPr lang="en-US" b="1" dirty="0"/>
                        <a:t>6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2726074835"/>
                  </a:ext>
                </a:extLst>
              </a:tr>
              <a:tr h="276988">
                <a:tc>
                  <a:txBody>
                    <a:bodyPr/>
                    <a:lstStyle/>
                    <a:p>
                      <a:pPr marL="182880" algn="l"/>
                      <a:r>
                        <a:rPr lang="en-US" b="1" dirty="0"/>
                        <a:t>7</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Tree>
    <p:extLst>
      <p:ext uri="{BB962C8B-B14F-4D97-AF65-F5344CB8AC3E}">
        <p14:creationId xmlns:p14="http://schemas.microsoft.com/office/powerpoint/2010/main" val="290462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0 (no other systems)</a:t>
            </a:r>
          </a:p>
          <a:p>
            <a:pPr lvl="1"/>
            <a:r>
              <a:rPr lang="en-US" sz="1800" dirty="0"/>
              <a:t>Only one BAN is operating in a specific space. There are no other coexistence systems.</a:t>
            </a:r>
          </a:p>
          <a:p>
            <a:pPr lvl="1"/>
            <a:r>
              <a:rPr lang="en-US" sz="1800" dirty="0"/>
              <a:t>Required dependability in terms of throughput and latency should be met.</a:t>
            </a:r>
          </a:p>
          <a:p>
            <a:pPr lvl="2"/>
            <a:endParaRPr lang="en-US" dirty="0"/>
          </a:p>
        </p:txBody>
      </p:sp>
    </p:spTree>
    <p:extLst>
      <p:ext uri="{BB962C8B-B14F-4D97-AF65-F5344CB8AC3E}">
        <p14:creationId xmlns:p14="http://schemas.microsoft.com/office/powerpoint/2010/main" val="346289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1-2 (with other BANs)</a:t>
            </a:r>
          </a:p>
          <a:p>
            <a:pPr lvl="1"/>
            <a:r>
              <a:rPr lang="en-US" sz="1800" dirty="0"/>
              <a:t>Several BANs are operating in a specific space.</a:t>
            </a:r>
          </a:p>
          <a:p>
            <a:pPr lvl="1"/>
            <a:r>
              <a:rPr lang="en-US" sz="1800" dirty="0"/>
              <a:t>Coexisting BANs are based on IEEE Std.802.15.6. </a:t>
            </a:r>
          </a:p>
          <a:p>
            <a:pPr lvl="2"/>
            <a:r>
              <a:rPr lang="en-US" dirty="0"/>
              <a:t>A BAN based on the 15.6ma revision may be a Human BAN or a Vehicle BAN.</a:t>
            </a:r>
          </a:p>
          <a:p>
            <a:pPr lvl="2"/>
            <a:r>
              <a:rPr lang="en-US" dirty="0"/>
              <a:t>Such BANs follow pre-known communication schemes, and a BAN can receive and decode frames from other coexisting BANs.</a:t>
            </a:r>
          </a:p>
          <a:p>
            <a:pPr lvl="1"/>
            <a:r>
              <a:rPr lang="en-US" sz="1800" dirty="0"/>
              <a:t>Required dependability should be met for each coexisting BAN.</a:t>
            </a:r>
          </a:p>
          <a:p>
            <a:pPr lvl="1"/>
            <a:r>
              <a:rPr lang="en-US" sz="1800" dirty="0"/>
              <a:t>The proposed 15.6ma MAC supports level 1-2 with only mandatory features.</a:t>
            </a:r>
          </a:p>
        </p:txBody>
      </p:sp>
    </p:spTree>
    <p:extLst>
      <p:ext uri="{BB962C8B-B14F-4D97-AF65-F5344CB8AC3E}">
        <p14:creationId xmlns:p14="http://schemas.microsoft.com/office/powerpoint/2010/main" val="380515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4-6 (with other UWB systems)</a:t>
            </a:r>
          </a:p>
          <a:p>
            <a:pPr lvl="1"/>
            <a:r>
              <a:rPr lang="en-US" sz="1800" dirty="0"/>
              <a:t>Several BANs are operating in a specific space with several non-BAN UWB systems.</a:t>
            </a:r>
          </a:p>
          <a:p>
            <a:pPr lvl="1"/>
            <a:r>
              <a:rPr lang="en-US" sz="1800" dirty="0"/>
              <a:t>Coexisting UWB systems may be based on other standards, such as 15.4 or ETSI </a:t>
            </a:r>
            <a:r>
              <a:rPr lang="en-US" sz="1800" dirty="0" err="1"/>
              <a:t>SmartBAN</a:t>
            </a:r>
            <a:r>
              <a:rPr lang="en-US" sz="1800" dirty="0"/>
              <a:t>.</a:t>
            </a:r>
          </a:p>
          <a:p>
            <a:pPr lvl="2"/>
            <a:r>
              <a:rPr lang="en-US" dirty="0"/>
              <a:t>Even if they follow pre-known communication schemes, a BAN may not be able to fully decode their frames due to hardware limitations.</a:t>
            </a:r>
          </a:p>
          <a:p>
            <a:pPr lvl="2"/>
            <a:r>
              <a:rPr lang="en-US" dirty="0"/>
              <a:t>Note that 15.6ma devices may be able to decode 15.4ab frames.</a:t>
            </a:r>
          </a:p>
          <a:p>
            <a:pPr lvl="1"/>
            <a:r>
              <a:rPr lang="en-US" sz="1800" dirty="0"/>
              <a:t>Required dependability should be met for each coexisting BAN.</a:t>
            </a:r>
          </a:p>
          <a:p>
            <a:pPr lvl="1"/>
            <a:r>
              <a:rPr lang="en-US" sz="1800" dirty="0"/>
              <a:t>The proposed 15.6ma MAC supports level 4-6 with help of optional features.</a:t>
            </a:r>
          </a:p>
        </p:txBody>
      </p:sp>
    </p:spTree>
    <p:extLst>
      <p:ext uri="{BB962C8B-B14F-4D97-AF65-F5344CB8AC3E}">
        <p14:creationId xmlns:p14="http://schemas.microsoft.com/office/powerpoint/2010/main" val="343090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3 (with other wireless systems)</a:t>
            </a:r>
          </a:p>
          <a:p>
            <a:pPr lvl="1"/>
            <a:r>
              <a:rPr lang="en-US" sz="1800" dirty="0"/>
              <a:t>Several BANs are operating in a specific space with other wireless systems. </a:t>
            </a:r>
          </a:p>
          <a:p>
            <a:pPr lvl="1"/>
            <a:r>
              <a:rPr lang="en-US" sz="1800" dirty="0"/>
              <a:t>The proposed 15.6ma MAC supports level 3 on a best-effort basis with some optional features.</a:t>
            </a:r>
          </a:p>
        </p:txBody>
      </p:sp>
    </p:spTree>
    <p:extLst>
      <p:ext uri="{BB962C8B-B14F-4D97-AF65-F5344CB8AC3E}">
        <p14:creationId xmlns:p14="http://schemas.microsoft.com/office/powerpoint/2010/main" val="1868219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Proper allocation of time slots (or periods) for each BAN prevents collisions.</a:t>
            </a:r>
          </a:p>
          <a:p>
            <a:pPr lvl="1"/>
            <a:r>
              <a:rPr lang="en-US" sz="1800" dirty="0"/>
              <a:t>It requires coordination between networks, which may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6047</TotalTime>
  <Words>1567</Words>
  <Application>Microsoft Office PowerPoint</Application>
  <PresentationFormat>On-screen Show (4:3)</PresentationFormat>
  <Paragraphs>252</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Default Design</vt:lpstr>
      <vt:lpstr>PowerPoint Presentation</vt:lpstr>
      <vt:lpstr>MAC Proposal of TG15.6ma (Revision of IEEE802.15.6-2012)   Definition of Coexistence Levels and How to Support Higher Levels  March 14th, 2022  Minsoo Kim, Takumi Kobayashi, Marco Hernandez, and Ryuji Kohno Yokohama National University(YNU), YRP International Alliance Institute(YRP-IAI)</vt:lpstr>
      <vt:lpstr>Introduction</vt:lpstr>
      <vt:lpstr>Definition of Coexistence Environment Levels</vt:lpstr>
      <vt:lpstr>Definition of Coexistence Environment Levels (cont.)</vt:lpstr>
      <vt:lpstr>Definition of Coexistence Environment Levels (cont.)</vt:lpstr>
      <vt:lpstr>Definition of Coexistence Environment Levels (cont.)</vt:lpstr>
      <vt:lpstr>Definition of Coexistence Environment Levels (cont.)</vt:lpstr>
      <vt:lpstr>How to support higher levels of coexistence environment</vt:lpstr>
      <vt:lpstr>How to support higher levels of coexistence environment (cont.)</vt:lpstr>
      <vt:lpstr>How to support higher levels of coexistence environment (cont.)</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210</cp:revision>
  <dcterms:modified xsi:type="dcterms:W3CDTF">2023-03-14T11:33:27Z</dcterms:modified>
</cp:coreProperties>
</file>