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6"/>
  </p:notesMasterIdLst>
  <p:sldIdLst>
    <p:sldId id="272" r:id="rId2"/>
    <p:sldId id="258" r:id="rId3"/>
    <p:sldId id="273" r:id="rId4"/>
    <p:sldId id="296" r:id="rId5"/>
    <p:sldId id="297" r:id="rId6"/>
    <p:sldId id="298" r:id="rId7"/>
    <p:sldId id="299" r:id="rId8"/>
    <p:sldId id="300" r:id="rId9"/>
    <p:sldId id="303" r:id="rId10"/>
    <p:sldId id="301" r:id="rId11"/>
    <p:sldId id="304" r:id="rId12"/>
    <p:sldId id="302" r:id="rId13"/>
    <p:sldId id="305" r:id="rId14"/>
    <p:sldId id="307" r:id="rId1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26" autoAdjust="0"/>
    <p:restoredTop sz="95268" autoAdjust="0"/>
  </p:normalViewPr>
  <p:slideViewPr>
    <p:cSldViewPr snapToGrid="0">
      <p:cViewPr varScale="1">
        <p:scale>
          <a:sx n="78" d="100"/>
          <a:sy n="78" d="100"/>
        </p:scale>
        <p:origin x="10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440282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P802.15-22-0631-01-6a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Definition of Coexistence Levels and How to Support Higher Levels</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November </a:t>
            </a:r>
            <a:r>
              <a:rPr lang="en-US" sz="1600" dirty="0">
                <a:solidFill>
                  <a:schemeClr val="dk2"/>
                </a:solidFill>
                <a:latin typeface="Times New Roman"/>
                <a:ea typeface="Times New Roman"/>
                <a:cs typeface="Times New Roman"/>
                <a:sym typeface="Times New Roman"/>
              </a:rPr>
              <a:t>16th</a:t>
            </a:r>
            <a:r>
              <a:rPr lang="en-US" sz="1600" b="0" i="0" u="none" strike="noStrike" cap="none" dirty="0">
                <a:solidFill>
                  <a:schemeClr val="dk2"/>
                </a:solidFill>
                <a:latin typeface="Times New Roman"/>
                <a:ea typeface="Times New Roman"/>
                <a:cs typeface="Times New Roman"/>
                <a:sym typeface="Times New Roman"/>
              </a:rPr>
              <a:t>, 2022</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The coexistence environments are classified into 4 levels according to the types of coexisting systems. Potential methods for coping with higher levels of coexistence environments are suggested for the time domain and frequency domain.</a:t>
            </a:r>
            <a:endParaRPr lang="en-US"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the frequency domain, utilizing multiple channels can allow the support of more networks in a specific space.</a:t>
            </a:r>
          </a:p>
          <a:p>
            <a:pPr lvl="1"/>
            <a:r>
              <a:rPr lang="en-US" sz="1800" dirty="0"/>
              <a:t>Multi-UWB-channel compatible hardware is required which may increase hardware cost.</a:t>
            </a:r>
          </a:p>
          <a:p>
            <a:endParaRPr lang="en-US" sz="1800" dirty="0"/>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4059972091"/>
              </p:ext>
            </p:extLst>
          </p:nvPr>
        </p:nvGraphicFramePr>
        <p:xfrm>
          <a:off x="971725" y="3429000"/>
          <a:ext cx="7276750" cy="2560320"/>
        </p:xfrm>
        <a:graphic>
          <a:graphicData uri="http://schemas.openxmlformats.org/drawingml/2006/table">
            <a:tbl>
              <a:tblPr firstRow="1" firstCol="1" bandRow="1">
                <a:tableStyleId>{C4B1156A-380E-4F78-BDF5-A606A8083BF9}</a:tableStyleId>
              </a:tblPr>
              <a:tblGrid>
                <a:gridCol w="719766">
                  <a:extLst>
                    <a:ext uri="{9D8B030D-6E8A-4147-A177-3AD203B41FA5}">
                      <a16:colId xmlns:a16="http://schemas.microsoft.com/office/drawing/2014/main" val="1521290653"/>
                    </a:ext>
                  </a:extLst>
                </a:gridCol>
                <a:gridCol w="923135">
                  <a:extLst>
                    <a:ext uri="{9D8B030D-6E8A-4147-A177-3AD203B41FA5}">
                      <a16:colId xmlns:a16="http://schemas.microsoft.com/office/drawing/2014/main" val="4241708084"/>
                    </a:ext>
                  </a:extLst>
                </a:gridCol>
                <a:gridCol w="1067424">
                  <a:extLst>
                    <a:ext uri="{9D8B030D-6E8A-4147-A177-3AD203B41FA5}">
                      <a16:colId xmlns:a16="http://schemas.microsoft.com/office/drawing/2014/main" val="1826506401"/>
                    </a:ext>
                  </a:extLst>
                </a:gridCol>
                <a:gridCol w="1243405">
                  <a:extLst>
                    <a:ext uri="{9D8B030D-6E8A-4147-A177-3AD203B41FA5}">
                      <a16:colId xmlns:a16="http://schemas.microsoft.com/office/drawing/2014/main" val="1189475924"/>
                    </a:ext>
                  </a:extLst>
                </a:gridCol>
                <a:gridCol w="1387694">
                  <a:extLst>
                    <a:ext uri="{9D8B030D-6E8A-4147-A177-3AD203B41FA5}">
                      <a16:colId xmlns:a16="http://schemas.microsoft.com/office/drawing/2014/main" val="3505678578"/>
                    </a:ext>
                  </a:extLst>
                </a:gridCol>
                <a:gridCol w="967663">
                  <a:extLst>
                    <a:ext uri="{9D8B030D-6E8A-4147-A177-3AD203B41FA5}">
                      <a16:colId xmlns:a16="http://schemas.microsoft.com/office/drawing/2014/main" val="4071166485"/>
                    </a:ext>
                  </a:extLst>
                </a:gridCol>
                <a:gridCol w="967663">
                  <a:extLst>
                    <a:ext uri="{9D8B030D-6E8A-4147-A177-3AD203B41FA5}">
                      <a16:colId xmlns:a16="http://schemas.microsoft.com/office/drawing/2014/main" val="3366600948"/>
                    </a:ext>
                  </a:extLst>
                </a:gridCol>
              </a:tblGrid>
              <a:tr h="480541">
                <a:tc>
                  <a:txBody>
                    <a:bodyPr/>
                    <a:lstStyle/>
                    <a:p>
                      <a:pPr marL="0" marR="0" algn="ctr">
                        <a:spcBef>
                          <a:spcPts val="0"/>
                        </a:spcBef>
                        <a:spcAft>
                          <a:spcPts val="0"/>
                        </a:spcAft>
                      </a:pPr>
                      <a:r>
                        <a:rPr lang="en-US" sz="1200" dirty="0">
                          <a:effectLst/>
                        </a:rPr>
                        <a:t>Band group</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Channel number</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Central frequency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Bandwidth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Channel attribute</a:t>
                      </a:r>
                      <a:br>
                        <a:rPr lang="en-US" sz="1200">
                          <a:effectLst/>
                        </a:rPr>
                      </a:br>
                      <a:r>
                        <a:rPr lang="en-US" sz="1200">
                          <a:effectLst/>
                        </a:rPr>
                        <a:t>in 802.15.6-2012</a:t>
                      </a:r>
                      <a:endParaRPr lang="en-US" sz="1200">
                        <a:effectLst/>
                        <a:latin typeface="Times New Roman" panose="02020603050405020304" pitchFamily="18" charset="0"/>
                        <a:ea typeface="Batang" panose="02030600000101010101" pitchFamily="18" charset="-127"/>
                      </a:endParaRPr>
                    </a:p>
                  </a:txBody>
                  <a:tcPr marL="68580" marR="68580" marT="0" marB="0" anchor="ctr"/>
                </a:tc>
                <a:tc gridSpan="2">
                  <a:txBody>
                    <a:bodyPr/>
                    <a:lstStyle/>
                    <a:p>
                      <a:pPr marL="0" marR="0" algn="ctr">
                        <a:spcBef>
                          <a:spcPts val="0"/>
                        </a:spcBef>
                        <a:spcAft>
                          <a:spcPts val="0"/>
                        </a:spcAft>
                      </a:pPr>
                      <a:r>
                        <a:rPr lang="en-US" sz="1200" dirty="0">
                          <a:effectLst/>
                        </a:rPr>
                        <a:t>Channel attribute</a:t>
                      </a:r>
                      <a:br>
                        <a:rPr lang="en-US" sz="1200" dirty="0">
                          <a:effectLst/>
                        </a:rPr>
                      </a:br>
                      <a:r>
                        <a:rPr lang="en-US" sz="1200" dirty="0">
                          <a:effectLst/>
                        </a:rPr>
                        <a:t>for the revision</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hMerge="1">
                  <a:txBody>
                    <a:bodyPr/>
                    <a:lstStyle/>
                    <a:p>
                      <a:endParaRPr lang="en-US"/>
                    </a:p>
                  </a:txBody>
                  <a:tcPr/>
                </a:tc>
                <a:extLst>
                  <a:ext uri="{0D108BD9-81ED-4DB2-BD59-A6C34878D82A}">
                    <a16:rowId xmlns:a16="http://schemas.microsoft.com/office/drawing/2014/main" val="2731804553"/>
                  </a:ext>
                </a:extLst>
              </a:tr>
              <a:tr h="160180">
                <a:tc rowSpan="3">
                  <a:txBody>
                    <a:bodyPr/>
                    <a:lstStyle/>
                    <a:p>
                      <a:pPr marL="0" marR="0" algn="ctr">
                        <a:spcBef>
                          <a:spcPts val="0"/>
                        </a:spcBef>
                        <a:spcAft>
                          <a:spcPts val="0"/>
                        </a:spcAft>
                      </a:pPr>
                      <a:r>
                        <a:rPr lang="en-US" sz="1200">
                          <a:effectLst/>
                        </a:rPr>
                        <a:t>Low band</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0</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3494.4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011408418"/>
                  </a:ext>
                </a:extLst>
              </a:tr>
              <a:tr h="160180">
                <a:tc vMerge="1">
                  <a:txBody>
                    <a:bodyPr/>
                    <a:lstStyle/>
                    <a:p>
                      <a:endParaRPr lang="en-US"/>
                    </a:p>
                  </a:txBody>
                  <a:tcPr/>
                </a:tc>
                <a:tc>
                  <a:txBody>
                    <a:bodyPr/>
                    <a:lstStyle/>
                    <a:p>
                      <a:pPr marL="0" marR="0" algn="ctr">
                        <a:spcBef>
                          <a:spcPts val="0"/>
                        </a:spcBef>
                        <a:spcAft>
                          <a:spcPts val="0"/>
                        </a:spcAft>
                      </a:pPr>
                      <a:r>
                        <a:rPr lang="en-US" sz="1200" dirty="0">
                          <a:effectLst/>
                        </a:rPr>
                        <a:t>1</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3993.6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330008570"/>
                  </a:ext>
                </a:extLst>
              </a:tr>
              <a:tr h="160180">
                <a:tc vMerge="1">
                  <a:txBody>
                    <a:bodyPr/>
                    <a:lstStyle/>
                    <a:p>
                      <a:endParaRPr lang="en-US"/>
                    </a:p>
                  </a:txBody>
                  <a:tcPr/>
                </a:tc>
                <a:tc>
                  <a:txBody>
                    <a:bodyPr/>
                    <a:lstStyle/>
                    <a:p>
                      <a:pPr marL="0" marR="0" algn="ctr">
                        <a:spcBef>
                          <a:spcPts val="0"/>
                        </a:spcBef>
                        <a:spcAft>
                          <a:spcPts val="0"/>
                        </a:spcAft>
                      </a:pPr>
                      <a:r>
                        <a:rPr lang="en-US" sz="1200" dirty="0">
                          <a:effectLst/>
                        </a:rPr>
                        <a:t>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4492.8</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Data</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328999887"/>
                  </a:ext>
                </a:extLst>
              </a:tr>
              <a:tr h="160180">
                <a:tc rowSpan="8">
                  <a:txBody>
                    <a:bodyPr/>
                    <a:lstStyle/>
                    <a:p>
                      <a:pPr marL="0" marR="0" algn="ctr">
                        <a:spcBef>
                          <a:spcPts val="0"/>
                        </a:spcBef>
                        <a:spcAft>
                          <a:spcPts val="0"/>
                        </a:spcAft>
                      </a:pPr>
                      <a:r>
                        <a:rPr lang="en-US" sz="1200" dirty="0">
                          <a:effectLst/>
                        </a:rPr>
                        <a:t>High band</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6489.6</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228940750"/>
                  </a:ext>
                </a:extLst>
              </a:tr>
              <a:tr h="160180">
                <a:tc vMerge="1">
                  <a:txBody>
                    <a:bodyPr/>
                    <a:lstStyle/>
                    <a:p>
                      <a:endParaRPr lang="en-US"/>
                    </a:p>
                  </a:txBody>
                  <a:tcPr/>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6988.8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97969047"/>
                  </a:ext>
                </a:extLst>
              </a:tr>
              <a:tr h="160180">
                <a:tc vMerge="1">
                  <a:txBody>
                    <a:bodyPr/>
                    <a:lstStyle/>
                    <a:p>
                      <a:endParaRPr lang="en-US"/>
                    </a:p>
                  </a:txBody>
                  <a:tcPr/>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7488.0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594430128"/>
                  </a:ext>
                </a:extLst>
              </a:tr>
              <a:tr h="160180">
                <a:tc vMerge="1">
                  <a:txBody>
                    <a:bodyPr/>
                    <a:lstStyle/>
                    <a:p>
                      <a:endParaRPr lang="en-US"/>
                    </a:p>
                  </a:txBody>
                  <a:tcPr/>
                </a:tc>
                <a:tc>
                  <a:txBody>
                    <a:bodyPr/>
                    <a:lstStyle/>
                    <a:p>
                      <a:pPr marL="0" marR="0" algn="ctr">
                        <a:spcBef>
                          <a:spcPts val="0"/>
                        </a:spcBef>
                        <a:spcAft>
                          <a:spcPts val="0"/>
                        </a:spcAft>
                      </a:pPr>
                      <a:r>
                        <a:rPr lang="en-US" sz="1200">
                          <a:effectLst/>
                        </a:rPr>
                        <a:t>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7987.2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50368255"/>
                  </a:ext>
                </a:extLst>
              </a:tr>
              <a:tr h="160180">
                <a:tc vMerge="1">
                  <a:txBody>
                    <a:bodyPr/>
                    <a:lstStyle/>
                    <a:p>
                      <a:endParaRPr lang="en-US"/>
                    </a:p>
                  </a:txBody>
                  <a:tcPr/>
                </a:tc>
                <a:tc>
                  <a:txBody>
                    <a:bodyPr/>
                    <a:lstStyle/>
                    <a:p>
                      <a:pPr marL="0" marR="0" algn="ctr">
                        <a:spcBef>
                          <a:spcPts val="0"/>
                        </a:spcBef>
                        <a:spcAft>
                          <a:spcPts val="0"/>
                        </a:spcAft>
                      </a:pPr>
                      <a:r>
                        <a:rPr lang="en-US" sz="1200">
                          <a:effectLst/>
                        </a:rPr>
                        <a:t>7</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8486.4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Data</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4085407530"/>
                  </a:ext>
                </a:extLst>
              </a:tr>
              <a:tr h="160180">
                <a:tc vMerge="1">
                  <a:txBody>
                    <a:bodyPr/>
                    <a:lstStyle/>
                    <a:p>
                      <a:endParaRPr lang="en-US"/>
                    </a:p>
                  </a:txBody>
                  <a:tcPr/>
                </a:tc>
                <a:tc>
                  <a:txBody>
                    <a:bodyPr/>
                    <a:lstStyle/>
                    <a:p>
                      <a:pPr marL="0" marR="0" algn="ctr">
                        <a:spcBef>
                          <a:spcPts val="0"/>
                        </a:spcBef>
                        <a:spcAft>
                          <a:spcPts val="0"/>
                        </a:spcAft>
                      </a:pPr>
                      <a:r>
                        <a:rPr lang="en-US" sz="1200">
                          <a:effectLst/>
                        </a:rPr>
                        <a:t>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8985.6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609990553"/>
                  </a:ext>
                </a:extLst>
              </a:tr>
              <a:tr h="160180">
                <a:tc vMerge="1">
                  <a:txBody>
                    <a:bodyPr/>
                    <a:lstStyle/>
                    <a:p>
                      <a:endParaRPr lang="en-US"/>
                    </a:p>
                  </a:txBody>
                  <a:tcPr/>
                </a:tc>
                <a:tc>
                  <a:txBody>
                    <a:bodyPr/>
                    <a:lstStyle/>
                    <a:p>
                      <a:pPr marL="0" marR="0" algn="ctr">
                        <a:spcBef>
                          <a:spcPts val="0"/>
                        </a:spcBef>
                        <a:spcAft>
                          <a:spcPts val="0"/>
                        </a:spcAft>
                      </a:pPr>
                      <a:r>
                        <a:rPr lang="en-US" sz="1200">
                          <a:effectLst/>
                        </a:rPr>
                        <a:t>9</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9484.8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66940035"/>
                  </a:ext>
                </a:extLst>
              </a:tr>
              <a:tr h="160180">
                <a:tc vMerge="1">
                  <a:txBody>
                    <a:bodyPr/>
                    <a:lstStyle/>
                    <a:p>
                      <a:endParaRPr lang="en-US"/>
                    </a:p>
                  </a:txBody>
                  <a:tcPr/>
                </a:tc>
                <a:tc>
                  <a:txBody>
                    <a:bodyPr/>
                    <a:lstStyle/>
                    <a:p>
                      <a:pPr marL="0" marR="0" algn="ctr">
                        <a:spcBef>
                          <a:spcPts val="0"/>
                        </a:spcBef>
                        <a:spcAft>
                          <a:spcPts val="0"/>
                        </a:spcAft>
                      </a:pPr>
                      <a:r>
                        <a:rPr lang="en-US" sz="1200">
                          <a:effectLst/>
                        </a:rPr>
                        <a:t>10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9984.0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Data</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The cost increases inevitably in order to provide higher dependability, which may make it difficult for the system to be widely used.</a:t>
            </a:r>
          </a:p>
          <a:p>
            <a:r>
              <a:rPr lang="en-US" sz="1800" dirty="0"/>
              <a:t>Parameters of the coexistence environment, such as the number of coexisting systems, should be set to a feasible value, considering complexity and cost.</a:t>
            </a:r>
          </a:p>
          <a:p>
            <a:r>
              <a:rPr lang="en-US" sz="1800" dirty="0"/>
              <a:t>Classifying coexistence algorithms into mandatory features and optional features may be one solution.</a:t>
            </a:r>
          </a:p>
          <a:p>
            <a:pPr lvl="1"/>
            <a:r>
              <a:rPr lang="en-US" sz="1800" dirty="0"/>
              <a:t>Users demanding higher dependability can choose devices supporting higher levels of coexistence environment by providing optional features.</a:t>
            </a:r>
          </a:p>
        </p:txBody>
      </p:sp>
    </p:spTree>
    <p:extLst>
      <p:ext uri="{BB962C8B-B14F-4D97-AF65-F5344CB8AC3E}">
        <p14:creationId xmlns:p14="http://schemas.microsoft.com/office/powerpoint/2010/main" val="191758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The coexistence environments are classified into 4 levels according to the types of coexisting systems.</a:t>
            </a:r>
          </a:p>
          <a:p>
            <a:r>
              <a:rPr lang="en-US" sz="2000" dirty="0"/>
              <a:t>Potential methods for coping with higher levels of coexistence environments are suggested for the time domain and frequency domain.</a:t>
            </a:r>
          </a:p>
          <a:p>
            <a:r>
              <a:rPr lang="en-US" sz="2000" dirty="0"/>
              <a:t>Classifying coexistence features as optional is suggested to cope with the increased cost.</a:t>
            </a:r>
          </a:p>
        </p:txBody>
      </p:sp>
    </p:spTree>
    <p:extLst>
      <p:ext uri="{BB962C8B-B14F-4D97-AF65-F5344CB8AC3E}">
        <p14:creationId xmlns:p14="http://schemas.microsoft.com/office/powerpoint/2010/main" val="3812746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15-19-0503-01-0dep, MAC Protocol with Interference Mitigation Using Negotiation among Coordinators in Multiple Wireless Body Area Networks (BANs)</a:t>
            </a:r>
          </a:p>
          <a:p>
            <a:pPr marL="25400" indent="0">
              <a:buNone/>
            </a:pPr>
            <a:r>
              <a:rPr lang="en-US" sz="2000" dirty="0"/>
              <a:t>[2] 15-22-0277-04-006a, MAC ideas for BAN with Enhanced Dependability</a:t>
            </a:r>
          </a:p>
        </p:txBody>
      </p:sp>
    </p:spTree>
    <p:extLst>
      <p:ext uri="{BB962C8B-B14F-4D97-AF65-F5344CB8AC3E}">
        <p14:creationId xmlns:p14="http://schemas.microsoft.com/office/powerpoint/2010/main" val="3786003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a:t>November 2022</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Tree>
    <p:extLst>
      <p:ext uri="{BB962C8B-B14F-4D97-AF65-F5344CB8AC3E}">
        <p14:creationId xmlns:p14="http://schemas.microsoft.com/office/powerpoint/2010/main" val="2838982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a:t>
            </a:r>
            <a:br>
              <a:rPr lang="en-US" altLang="ja-JP" sz="2800" b="1" dirty="0">
                <a:ea typeface="ＭＳ Ｐゴシック" pitchFamily="50" charset="-128"/>
              </a:rPr>
            </a:br>
            <a:r>
              <a:rPr lang="en-US" altLang="ja-JP" sz="2800" dirty="0">
                <a:ea typeface="ＭＳ Ｐゴシック" charset="-128"/>
              </a:rPr>
              <a:t>(Revision of IEEE802.15.6-2012) </a:t>
            </a:r>
            <a:br>
              <a:rPr lang="en-US" altLang="ja-JP" sz="3200" b="1" dirty="0">
                <a:ea typeface="ＭＳ Ｐゴシック" pitchFamily="50" charset="-128"/>
              </a:rPr>
            </a:br>
            <a:br>
              <a:rPr lang="en-US" altLang="ja-JP" sz="3200" b="1" dirty="0">
                <a:ea typeface="ＭＳ Ｐゴシック" pitchFamily="50" charset="-128"/>
              </a:rPr>
            </a:br>
            <a:r>
              <a:rPr lang="en-US" altLang="ja-JP" dirty="0">
                <a:ea typeface="ＭＳ Ｐゴシック" pitchFamily="50" charset="-128"/>
              </a:rPr>
              <a:t>Definition of Coexistence Levels and How to Support Higher Levels</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November 16</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Minsoo Kim, Takumi Kobayashi, Marco Hernandez, and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One of the goals that this revision aims to achieve is enhanced dependability. </a:t>
            </a:r>
          </a:p>
          <a:p>
            <a:r>
              <a:rPr lang="en-US" sz="2000" dirty="0"/>
              <a:t>This presentation highlights coexistence issues among several other obstacles to this goal.</a:t>
            </a:r>
          </a:p>
          <a:p>
            <a:r>
              <a:rPr lang="en-US" sz="2000" dirty="0"/>
              <a:t>It is obvious that there is no perfect way to deal with any coexistence situation.</a:t>
            </a:r>
          </a:p>
          <a:p>
            <a:r>
              <a:rPr lang="en-US" sz="2000" dirty="0"/>
              <a:t>However, we first define the different levels of coexistence environments expected to be encountered in an environment where one or more BANs and other radios are applied in a covering range.</a:t>
            </a:r>
          </a:p>
          <a:p>
            <a:r>
              <a:rPr lang="en-US" sz="2000" dirty="0"/>
              <a:t>TG6ma focuses on specification in PHY and MAC layers to enhance dependability in each the level with its certain quality of service(QoS).</a:t>
            </a:r>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4745170"/>
            <a:ext cx="7772400" cy="1559377"/>
          </a:xfrm>
          <a:prstGeom prst="rect">
            <a:avLst/>
          </a:prstGeom>
        </p:spPr>
        <p:txBody>
          <a:bodyPr/>
          <a:lstStyle/>
          <a:p>
            <a:pPr marL="25400" indent="0">
              <a:buNone/>
            </a:pPr>
            <a:r>
              <a:rPr kumimoji="1" lang="en-US" altLang="ja-JP" sz="1800" dirty="0"/>
              <a:t>In this table, BAN means only the dependable BAN defined by IEEE802.15 TG6ma and the BAN of Std. 802.15.6-2012, while non-BAN UWB systems include other standard UWB systems of IEEE 802.15, ESTI </a:t>
            </a:r>
            <a:r>
              <a:rPr kumimoji="1" lang="en-US" altLang="ja-JP" sz="1800" dirty="0" err="1"/>
              <a:t>SmartBAN</a:t>
            </a:r>
            <a:r>
              <a:rPr kumimoji="1" lang="en-US" altLang="ja-JP" sz="1800" dirty="0"/>
              <a:t> and non-standard UWB systems.</a:t>
            </a:r>
          </a:p>
          <a:p>
            <a:endParaRPr lang="en-US" sz="1800" dirty="0"/>
          </a:p>
        </p:txBody>
      </p:sp>
      <p:graphicFrame>
        <p:nvGraphicFramePr>
          <p:cNvPr id="7" name="Table 7">
            <a:extLst>
              <a:ext uri="{FF2B5EF4-FFF2-40B4-BE49-F238E27FC236}">
                <a16:creationId xmlns:a16="http://schemas.microsoft.com/office/drawing/2014/main" id="{CF194B73-D6D7-6499-D097-D98A40364251}"/>
              </a:ext>
            </a:extLst>
          </p:cNvPr>
          <p:cNvGraphicFramePr>
            <a:graphicFrameLocks noGrp="1"/>
          </p:cNvGraphicFramePr>
          <p:nvPr>
            <p:extLst>
              <p:ext uri="{D42A27DB-BD31-4B8C-83A1-F6EECF244321}">
                <p14:modId xmlns:p14="http://schemas.microsoft.com/office/powerpoint/2010/main" val="25725960"/>
              </p:ext>
            </p:extLst>
          </p:nvPr>
        </p:nvGraphicFramePr>
        <p:xfrm>
          <a:off x="685799" y="1844674"/>
          <a:ext cx="7772402" cy="2900496"/>
        </p:xfrm>
        <a:graphic>
          <a:graphicData uri="http://schemas.openxmlformats.org/drawingml/2006/table">
            <a:tbl>
              <a:tblPr firstRow="1" bandRow="1">
                <a:tableStyleId>{073A0DAA-6AF3-43AB-8588-CEC1D06C72B9}</a:tableStyleId>
              </a:tblPr>
              <a:tblGrid>
                <a:gridCol w="1418789">
                  <a:extLst>
                    <a:ext uri="{9D8B030D-6E8A-4147-A177-3AD203B41FA5}">
                      <a16:colId xmlns:a16="http://schemas.microsoft.com/office/drawing/2014/main" val="2788544110"/>
                    </a:ext>
                  </a:extLst>
                </a:gridCol>
                <a:gridCol w="1418789">
                  <a:extLst>
                    <a:ext uri="{9D8B030D-6E8A-4147-A177-3AD203B41FA5}">
                      <a16:colId xmlns:a16="http://schemas.microsoft.com/office/drawing/2014/main" val="3050215582"/>
                    </a:ext>
                  </a:extLst>
                </a:gridCol>
                <a:gridCol w="2467412">
                  <a:extLst>
                    <a:ext uri="{9D8B030D-6E8A-4147-A177-3AD203B41FA5}">
                      <a16:colId xmlns:a16="http://schemas.microsoft.com/office/drawing/2014/main" val="825358593"/>
                    </a:ext>
                  </a:extLst>
                </a:gridCol>
                <a:gridCol w="2467412">
                  <a:extLst>
                    <a:ext uri="{9D8B030D-6E8A-4147-A177-3AD203B41FA5}">
                      <a16:colId xmlns:a16="http://schemas.microsoft.com/office/drawing/2014/main" val="3745213228"/>
                    </a:ext>
                  </a:extLst>
                </a:gridCol>
              </a:tblGrid>
              <a:tr h="227966">
                <a:tc gridSpan="2">
                  <a:txBody>
                    <a:bodyPr/>
                    <a:lstStyle/>
                    <a:p>
                      <a:pPr algn="ctr"/>
                      <a:r>
                        <a:rPr lang="en-US" sz="1600" dirty="0"/>
                        <a:t>Level</a:t>
                      </a:r>
                    </a:p>
                  </a:txBody>
                  <a:tcPr anchor="ctr"/>
                </a:tc>
                <a:tc hMerge="1">
                  <a:txBody>
                    <a:bodyPr/>
                    <a:lstStyle/>
                    <a:p>
                      <a:endParaRPr lang="en-US"/>
                    </a:p>
                  </a:txBody>
                  <a:tcPr/>
                </a:tc>
                <a:tc gridSpan="2">
                  <a:txBody>
                    <a:bodyPr/>
                    <a:lstStyle/>
                    <a:p>
                      <a:pPr algn="ctr"/>
                      <a:r>
                        <a:rPr lang="en-US" sz="1600" dirty="0"/>
                        <a:t>Coexistence support</a:t>
                      </a:r>
                    </a:p>
                  </a:txBody>
                  <a:tcPr anchor="ctr"/>
                </a:tc>
                <a:tc hMerge="1">
                  <a:txBody>
                    <a:bodyPr/>
                    <a:lstStyle/>
                    <a:p>
                      <a:endParaRPr lang="en-US"/>
                    </a:p>
                  </a:txBody>
                  <a:tcPr/>
                </a:tc>
                <a:extLst>
                  <a:ext uri="{0D108BD9-81ED-4DB2-BD59-A6C34878D82A}">
                    <a16:rowId xmlns:a16="http://schemas.microsoft.com/office/drawing/2014/main" val="3869936066"/>
                  </a:ext>
                </a:extLst>
              </a:tr>
              <a:tr h="0">
                <a:tc gridSpan="2">
                  <a:txBody>
                    <a:bodyPr/>
                    <a:lstStyle/>
                    <a:p>
                      <a:pPr algn="ctr"/>
                      <a:r>
                        <a:rPr lang="en-US" sz="1600" dirty="0"/>
                        <a:t>0</a:t>
                      </a:r>
                    </a:p>
                  </a:txBody>
                  <a:tcPr anchor="ctr"/>
                </a:tc>
                <a:tc hMerge="1">
                  <a:txBody>
                    <a:bodyPr/>
                    <a:lstStyle/>
                    <a:p>
                      <a:endParaRPr lang="en-US"/>
                    </a:p>
                  </a:txBody>
                  <a:tcPr/>
                </a:tc>
                <a:tc gridSpan="2">
                  <a:txBody>
                    <a:bodyPr/>
                    <a:lstStyle/>
                    <a:p>
                      <a:pPr algn="ctr"/>
                      <a:r>
                        <a:rPr lang="en-US" sz="1600" dirty="0"/>
                        <a:t>Not exists (single isolated BAN)</a:t>
                      </a:r>
                    </a:p>
                  </a:txBody>
                  <a:tcPr anchor="ctr"/>
                </a:tc>
                <a:tc hMerge="1">
                  <a:txBody>
                    <a:bodyPr/>
                    <a:lstStyle/>
                    <a:p>
                      <a:endParaRPr lang="en-US"/>
                    </a:p>
                  </a:txBody>
                  <a:tcPr/>
                </a:tc>
                <a:extLst>
                  <a:ext uri="{0D108BD9-81ED-4DB2-BD59-A6C34878D82A}">
                    <a16:rowId xmlns:a16="http://schemas.microsoft.com/office/drawing/2014/main" val="2810062906"/>
                  </a:ext>
                </a:extLst>
              </a:tr>
              <a:tr h="371656">
                <a:tc rowSpan="2">
                  <a:txBody>
                    <a:bodyPr/>
                    <a:lstStyle/>
                    <a:p>
                      <a:pPr algn="ctr"/>
                      <a:r>
                        <a:rPr lang="en-US" sz="1800" dirty="0"/>
                        <a:t>1</a:t>
                      </a:r>
                    </a:p>
                  </a:txBody>
                  <a:tcPr anchor="ctr"/>
                </a:tc>
                <a:tc>
                  <a:txBody>
                    <a:bodyPr/>
                    <a:lstStyle/>
                    <a:p>
                      <a:pPr algn="ctr"/>
                      <a:r>
                        <a:rPr lang="en-US" sz="1600" dirty="0"/>
                        <a:t>1-a</a:t>
                      </a:r>
                    </a:p>
                  </a:txBody>
                  <a:tcPr anchor="ctr"/>
                </a:tc>
                <a:tc rowSpan="2">
                  <a:txBody>
                    <a:bodyPr/>
                    <a:lstStyle/>
                    <a:p>
                      <a:pPr algn="ctr"/>
                      <a:r>
                        <a:rPr lang="en-US" sz="1600" dirty="0"/>
                        <a:t>Multiple BANs</a:t>
                      </a:r>
                    </a:p>
                    <a:p>
                      <a:pPr algn="ctr"/>
                      <a:r>
                        <a:rPr lang="en-US" sz="1600" dirty="0"/>
                        <a:t>(legacy and revision)</a:t>
                      </a:r>
                    </a:p>
                  </a:txBody>
                  <a:tcPr anchor="ctr"/>
                </a:tc>
                <a:tc>
                  <a:txBody>
                    <a:bodyPr/>
                    <a:lstStyle/>
                    <a:p>
                      <a:pPr algn="ctr"/>
                      <a:r>
                        <a:rPr lang="en-US" sz="1600" dirty="0"/>
                        <a:t>with only 6ma BANs</a:t>
                      </a:r>
                    </a:p>
                  </a:txBody>
                  <a:tcPr anchor="ctr"/>
                </a:tc>
                <a:extLst>
                  <a:ext uri="{0D108BD9-81ED-4DB2-BD59-A6C34878D82A}">
                    <a16:rowId xmlns:a16="http://schemas.microsoft.com/office/drawing/2014/main" val="1357677567"/>
                  </a:ext>
                </a:extLst>
              </a:tr>
              <a:tr h="371656">
                <a:tc vMerge="1">
                  <a:txBody>
                    <a:bodyPr/>
                    <a:lstStyle/>
                    <a:p>
                      <a:endParaRPr lang="en-US"/>
                    </a:p>
                  </a:txBody>
                  <a:tcPr/>
                </a:tc>
                <a:tc>
                  <a:txBody>
                    <a:bodyPr/>
                    <a:lstStyle/>
                    <a:p>
                      <a:pPr algn="ctr"/>
                      <a:r>
                        <a:rPr lang="en-US" sz="1600" dirty="0"/>
                        <a:t>1-b</a:t>
                      </a:r>
                    </a:p>
                  </a:txBody>
                  <a:tcPr anchor="ctr"/>
                </a:tc>
                <a:tc vMerge="1">
                  <a:txBody>
                    <a:bodyPr/>
                    <a:lstStyle/>
                    <a:p>
                      <a:endParaRPr lang="en-US"/>
                    </a:p>
                  </a:txBody>
                  <a:tcPr/>
                </a:tc>
                <a:tc>
                  <a:txBody>
                    <a:bodyPr/>
                    <a:lstStyle/>
                    <a:p>
                      <a:pPr algn="ctr"/>
                      <a:r>
                        <a:rPr lang="en-US" sz="1600" dirty="0"/>
                        <a:t>with 6 and 6ma BANs</a:t>
                      </a:r>
                    </a:p>
                  </a:txBody>
                  <a:tcPr anchor="ctr"/>
                </a:tc>
                <a:extLst>
                  <a:ext uri="{0D108BD9-81ED-4DB2-BD59-A6C34878D82A}">
                    <a16:rowId xmlns:a16="http://schemas.microsoft.com/office/drawing/2014/main" val="2079957994"/>
                  </a:ext>
                </a:extLst>
              </a:tr>
              <a:tr h="371656">
                <a:tc rowSpan="2">
                  <a:txBody>
                    <a:bodyPr/>
                    <a:lstStyle/>
                    <a:p>
                      <a:pPr algn="ctr"/>
                      <a:r>
                        <a:rPr lang="en-US" sz="1800" dirty="0"/>
                        <a:t>2</a:t>
                      </a:r>
                    </a:p>
                  </a:txBody>
                  <a:tcPr anchor="ctr"/>
                </a:tc>
                <a:tc>
                  <a:txBody>
                    <a:bodyPr/>
                    <a:lstStyle/>
                    <a:p>
                      <a:pPr algn="ctr"/>
                      <a:r>
                        <a:rPr lang="en-US" sz="1600" dirty="0"/>
                        <a:t>2-a</a:t>
                      </a:r>
                    </a:p>
                  </a:txBody>
                  <a:tcPr anchor="ctr"/>
                </a:tc>
                <a:tc rowSpan="2">
                  <a:txBody>
                    <a:bodyPr/>
                    <a:lstStyle/>
                    <a:p>
                      <a:pPr algn="ctr"/>
                      <a:r>
                        <a:rPr lang="en-US" sz="1600" dirty="0"/>
                        <a:t>Multiple BANs and</a:t>
                      </a:r>
                    </a:p>
                    <a:p>
                      <a:pPr algn="ctr"/>
                      <a:r>
                        <a:rPr lang="en-US" sz="1600" dirty="0"/>
                        <a:t>non-BAN UWB systems</a:t>
                      </a:r>
                    </a:p>
                  </a:txBody>
                  <a:tcPr anchor="ctr"/>
                </a:tc>
                <a:tc>
                  <a:txBody>
                    <a:bodyPr/>
                    <a:lstStyle/>
                    <a:p>
                      <a:pPr algn="ctr"/>
                      <a:r>
                        <a:rPr lang="en-US" sz="1600" dirty="0"/>
                        <a:t>with other 802.15 UWB</a:t>
                      </a:r>
                    </a:p>
                  </a:txBody>
                  <a:tcPr anchor="ctr"/>
                </a:tc>
                <a:extLst>
                  <a:ext uri="{0D108BD9-81ED-4DB2-BD59-A6C34878D82A}">
                    <a16:rowId xmlns:a16="http://schemas.microsoft.com/office/drawing/2014/main" val="46785322"/>
                  </a:ext>
                </a:extLst>
              </a:tr>
              <a:tr h="371656">
                <a:tc vMerge="1">
                  <a:txBody>
                    <a:bodyPr/>
                    <a:lstStyle/>
                    <a:p>
                      <a:endParaRPr lang="en-US"/>
                    </a:p>
                  </a:txBody>
                  <a:tcPr/>
                </a:tc>
                <a:tc>
                  <a:txBody>
                    <a:bodyPr/>
                    <a:lstStyle/>
                    <a:p>
                      <a:pPr algn="ctr"/>
                      <a:r>
                        <a:rPr lang="en-US" sz="1600" dirty="0"/>
                        <a:t>2-b</a:t>
                      </a:r>
                    </a:p>
                  </a:txBody>
                  <a:tcPr anchor="ctr"/>
                </a:tc>
                <a:tc vMerge="1">
                  <a:txBody>
                    <a:bodyPr/>
                    <a:lstStyle/>
                    <a:p>
                      <a:endParaRPr lang="en-US"/>
                    </a:p>
                  </a:txBody>
                  <a:tcPr/>
                </a:tc>
                <a:tc>
                  <a:txBody>
                    <a:bodyPr/>
                    <a:lstStyle/>
                    <a:p>
                      <a:pPr algn="ctr"/>
                      <a:r>
                        <a:rPr lang="en-US" sz="1600" dirty="0"/>
                        <a:t>with non-802.15 UWB</a:t>
                      </a:r>
                    </a:p>
                  </a:txBody>
                  <a:tcPr anchor="ctr"/>
                </a:tc>
                <a:extLst>
                  <a:ext uri="{0D108BD9-81ED-4DB2-BD59-A6C34878D82A}">
                    <a16:rowId xmlns:a16="http://schemas.microsoft.com/office/drawing/2014/main" val="1636299767"/>
                  </a:ext>
                </a:extLst>
              </a:tr>
              <a:tr h="371656">
                <a:tc rowSpan="2">
                  <a:txBody>
                    <a:bodyPr/>
                    <a:lstStyle/>
                    <a:p>
                      <a:pPr algn="ctr"/>
                      <a:r>
                        <a:rPr lang="en-US" sz="1800" dirty="0"/>
                        <a:t>3</a:t>
                      </a:r>
                    </a:p>
                  </a:txBody>
                  <a:tcPr anchor="ctr"/>
                </a:tc>
                <a:tc>
                  <a:txBody>
                    <a:bodyPr/>
                    <a:lstStyle/>
                    <a:p>
                      <a:pPr algn="ctr"/>
                      <a:r>
                        <a:rPr lang="en-US" sz="1600" dirty="0"/>
                        <a:t>3-a</a:t>
                      </a:r>
                    </a:p>
                  </a:txBody>
                  <a:tcPr anchor="ctr"/>
                </a:tc>
                <a:tc rowSpan="2">
                  <a:txBody>
                    <a:bodyPr/>
                    <a:lstStyle/>
                    <a:p>
                      <a:pPr algn="ctr"/>
                      <a:r>
                        <a:rPr lang="en-US" sz="1600" dirty="0"/>
                        <a:t>Multiple BANs and</a:t>
                      </a:r>
                    </a:p>
                    <a:p>
                      <a:pPr algn="ctr"/>
                      <a:r>
                        <a:rPr lang="en-US" sz="1600" dirty="0"/>
                        <a:t>other wireless systems</a:t>
                      </a:r>
                    </a:p>
                  </a:txBody>
                  <a:tcPr anchor="ctr"/>
                </a:tc>
                <a:tc>
                  <a:txBody>
                    <a:bodyPr/>
                    <a:lstStyle/>
                    <a:p>
                      <a:pPr algn="ctr"/>
                      <a:r>
                        <a:rPr lang="en-US" sz="1600" dirty="0"/>
                        <a:t>with other 802.15 UWB</a:t>
                      </a:r>
                    </a:p>
                  </a:txBody>
                  <a:tcPr anchor="ctr"/>
                </a:tc>
                <a:extLst>
                  <a:ext uri="{0D108BD9-81ED-4DB2-BD59-A6C34878D82A}">
                    <a16:rowId xmlns:a16="http://schemas.microsoft.com/office/drawing/2014/main" val="558798373"/>
                  </a:ext>
                </a:extLst>
              </a:tr>
              <a:tr h="371656">
                <a:tc vMerge="1">
                  <a:txBody>
                    <a:bodyPr/>
                    <a:lstStyle/>
                    <a:p>
                      <a:endParaRPr lang="en-US"/>
                    </a:p>
                  </a:txBody>
                  <a:tcPr/>
                </a:tc>
                <a:tc>
                  <a:txBody>
                    <a:bodyPr/>
                    <a:lstStyle/>
                    <a:p>
                      <a:pPr algn="ctr"/>
                      <a:r>
                        <a:rPr lang="en-US" sz="1600" dirty="0"/>
                        <a:t>3-b</a:t>
                      </a:r>
                    </a:p>
                  </a:txBody>
                  <a:tcPr anchor="ctr"/>
                </a:tc>
                <a:tc vMerge="1">
                  <a:txBody>
                    <a:bodyPr/>
                    <a:lstStyle/>
                    <a:p>
                      <a:endParaRPr lang="en-US"/>
                    </a:p>
                  </a:txBody>
                  <a:tcPr/>
                </a:tc>
                <a:tc>
                  <a:txBody>
                    <a:bodyPr/>
                    <a:lstStyle/>
                    <a:p>
                      <a:pPr algn="ctr"/>
                      <a:r>
                        <a:rPr lang="en-US" sz="1600" dirty="0"/>
                        <a:t>with non-802.15 UWB</a:t>
                      </a:r>
                    </a:p>
                  </a:txBody>
                  <a:tcPr anchor="ctr"/>
                </a:tc>
                <a:extLst>
                  <a:ext uri="{0D108BD9-81ED-4DB2-BD59-A6C34878D82A}">
                    <a16:rowId xmlns:a16="http://schemas.microsoft.com/office/drawing/2014/main" val="3840613699"/>
                  </a:ext>
                </a:extLst>
              </a:tr>
            </a:tbl>
          </a:graphicData>
        </a:graphic>
      </p:graphicFrame>
    </p:spTree>
    <p:extLst>
      <p:ext uri="{BB962C8B-B14F-4D97-AF65-F5344CB8AC3E}">
        <p14:creationId xmlns:p14="http://schemas.microsoft.com/office/powerpoint/2010/main" val="277248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0 (no other systems)</a:t>
            </a:r>
          </a:p>
          <a:p>
            <a:pPr lvl="1"/>
            <a:r>
              <a:rPr lang="en-US" sz="1800" dirty="0"/>
              <a:t>Only one BAN is operating in a specific space. There are no other coexistence systems.</a:t>
            </a:r>
          </a:p>
          <a:p>
            <a:pPr lvl="1"/>
            <a:r>
              <a:rPr lang="en-US" sz="1800" dirty="0"/>
              <a:t>Required dependability in terms of throughput and latency should be met.</a:t>
            </a:r>
          </a:p>
          <a:p>
            <a:pPr lvl="2"/>
            <a:endParaRPr lang="en-US" dirty="0"/>
          </a:p>
        </p:txBody>
      </p:sp>
    </p:spTree>
    <p:extLst>
      <p:ext uri="{BB962C8B-B14F-4D97-AF65-F5344CB8AC3E}">
        <p14:creationId xmlns:p14="http://schemas.microsoft.com/office/powerpoint/2010/main" val="3462896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1 (with other BANs)</a:t>
            </a:r>
          </a:p>
          <a:p>
            <a:pPr lvl="1"/>
            <a:r>
              <a:rPr lang="en-US" sz="1800" dirty="0"/>
              <a:t>Several BANs are operating in a specific space.</a:t>
            </a:r>
          </a:p>
          <a:p>
            <a:pPr lvl="1"/>
            <a:r>
              <a:rPr lang="en-US" sz="1800" dirty="0"/>
              <a:t>Coexisting BANs are based on IEEE Std.802.15.6. </a:t>
            </a:r>
          </a:p>
          <a:p>
            <a:pPr lvl="2"/>
            <a:r>
              <a:rPr lang="en-US" dirty="0"/>
              <a:t>A BAN based on the 15.6ma revision may be a Human BAN or a Vehicle BAN.</a:t>
            </a:r>
          </a:p>
          <a:p>
            <a:pPr lvl="2"/>
            <a:r>
              <a:rPr lang="en-US" dirty="0"/>
              <a:t>Such BANs follow pre-known communication schemes, and a BAN can receive and decode frames from other coexisting BANs.</a:t>
            </a:r>
          </a:p>
          <a:p>
            <a:pPr lvl="1"/>
            <a:r>
              <a:rPr lang="en-US" sz="1800" dirty="0"/>
              <a:t>Required dependability should be met for each coexisting BAN.</a:t>
            </a:r>
          </a:p>
          <a:p>
            <a:pPr lvl="1"/>
            <a:r>
              <a:rPr lang="en-US" sz="1800" dirty="0"/>
              <a:t>The proposed 15.6ma MAC supports level 1 with only mandatory features.</a:t>
            </a:r>
          </a:p>
        </p:txBody>
      </p:sp>
    </p:spTree>
    <p:extLst>
      <p:ext uri="{BB962C8B-B14F-4D97-AF65-F5344CB8AC3E}">
        <p14:creationId xmlns:p14="http://schemas.microsoft.com/office/powerpoint/2010/main" val="3805151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2 (with other UWB systems)</a:t>
            </a:r>
          </a:p>
          <a:p>
            <a:pPr lvl="1"/>
            <a:r>
              <a:rPr lang="en-US" sz="1800" dirty="0"/>
              <a:t>Several BANs are operating in a specific space with several non-BAN UWB systems.</a:t>
            </a:r>
          </a:p>
          <a:p>
            <a:pPr lvl="1"/>
            <a:r>
              <a:rPr lang="en-US" sz="1800" dirty="0"/>
              <a:t>Coexisting UWB systems may be based on other standards, such as 15.4.</a:t>
            </a:r>
          </a:p>
          <a:p>
            <a:pPr lvl="2"/>
            <a:r>
              <a:rPr lang="en-US" dirty="0"/>
              <a:t>Even if they follow pre-known communication schemes, a BAN may not be able to fully decode their frames due to hardware limitations.</a:t>
            </a:r>
          </a:p>
          <a:p>
            <a:pPr lvl="2"/>
            <a:r>
              <a:rPr lang="en-US" dirty="0"/>
              <a:t>Note that 15.6ma devices may be able to decode 15.4ab frames.</a:t>
            </a:r>
          </a:p>
          <a:p>
            <a:pPr lvl="1"/>
            <a:r>
              <a:rPr lang="en-US" sz="1800" dirty="0"/>
              <a:t>Required dependability should be met for each coexisting BAN.</a:t>
            </a:r>
          </a:p>
          <a:p>
            <a:pPr lvl="1"/>
            <a:r>
              <a:rPr lang="en-US" sz="1800" dirty="0"/>
              <a:t>The proposed 15.6ma MAC supports level 2 with help of optional features.</a:t>
            </a:r>
          </a:p>
        </p:txBody>
      </p:sp>
    </p:spTree>
    <p:extLst>
      <p:ext uri="{BB962C8B-B14F-4D97-AF65-F5344CB8AC3E}">
        <p14:creationId xmlns:p14="http://schemas.microsoft.com/office/powerpoint/2010/main" val="343090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3 (with other wireless systems)</a:t>
            </a:r>
          </a:p>
          <a:p>
            <a:pPr lvl="1"/>
            <a:r>
              <a:rPr lang="en-US" sz="1800" dirty="0"/>
              <a:t>Several BANs are operating in a specific space with other wireless systems. </a:t>
            </a:r>
          </a:p>
          <a:p>
            <a:pPr lvl="1"/>
            <a:r>
              <a:rPr lang="en-US" sz="1800" dirty="0"/>
              <a:t>The proposed 15.6ma MAC supports level 3 on a best-effort basis with some optional features.</a:t>
            </a:r>
          </a:p>
        </p:txBody>
      </p:sp>
    </p:spTree>
    <p:extLst>
      <p:ext uri="{BB962C8B-B14F-4D97-AF65-F5344CB8AC3E}">
        <p14:creationId xmlns:p14="http://schemas.microsoft.com/office/powerpoint/2010/main" val="1868219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Proper allocation of time slots (or periods) for each BAN prevents collisions.</a:t>
            </a:r>
          </a:p>
          <a:p>
            <a:pPr lvl="1"/>
            <a:r>
              <a:rPr lang="en-US" sz="1800" dirty="0"/>
              <a:t>It requires coordination between networks, which may increase system complexity.</a:t>
            </a:r>
          </a:p>
          <a:p>
            <a:endParaRPr lang="en-US" sz="1800" dirty="0"/>
          </a:p>
        </p:txBody>
      </p:sp>
      <p:grpSp>
        <p:nvGrpSpPr>
          <p:cNvPr id="7" name="Group 6">
            <a:extLst>
              <a:ext uri="{FF2B5EF4-FFF2-40B4-BE49-F238E27FC236}">
                <a16:creationId xmlns:a16="http://schemas.microsoft.com/office/drawing/2014/main" id="{4BFBF7AD-0170-D6D8-447D-4DFA7FE30D4E}"/>
              </a:ext>
            </a:extLst>
          </p:cNvPr>
          <p:cNvGrpSpPr/>
          <p:nvPr/>
        </p:nvGrpSpPr>
        <p:grpSpPr>
          <a:xfrm>
            <a:off x="2370497" y="3429000"/>
            <a:ext cx="4403006" cy="2871984"/>
            <a:chOff x="4494094" y="3420318"/>
            <a:chExt cx="3638609" cy="2373386"/>
          </a:xfrm>
        </p:grpSpPr>
        <p:grpSp>
          <p:nvGrpSpPr>
            <p:cNvPr id="8" name="Group 7">
              <a:extLst>
                <a:ext uri="{FF2B5EF4-FFF2-40B4-BE49-F238E27FC236}">
                  <a16:creationId xmlns:a16="http://schemas.microsoft.com/office/drawing/2014/main" id="{AFE38909-5644-7ECC-8863-7D53388952C7}"/>
                </a:ext>
              </a:extLst>
            </p:cNvPr>
            <p:cNvGrpSpPr/>
            <p:nvPr/>
          </p:nvGrpSpPr>
          <p:grpSpPr>
            <a:xfrm>
              <a:off x="4494094" y="3420318"/>
              <a:ext cx="3638609" cy="2373386"/>
              <a:chOff x="4494094" y="3420318"/>
              <a:chExt cx="3638609" cy="2373386"/>
            </a:xfrm>
          </p:grpSpPr>
          <p:pic>
            <p:nvPicPr>
              <p:cNvPr id="28" name="図 27">
                <a:extLst>
                  <a:ext uri="{FF2B5EF4-FFF2-40B4-BE49-F238E27FC236}">
                    <a16:creationId xmlns:a16="http://schemas.microsoft.com/office/drawing/2014/main" id="{E1F2A01B-FE1D-FAE6-009D-821564052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4094" y="3420318"/>
                <a:ext cx="3638609" cy="2373386"/>
              </a:xfrm>
              <a:prstGeom prst="rect">
                <a:avLst/>
              </a:prstGeom>
            </p:spPr>
          </p:pic>
          <p:sp>
            <p:nvSpPr>
              <p:cNvPr id="29" name="テキスト ボックス 37">
                <a:extLst>
                  <a:ext uri="{FF2B5EF4-FFF2-40B4-BE49-F238E27FC236}">
                    <a16:creationId xmlns:a16="http://schemas.microsoft.com/office/drawing/2014/main" id="{80050D3F-D66D-4C9C-6F4F-F1474FC78EFD}"/>
                  </a:ext>
                </a:extLst>
              </p:cNvPr>
              <p:cNvSpPr txBox="1"/>
              <p:nvPr/>
            </p:nvSpPr>
            <p:spPr>
              <a:xfrm>
                <a:off x="4596325" y="4012784"/>
                <a:ext cx="310406" cy="206210"/>
              </a:xfrm>
              <a:prstGeom prst="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wrap="none" lIns="64008" tIns="18288" rIns="64008" bIns="18288" rtlCol="0">
                <a:spAutoFit/>
              </a:bodyPr>
              <a:lstStyle/>
              <a:p>
                <a:pPr algn="ctr"/>
                <a:r>
                  <a:rPr kumimoji="1" lang="en-US" altLang="ja-JP" sz="1100" dirty="0"/>
                  <a:t>C1</a:t>
                </a:r>
                <a:endParaRPr kumimoji="1" lang="ja-JP" altLang="en-US" sz="1100" dirty="0"/>
              </a:p>
            </p:txBody>
          </p:sp>
          <p:sp>
            <p:nvSpPr>
              <p:cNvPr id="30" name="テキスト ボックス 37">
                <a:extLst>
                  <a:ext uri="{FF2B5EF4-FFF2-40B4-BE49-F238E27FC236}">
                    <a16:creationId xmlns:a16="http://schemas.microsoft.com/office/drawing/2014/main" id="{E0A10FAD-8C5D-91B1-A3A5-2CC15C1EBF2E}"/>
                  </a:ext>
                </a:extLst>
              </p:cNvPr>
              <p:cNvSpPr txBox="1"/>
              <p:nvPr/>
            </p:nvSpPr>
            <p:spPr>
              <a:xfrm>
                <a:off x="4596325" y="4990868"/>
                <a:ext cx="310406" cy="206210"/>
              </a:xfrm>
              <a:prstGeom prst="rect">
                <a:avLst/>
              </a:prstGeom>
              <a:solidFill>
                <a:schemeClr val="bg1"/>
              </a:solidFill>
              <a:ln w="19050">
                <a:solidFill>
                  <a:srgbClr val="FFC000"/>
                </a:solidFill>
              </a:ln>
            </p:spPr>
            <p:txBody>
              <a:bodyPr wrap="none" lIns="64008" tIns="18288" rIns="64008" bIns="18288" rtlCol="0">
                <a:spAutoFit/>
              </a:bodyPr>
              <a:lstStyle/>
              <a:p>
                <a:pPr algn="ctr"/>
                <a:r>
                  <a:rPr kumimoji="1" lang="en-US" altLang="ja-JP" sz="1100" dirty="0"/>
                  <a:t>C2</a:t>
                </a:r>
                <a:endParaRPr kumimoji="1" lang="ja-JP" altLang="en-US" sz="1100" dirty="0"/>
              </a:p>
            </p:txBody>
          </p:sp>
          <p:sp>
            <p:nvSpPr>
              <p:cNvPr id="31" name="テキスト ボックス 37">
                <a:extLst>
                  <a:ext uri="{FF2B5EF4-FFF2-40B4-BE49-F238E27FC236}">
                    <a16:creationId xmlns:a16="http://schemas.microsoft.com/office/drawing/2014/main" id="{ED153030-7BF7-F26F-6679-6FA1DE2E886C}"/>
                  </a:ext>
                </a:extLst>
              </p:cNvPr>
              <p:cNvSpPr txBox="1"/>
              <p:nvPr/>
            </p:nvSpPr>
            <p:spPr>
              <a:xfrm>
                <a:off x="5384335" y="3644551"/>
                <a:ext cx="1274388" cy="172355"/>
              </a:xfrm>
              <a:prstGeom prst="rect">
                <a:avLst/>
              </a:prstGeom>
              <a:solidFill>
                <a:schemeClr val="bg1"/>
              </a:solidFill>
              <a:ln>
                <a:noFill/>
              </a:ln>
            </p:spPr>
            <p:txBody>
              <a:bodyPr wrap="none" lIns="0" tIns="9144" rIns="0" bIns="9144" rtlCol="0">
                <a:spAutoFit/>
              </a:bodyPr>
              <a:lstStyle/>
              <a:p>
                <a:pPr algn="ctr"/>
                <a:r>
                  <a:rPr kumimoji="1" lang="en-US" altLang="ja-JP" sz="1000" dirty="0"/>
                  <a:t>Not overlapping nodes</a:t>
                </a:r>
                <a:endParaRPr kumimoji="1" lang="ja-JP" altLang="en-US" sz="1000" dirty="0"/>
              </a:p>
            </p:txBody>
          </p:sp>
          <p:sp>
            <p:nvSpPr>
              <p:cNvPr id="32" name="テキスト ボックス 37">
                <a:extLst>
                  <a:ext uri="{FF2B5EF4-FFF2-40B4-BE49-F238E27FC236}">
                    <a16:creationId xmlns:a16="http://schemas.microsoft.com/office/drawing/2014/main" id="{B543D3E1-3A03-628E-21A0-8ADB6EF8A5AA}"/>
                  </a:ext>
                </a:extLst>
              </p:cNvPr>
              <p:cNvSpPr txBox="1"/>
              <p:nvPr/>
            </p:nvSpPr>
            <p:spPr>
              <a:xfrm>
                <a:off x="6782630" y="3644551"/>
                <a:ext cx="1069203" cy="172355"/>
              </a:xfrm>
              <a:prstGeom prst="rect">
                <a:avLst/>
              </a:prstGeom>
              <a:solidFill>
                <a:schemeClr val="bg1"/>
              </a:solidFill>
              <a:ln>
                <a:noFill/>
              </a:ln>
            </p:spPr>
            <p:txBody>
              <a:bodyPr wrap="none" lIns="0" tIns="9144" rIns="0" bIns="9144" rtlCol="0">
                <a:spAutoFit/>
              </a:bodyPr>
              <a:lstStyle/>
              <a:p>
                <a:pPr algn="ctr"/>
                <a:r>
                  <a:rPr kumimoji="1" lang="en-US" altLang="ja-JP" sz="1000" dirty="0"/>
                  <a:t>Overlapping nodes</a:t>
                </a:r>
                <a:endParaRPr kumimoji="1" lang="ja-JP" altLang="en-US" sz="1000" dirty="0"/>
              </a:p>
            </p:txBody>
          </p:sp>
          <p:sp>
            <p:nvSpPr>
              <p:cNvPr id="33" name="Rectangle 32">
                <a:extLst>
                  <a:ext uri="{FF2B5EF4-FFF2-40B4-BE49-F238E27FC236}">
                    <a16:creationId xmlns:a16="http://schemas.microsoft.com/office/drawing/2014/main" id="{78A9D2AF-F54C-D764-A9AB-82EC169B3152}"/>
                  </a:ext>
                </a:extLst>
              </p:cNvPr>
              <p:cNvSpPr/>
              <p:nvPr/>
            </p:nvSpPr>
            <p:spPr bwMode="auto">
              <a:xfrm>
                <a:off x="5395760" y="4316945"/>
                <a:ext cx="1285404"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9F370978-4B3C-C000-30D8-254CFB8DB275}"/>
                  </a:ext>
                </a:extLst>
              </p:cNvPr>
              <p:cNvSpPr/>
              <p:nvPr/>
            </p:nvSpPr>
            <p:spPr bwMode="auto">
              <a:xfrm>
                <a:off x="6729327" y="4316945"/>
                <a:ext cx="1144948"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6996A680-F1AF-ACA9-6957-45C0777BF703}"/>
                  </a:ext>
                </a:extLst>
              </p:cNvPr>
              <p:cNvSpPr/>
              <p:nvPr/>
            </p:nvSpPr>
            <p:spPr bwMode="auto">
              <a:xfrm>
                <a:off x="5378826" y="5533202"/>
                <a:ext cx="2305656" cy="26039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nvGrpSpPr>
            <p:cNvPr id="9" name="Group 8">
              <a:extLst>
                <a:ext uri="{FF2B5EF4-FFF2-40B4-BE49-F238E27FC236}">
                  <a16:creationId xmlns:a16="http://schemas.microsoft.com/office/drawing/2014/main" id="{ACD4EC90-2DD4-1006-9D0C-A12812E1DA40}"/>
                </a:ext>
              </a:extLst>
            </p:cNvPr>
            <p:cNvGrpSpPr/>
            <p:nvPr/>
          </p:nvGrpSpPr>
          <p:grpSpPr>
            <a:xfrm>
              <a:off x="5418163" y="3917033"/>
              <a:ext cx="2421992" cy="1311703"/>
              <a:chOff x="5417201" y="3927520"/>
              <a:chExt cx="2421992" cy="1311703"/>
            </a:xfrm>
          </p:grpSpPr>
          <p:sp>
            <p:nvSpPr>
              <p:cNvPr id="10" name="Oval 9">
                <a:extLst>
                  <a:ext uri="{FF2B5EF4-FFF2-40B4-BE49-F238E27FC236}">
                    <a16:creationId xmlns:a16="http://schemas.microsoft.com/office/drawing/2014/main" id="{C405B10B-31B8-5406-BCE8-956DB761ADFE}"/>
                  </a:ext>
                </a:extLst>
              </p:cNvPr>
              <p:cNvSpPr/>
              <p:nvPr/>
            </p:nvSpPr>
            <p:spPr bwMode="auto">
              <a:xfrm>
                <a:off x="6771476"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2980C265-6C0A-672C-F2B3-FD80D1370FA4}"/>
                  </a:ext>
                </a:extLst>
              </p:cNvPr>
              <p:cNvSpPr/>
              <p:nvPr/>
            </p:nvSpPr>
            <p:spPr bwMode="auto">
              <a:xfrm>
                <a:off x="7568260"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9CDD2323-B0F7-ECCE-B70C-2CE633B00700}"/>
                  </a:ext>
                </a:extLst>
              </p:cNvPr>
              <p:cNvSpPr/>
              <p:nvPr/>
            </p:nvSpPr>
            <p:spPr bwMode="auto">
              <a:xfrm>
                <a:off x="6335675"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352B479C-9B1B-794F-CA8D-8C69D61074CB}"/>
                  </a:ext>
                </a:extLst>
              </p:cNvPr>
              <p:cNvSpPr/>
              <p:nvPr/>
            </p:nvSpPr>
            <p:spPr bwMode="auto">
              <a:xfrm>
                <a:off x="588606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Oval 13">
                <a:extLst>
                  <a:ext uri="{FF2B5EF4-FFF2-40B4-BE49-F238E27FC236}">
                    <a16:creationId xmlns:a16="http://schemas.microsoft.com/office/drawing/2014/main" id="{825E48CE-23F8-0C01-1BF3-98D06A585D4B}"/>
                  </a:ext>
                </a:extLst>
              </p:cNvPr>
              <p:cNvSpPr/>
              <p:nvPr/>
            </p:nvSpPr>
            <p:spPr bwMode="auto">
              <a:xfrm>
                <a:off x="541720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Oval 14">
                <a:extLst>
                  <a:ext uri="{FF2B5EF4-FFF2-40B4-BE49-F238E27FC236}">
                    <a16:creationId xmlns:a16="http://schemas.microsoft.com/office/drawing/2014/main" id="{B5034F87-FA1B-F5A0-024B-B6E5D9716CBC}"/>
                  </a:ext>
                </a:extLst>
              </p:cNvPr>
              <p:cNvSpPr/>
              <p:nvPr/>
            </p:nvSpPr>
            <p:spPr bwMode="auto">
              <a:xfrm>
                <a:off x="7215657"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Oval 15">
                <a:extLst>
                  <a:ext uri="{FF2B5EF4-FFF2-40B4-BE49-F238E27FC236}">
                    <a16:creationId xmlns:a16="http://schemas.microsoft.com/office/drawing/2014/main" id="{ABA31AC7-610B-934D-67BA-465C3A486518}"/>
                  </a:ext>
                </a:extLst>
              </p:cNvPr>
              <p:cNvSpPr/>
              <p:nvPr/>
            </p:nvSpPr>
            <p:spPr bwMode="auto">
              <a:xfrm>
                <a:off x="6356775"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Oval 16">
                <a:extLst>
                  <a:ext uri="{FF2B5EF4-FFF2-40B4-BE49-F238E27FC236}">
                    <a16:creationId xmlns:a16="http://schemas.microsoft.com/office/drawing/2014/main" id="{E8DDAF8F-8E23-D041-678C-A381221C87EF}"/>
                  </a:ext>
                </a:extLst>
              </p:cNvPr>
              <p:cNvSpPr/>
              <p:nvPr/>
            </p:nvSpPr>
            <p:spPr bwMode="auto">
              <a:xfrm>
                <a:off x="590716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Oval 17">
                <a:extLst>
                  <a:ext uri="{FF2B5EF4-FFF2-40B4-BE49-F238E27FC236}">
                    <a16:creationId xmlns:a16="http://schemas.microsoft.com/office/drawing/2014/main" id="{75330B12-4136-0D6A-FBED-60313AAA9447}"/>
                  </a:ext>
                </a:extLst>
              </p:cNvPr>
              <p:cNvSpPr/>
              <p:nvPr/>
            </p:nvSpPr>
            <p:spPr bwMode="auto">
              <a:xfrm>
                <a:off x="543830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Lightning Bolt 18">
                <a:extLst>
                  <a:ext uri="{FF2B5EF4-FFF2-40B4-BE49-F238E27FC236}">
                    <a16:creationId xmlns:a16="http://schemas.microsoft.com/office/drawing/2014/main" id="{11814466-4A28-0631-C96C-62B47B4AE634}"/>
                  </a:ext>
                </a:extLst>
              </p:cNvPr>
              <p:cNvSpPr/>
              <p:nvPr/>
            </p:nvSpPr>
            <p:spPr bwMode="auto">
              <a:xfrm rot="12833066">
                <a:off x="548674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Lightning Bolt 19">
                <a:extLst>
                  <a:ext uri="{FF2B5EF4-FFF2-40B4-BE49-F238E27FC236}">
                    <a16:creationId xmlns:a16="http://schemas.microsoft.com/office/drawing/2014/main" id="{3FD7EAF7-4ED7-D1CE-959F-CEE238CA4987}"/>
                  </a:ext>
                </a:extLst>
              </p:cNvPr>
              <p:cNvSpPr/>
              <p:nvPr/>
            </p:nvSpPr>
            <p:spPr bwMode="auto">
              <a:xfrm rot="12833066">
                <a:off x="595560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Lightning Bolt 20">
                <a:extLst>
                  <a:ext uri="{FF2B5EF4-FFF2-40B4-BE49-F238E27FC236}">
                    <a16:creationId xmlns:a16="http://schemas.microsoft.com/office/drawing/2014/main" id="{360EF30E-C954-0551-93EE-CED677B4C2FD}"/>
                  </a:ext>
                </a:extLst>
              </p:cNvPr>
              <p:cNvSpPr/>
              <p:nvPr/>
            </p:nvSpPr>
            <p:spPr bwMode="auto">
              <a:xfrm rot="12833066">
                <a:off x="6398008"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Lightning Bolt 21">
                <a:extLst>
                  <a:ext uri="{FF2B5EF4-FFF2-40B4-BE49-F238E27FC236}">
                    <a16:creationId xmlns:a16="http://schemas.microsoft.com/office/drawing/2014/main" id="{8B1BFF07-A988-1468-92FE-B10A8E32A14E}"/>
                  </a:ext>
                </a:extLst>
              </p:cNvPr>
              <p:cNvSpPr/>
              <p:nvPr/>
            </p:nvSpPr>
            <p:spPr bwMode="auto">
              <a:xfrm rot="1603598">
                <a:off x="5481503"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Lightning Bolt 22">
                <a:extLst>
                  <a:ext uri="{FF2B5EF4-FFF2-40B4-BE49-F238E27FC236}">
                    <a16:creationId xmlns:a16="http://schemas.microsoft.com/office/drawing/2014/main" id="{9744F4A8-5D2D-665D-59C8-6E4EA2F3B788}"/>
                  </a:ext>
                </a:extLst>
              </p:cNvPr>
              <p:cNvSpPr/>
              <p:nvPr/>
            </p:nvSpPr>
            <p:spPr bwMode="auto">
              <a:xfrm rot="1603598">
                <a:off x="5953311"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Lightning Bolt 23">
                <a:extLst>
                  <a:ext uri="{FF2B5EF4-FFF2-40B4-BE49-F238E27FC236}">
                    <a16:creationId xmlns:a16="http://schemas.microsoft.com/office/drawing/2014/main" id="{1585C85A-D772-8001-88D3-55DA67FF6F3B}"/>
                  </a:ext>
                </a:extLst>
              </p:cNvPr>
              <p:cNvSpPr/>
              <p:nvPr/>
            </p:nvSpPr>
            <p:spPr bwMode="auto">
              <a:xfrm rot="1603598">
                <a:off x="6389272"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Lightning Bolt 24">
                <a:extLst>
                  <a:ext uri="{FF2B5EF4-FFF2-40B4-BE49-F238E27FC236}">
                    <a16:creationId xmlns:a16="http://schemas.microsoft.com/office/drawing/2014/main" id="{F1B35D8F-5E79-0048-FC2D-441891B97CF6}"/>
                  </a:ext>
                </a:extLst>
              </p:cNvPr>
              <p:cNvSpPr/>
              <p:nvPr/>
            </p:nvSpPr>
            <p:spPr bwMode="auto">
              <a:xfrm rot="11977033">
                <a:off x="6812937" y="4309699"/>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Lightning Bolt 25">
                <a:extLst>
                  <a:ext uri="{FF2B5EF4-FFF2-40B4-BE49-F238E27FC236}">
                    <a16:creationId xmlns:a16="http://schemas.microsoft.com/office/drawing/2014/main" id="{86F32379-84D5-D211-2F63-5B37FB47B26C}"/>
                  </a:ext>
                </a:extLst>
              </p:cNvPr>
              <p:cNvSpPr/>
              <p:nvPr/>
            </p:nvSpPr>
            <p:spPr bwMode="auto">
              <a:xfrm rot="11977033">
                <a:off x="7617673" y="4304953"/>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Lightning Bolt 26">
                <a:extLst>
                  <a:ext uri="{FF2B5EF4-FFF2-40B4-BE49-F238E27FC236}">
                    <a16:creationId xmlns:a16="http://schemas.microsoft.com/office/drawing/2014/main" id="{5A65E9B8-7B84-BCCD-755E-8036110F8A1A}"/>
                  </a:ext>
                </a:extLst>
              </p:cNvPr>
              <p:cNvSpPr/>
              <p:nvPr/>
            </p:nvSpPr>
            <p:spPr bwMode="auto">
              <a:xfrm rot="988097">
                <a:off x="7218203" y="4502886"/>
                <a:ext cx="211564" cy="431502"/>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2914698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5999</TotalTime>
  <Words>1530</Words>
  <Application>Microsoft Office PowerPoint</Application>
  <PresentationFormat>On-screen Show (4:3)</PresentationFormat>
  <Paragraphs>213</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Default Design</vt:lpstr>
      <vt:lpstr>PowerPoint Presentation</vt:lpstr>
      <vt:lpstr>MAC Proposal of TG15.6ma (Revision of IEEE802.15.6-2012)   Definition of Coexistence Levels and How to Support Higher Levels  November 16th, 2022  Minsoo Kim, Takumi Kobayashi, Marco Hernandez, and Ryuji Kohno Yokohama National University(YNU), YRP International Alliance Institute(YRP-IAI)</vt:lpstr>
      <vt:lpstr>Introduction</vt:lpstr>
      <vt:lpstr>Definition of Coexistence Environment Levels</vt:lpstr>
      <vt:lpstr>Definition of Coexistence Environment Levels (cont.)</vt:lpstr>
      <vt:lpstr>Definition of Coexistence Environment Levels (cont.)</vt:lpstr>
      <vt:lpstr>Definition of Coexistence Environment Levels (cont.)</vt:lpstr>
      <vt:lpstr>Definition of Coexistence Environment Levels (cont.)</vt:lpstr>
      <vt:lpstr>How to support higher levels of coexistence environment</vt:lpstr>
      <vt:lpstr>How to support higher levels of coexistence environment (cont.)</vt:lpstr>
      <vt:lpstr>How to support higher levels of coexistence environment (cont.)</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208</cp:revision>
  <dcterms:modified xsi:type="dcterms:W3CDTF">2022-11-16T04:11:18Z</dcterms:modified>
</cp:coreProperties>
</file>