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46" r:id="rId2"/>
    <p:sldId id="375" r:id="rId3"/>
    <p:sldId id="398" r:id="rId4"/>
    <p:sldId id="399" r:id="rId5"/>
    <p:sldId id="400" r:id="rId6"/>
    <p:sldId id="401"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979" autoAdjust="0"/>
    <p:restoredTop sz="93488" autoAdjust="0"/>
  </p:normalViewPr>
  <p:slideViewPr>
    <p:cSldViewPr>
      <p:cViewPr varScale="1">
        <p:scale>
          <a:sx n="112" d="100"/>
          <a:sy n="112" d="100"/>
        </p:scale>
        <p:origin x="1770" y="96"/>
      </p:cViewPr>
      <p:guideLst>
        <p:guide orient="horz" pos="2160"/>
        <p:guide pos="2880"/>
      </p:guideLst>
    </p:cSldViewPr>
  </p:slideViewPr>
  <p:notesTextViewPr>
    <p:cViewPr>
      <p:scale>
        <a:sx n="100" d="100"/>
        <a:sy n="100" d="100"/>
      </p:scale>
      <p:origin x="0" y="0"/>
    </p:cViewPr>
  </p:notesTextViewPr>
  <p:notesViewPr>
    <p:cSldViewPr>
      <p:cViewPr varScale="1">
        <p:scale>
          <a:sx n="83" d="100"/>
          <a:sy n="83" d="100"/>
        </p:scale>
        <p:origin x="3810"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11/15/2022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11/15/2022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a:t>
            </a:r>
            <a:r>
              <a:rPr lang="en-US" sz="1400" b="1" baseline="0" dirty="0">
                <a:solidFill>
                  <a:schemeClr val="tx1"/>
                </a:solidFill>
                <a:latin typeface="Times New Roman" pitchFamily="18" charset="0"/>
                <a:cs typeface="Times New Roman" pitchFamily="18" charset="0"/>
              </a:rPr>
              <a:t>-0160-00-</a:t>
            </a:r>
            <a:r>
              <a:rPr lang="en-US" sz="1400" b="1" baseline="0" dirty="0" err="1">
                <a:solidFill>
                  <a:schemeClr val="tx1"/>
                </a:solidFill>
                <a:latin typeface="Times New Roman" pitchFamily="18" charset="0"/>
                <a:cs typeface="Times New Roman" pitchFamily="18" charset="0"/>
              </a:rPr>
              <a:t>0vat</a:t>
            </a:r>
            <a:endParaRPr lang="en-US" sz="1400" b="1" dirty="0">
              <a:solidFill>
                <a:schemeClr val="tx1"/>
              </a:solidFill>
              <a:latin typeface="Times New Roman" pitchFamily="18" charset="0"/>
              <a:cs typeface="Times New Roman" pitchFamily="18" charset="0"/>
            </a:endParaRPr>
          </a:p>
        </p:txBody>
      </p:sp>
      <p:sp>
        <p:nvSpPr>
          <p:cNvPr id="10" name="TextBox 9"/>
          <p:cNvSpPr txBox="1"/>
          <p:nvPr userDrawn="1"/>
        </p:nvSpPr>
        <p:spPr>
          <a:xfrm>
            <a:off x="457200" y="152400"/>
            <a:ext cx="1524000" cy="307777"/>
          </a:xfrm>
          <a:prstGeom prst="rect">
            <a:avLst/>
          </a:prstGeom>
          <a:noFill/>
        </p:spPr>
        <p:txBody>
          <a:bodyPr wrap="square" rtlCol="0">
            <a:spAutoFit/>
          </a:bodyPr>
          <a:lstStyle/>
          <a:p>
            <a:r>
              <a:rPr lang="en-US" sz="1400" b="1" smtClean="0">
                <a:latin typeface="Times New Roman" pitchFamily="18" charset="0"/>
                <a:cs typeface="Times New Roman" pitchFamily="18" charset="0"/>
              </a:rPr>
              <a:t>October 2022</a:t>
            </a:r>
            <a:endParaRPr lang="en-US" sz="1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B968935-F7C2-2943-A84E-BC9132FE84FE}" type="datetime1">
              <a:rPr lang="en-US" smtClean="0"/>
              <a:t>11/15/2022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A8EE152-3E99-7342-B6D8-9F040714AC7D}" type="datetime1">
              <a:rPr lang="en-US" smtClean="0"/>
              <a:t>11/15/2022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4724400" y="6356350"/>
            <a:ext cx="228600" cy="365125"/>
          </a:xfrm>
          <a:prstGeom prst="rect">
            <a:avLst/>
          </a:prstGeom>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2022</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5" name="TextBox 14"/>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DCN 15-22-0626-00-007a</a:t>
            </a:r>
            <a:endParaRPr lang="en-US" sz="1400" b="1" dirty="0" smtClean="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25A640E-46A6-FE4D-ABF4-0D518D60FBB9}" type="datetime1">
              <a:rPr lang="en-US" smtClean="0"/>
              <a:t>11/15/2022</a:t>
            </a:fld>
            <a:endParaRPr lang="en-US"/>
          </a:p>
        </p:txBody>
      </p:sp>
      <p:sp>
        <p:nvSpPr>
          <p:cNvPr id="7"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12879A4-D9B4-F64D-A058-EF37CC0DC8FD}"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62B5D2A-4D6C-8143-8602-4163F4B50C71}" type="datetime1">
              <a:rPr lang="en-US" smtClean="0"/>
              <a:t>11/15/2022</a:t>
            </a:fld>
            <a:endParaRPr lang="en-US"/>
          </a:p>
        </p:txBody>
      </p:sp>
      <p:sp>
        <p:nvSpPr>
          <p:cNvPr id="10"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083D3F40-E048-474A-9262-361127BB8570}" type="datetime1">
              <a:rPr lang="en-US" smtClean="0"/>
              <a:t>11/15/2022</a:t>
            </a:fld>
            <a:endParaRPr lang="en-US"/>
          </a:p>
        </p:txBody>
      </p:sp>
      <p:sp>
        <p:nvSpPr>
          <p:cNvPr id="6"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854423-2E0A-6547-B4E9-1F109BABAE57}" type="datetime1">
              <a:rPr lang="en-US" smtClean="0"/>
              <a:t>11/15/2022</a:t>
            </a:fld>
            <a:endParaRPr lang="en-US"/>
          </a:p>
        </p:txBody>
      </p:sp>
      <p:sp>
        <p:nvSpPr>
          <p:cNvPr id="5"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2580BF7-1EF4-924D-A091-E1142F83A0ED}"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A8B32AF-F286-2345-A16E-116F901FEE7B}" type="datetime1">
              <a:rPr lang="en-US" smtClean="0"/>
              <a:t>11/15/2022</a:t>
            </a:fld>
            <a:endParaRPr lang="en-US"/>
          </a:p>
        </p:txBody>
      </p:sp>
      <p:sp>
        <p:nvSpPr>
          <p:cNvPr id="8" name="Slide Number Placeholder 5"/>
          <p:cNvSpPr txBox="1">
            <a:spLocks/>
          </p:cNvSpPr>
          <p:nvPr userDrawn="1"/>
        </p:nvSpPr>
        <p:spPr>
          <a:xfrm>
            <a:off x="4572000" y="6372125"/>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6553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1" name="TextBox 10"/>
          <p:cNvSpPr txBox="1"/>
          <p:nvPr userDrawn="1"/>
        </p:nvSpPr>
        <p:spPr>
          <a:xfrm>
            <a:off x="8001000" y="6381948"/>
            <a:ext cx="553357" cy="307777"/>
          </a:xfrm>
          <a:prstGeom prst="rect">
            <a:avLst/>
          </a:prstGeom>
          <a:noFill/>
        </p:spPr>
        <p:txBody>
          <a:bodyPr wrap="none" rtlCol="0">
            <a:spAutoFit/>
          </a:bodyPr>
          <a:lstStyle/>
          <a:p>
            <a:r>
              <a:rPr lang="en-US" sz="1400" dirty="0">
                <a:latin typeface="Times New Roman" pitchFamily="18" charset="0"/>
                <a:cs typeface="Times New Roman" pitchFamily="18" charset="0"/>
              </a:rPr>
              <a:t>Slide</a:t>
            </a:r>
          </a:p>
        </p:txBody>
      </p:sp>
      <p:sp>
        <p:nvSpPr>
          <p:cNvPr id="12" name="Slide Number Placeholder 5"/>
          <p:cNvSpPr txBox="1">
            <a:spLocks/>
          </p:cNvSpPr>
          <p:nvPr userDrawn="1"/>
        </p:nvSpPr>
        <p:spPr>
          <a:xfrm>
            <a:off x="8305801" y="6353273"/>
            <a:ext cx="457199" cy="365125"/>
          </a:xfrm>
          <a:prstGeom prst="rect">
            <a:avLst/>
          </a:prstGeom>
        </p:spPr>
        <p:txBody>
          <a:bodyPr vert="horz" lIns="91440" tIns="45720" rIns="91440" bIns="45720" rtlCol="0" anchor="ctr"/>
          <a:lstStyle>
            <a:defPPr>
              <a:defRPr lang="en-US"/>
            </a:defPPr>
            <a:lvl1pPr marL="0" algn="r" defTabSz="914400" rtl="0" eaLnBrk="1" latinLnBrk="0" hangingPunct="1">
              <a:defRPr sz="1400" kern="1200">
                <a:solidFill>
                  <a:schemeClr val="tx1">
                    <a:tint val="75000"/>
                  </a:schemeClr>
                </a:solidFill>
                <a:latin typeface="Times New Roman" panose="02020603050405020304" pitchFamily="18" charset="0"/>
                <a:ea typeface="+mn-ea"/>
                <a:cs typeface="Times New Roman" panose="02020603050405020304" pitchFamily="18"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613948B-9904-4F55-AB85-19EFE6CFA19B}" type="slidenum">
              <a:rPr lang="en-US" smtClean="0">
                <a:solidFill>
                  <a:schemeClr val="tx1"/>
                </a:solidFill>
              </a:rPr>
              <a:pPr/>
              <a:t>‹#›</a:t>
            </a:fld>
            <a:endParaRPr lang="en-US" dirty="0">
              <a:solidFill>
                <a:schemeClr val="tx1"/>
              </a:solidFill>
            </a:endParaRPr>
          </a:p>
        </p:txBody>
      </p:sp>
      <p:sp>
        <p:nvSpPr>
          <p:cNvPr id="13" name="Footer Placeholder 1"/>
          <p:cNvSpPr txBox="1">
            <a:spLocks/>
          </p:cNvSpPr>
          <p:nvPr userDrawn="1"/>
        </p:nvSpPr>
        <p:spPr>
          <a:xfrm>
            <a:off x="3028950" y="6356350"/>
            <a:ext cx="3086100" cy="365125"/>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tx1">
                    <a:tint val="75000"/>
                  </a:schemeClr>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ko-KR" sz="1200" b="0" i="0" u="none" strike="noStrike" kern="1200" cap="none" spc="0" normalizeH="0" baseline="0" noProof="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rPr>
              <a:t>Yeong Min Jang</a:t>
            </a:r>
            <a:endParaRPr kumimoji="0" lang="ko-KR" altLang="en-US"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맑은 고딕" panose="020B0503020000020004" pitchFamily="34" charset="-127"/>
              <a:cs typeface="+mn-cs"/>
            </a:endParaRPr>
          </a:p>
        </p:txBody>
      </p:sp>
      <p:sp>
        <p:nvSpPr>
          <p:cNvPr id="14" name="Date Placeholder 1"/>
          <p:cNvSpPr txBox="1">
            <a:spLocks/>
          </p:cNvSpPr>
          <p:nvPr userDrawn="1"/>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76200" y="609600"/>
            <a:ext cx="8991600" cy="4678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0"/>
              </a:spcBef>
              <a:spcAft>
                <a:spcPct val="0"/>
              </a:spcAft>
            </a:pPr>
            <a:r>
              <a:rPr lang="en-US" altLang="en-US" b="1" u="sng" dirty="0">
                <a:solidFill>
                  <a:prstClr val="black"/>
                </a:solidFill>
                <a:effectLst>
                  <a:outerShdw blurRad="38100" dist="38100" dir="2700000" algn="tl">
                    <a:srgbClr val="C0C0C0"/>
                  </a:outerShdw>
                </a:effectLst>
                <a:latin typeface="Times New Roman" panose="02020603050405020304" pitchFamily="18" charset="0"/>
              </a:rPr>
              <a:t>Project: IEEE P802.15 </a:t>
            </a:r>
            <a:r>
              <a:rPr lang="en-US" altLang="en-US" b="1" u="sng" dirty="0" smtClean="0">
                <a:solidFill>
                  <a:prstClr val="black"/>
                </a:solidFill>
                <a:effectLst>
                  <a:outerShdw blurRad="38100" dist="38100" dir="2700000" algn="tl">
                    <a:srgbClr val="C0C0C0"/>
                  </a:outerShdw>
                </a:effectLst>
                <a:latin typeface="Times New Roman" panose="02020603050405020304" pitchFamily="18" charset="0"/>
              </a:rPr>
              <a:t>Working </a:t>
            </a:r>
            <a:r>
              <a:rPr lang="en-US" altLang="en-US" b="1" u="sng" dirty="0">
                <a:solidFill>
                  <a:prstClr val="black"/>
                </a:solidFill>
                <a:effectLst>
                  <a:outerShdw blurRad="38100" dist="38100" dir="2700000" algn="tl">
                    <a:srgbClr val="C0C0C0"/>
                  </a:outerShdw>
                </a:effectLst>
                <a:latin typeface="Times New Roman" panose="02020603050405020304" pitchFamily="18" charset="0"/>
              </a:rPr>
              <a:t>Group for Wireless Personal Area Networks (WPANs)</a:t>
            </a:r>
            <a:endParaRPr lang="en-US" altLang="en-US" sz="1600" b="1" dirty="0">
              <a:solidFill>
                <a:prstClr val="black"/>
              </a:solidFill>
              <a:latin typeface="Times New Roman" panose="02020603050405020304" pitchFamily="18" charset="0"/>
            </a:endParaRPr>
          </a:p>
          <a:p>
            <a:pPr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Submission Title: Discussion on the Issues of Draft D2 document from </a:t>
            </a:r>
            <a:r>
              <a:rPr lang="en-US" altLang="en-US" sz="1600" b="1" dirty="0" err="1" smtClean="0">
                <a:solidFill>
                  <a:prstClr val="black"/>
                </a:solidFill>
                <a:latin typeface="Times New Roman" panose="02020603050405020304" pitchFamily="18" charset="0"/>
              </a:rPr>
              <a:t>Qorvo</a:t>
            </a:r>
            <a:endParaRPr lang="en-US" altLang="en-US" sz="1600" b="1" dirty="0" smtClean="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Date Submitted: </a:t>
            </a:r>
            <a:r>
              <a:rPr lang="en-US" altLang="en-US" sz="1600" dirty="0" smtClean="0">
                <a:solidFill>
                  <a:prstClr val="black"/>
                </a:solidFill>
                <a:latin typeface="Times New Roman" panose="02020603050405020304" pitchFamily="18" charset="0"/>
              </a:rPr>
              <a:t>November 2022</a:t>
            </a:r>
          </a:p>
          <a:p>
            <a:pPr algn="just" eaLnBrk="0" fontAlgn="base" hangingPunct="0">
              <a:spcBef>
                <a:spcPct val="0"/>
              </a:spcBef>
              <a:spcAft>
                <a:spcPct val="0"/>
              </a:spcAft>
            </a:pPr>
            <a:r>
              <a:rPr lang="en-US" altLang="en-US" sz="1600" b="1" dirty="0" smtClean="0">
                <a:solidFill>
                  <a:prstClr val="black"/>
                </a:solidFill>
                <a:latin typeface="Times New Roman" panose="02020603050405020304" pitchFamily="18" charset="0"/>
              </a:rPr>
              <a:t>Source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Huy </a:t>
            </a:r>
            <a:r>
              <a:rPr lang="en-US" altLang="en-US" sz="1600" dirty="0">
                <a:solidFill>
                  <a:prstClr val="black"/>
                </a:solidFill>
                <a:latin typeface="Times New Roman" panose="02020603050405020304" pitchFamily="18" charset="0"/>
              </a:rPr>
              <a:t>Nguyen, </a:t>
            </a:r>
            <a:r>
              <a:rPr lang="en-US" altLang="en-US" sz="1600" dirty="0" err="1">
                <a:solidFill>
                  <a:prstClr val="black"/>
                </a:solidFill>
                <a:latin typeface="Times New Roman" panose="02020603050405020304" pitchFamily="18" charset="0"/>
              </a:rPr>
              <a:t>Yeong</a:t>
            </a:r>
            <a:r>
              <a:rPr lang="en-US" altLang="en-US" sz="1600" dirty="0">
                <a:solidFill>
                  <a:prstClr val="black"/>
                </a:solidFill>
                <a:latin typeface="Times New Roman" panose="02020603050405020304" pitchFamily="18" charset="0"/>
              </a:rPr>
              <a:t> Min Jang [Kookmin University].</a:t>
            </a:r>
          </a:p>
          <a:p>
            <a:pPr algn="just" eaLnBrk="0" fontAlgn="base" hangingPunct="0">
              <a:spcBef>
                <a:spcPct val="0"/>
              </a:spcBef>
              <a:spcAft>
                <a:spcPct val="0"/>
              </a:spcAft>
            </a:pPr>
            <a:endParaRPr lang="en-US" altLang="en-US" sz="1600" dirty="0">
              <a:solidFill>
                <a:prstClr val="black"/>
              </a:solidFill>
              <a:latin typeface="Times New Roman" panose="02020603050405020304" pitchFamily="18" charset="0"/>
            </a:endParaRPr>
          </a:p>
          <a:p>
            <a:pPr algn="just" eaLnBrk="0" fontAlgn="base" hangingPunct="0">
              <a:spcBef>
                <a:spcPct val="0"/>
              </a:spcBef>
              <a:spcAft>
                <a:spcPct val="0"/>
              </a:spcAft>
            </a:pPr>
            <a:r>
              <a:rPr lang="en-US" altLang="en-US" sz="1600" dirty="0">
                <a:solidFill>
                  <a:prstClr val="black"/>
                </a:solidFill>
                <a:latin typeface="Times New Roman" panose="02020603050405020304" pitchFamily="18" charset="0"/>
              </a:rPr>
              <a:t>Contact: +82-2-910-5068	E-Mail: yjang@kookmin.ac.kr	</a:t>
            </a: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Re:</a:t>
            </a:r>
            <a:endParaRPr lang="en-US" altLang="en-US" sz="1600" dirty="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a:solidFill>
                  <a:prstClr val="black"/>
                </a:solidFill>
                <a:latin typeface="Times New Roman" panose="02020603050405020304" pitchFamily="18" charset="0"/>
              </a:rPr>
              <a:t>Abstract:</a:t>
            </a:r>
            <a:r>
              <a:rPr lang="en-US" altLang="en-US" sz="1600" dirty="0">
                <a:solidFill>
                  <a:prstClr val="black"/>
                </a:solidFill>
                <a:latin typeface="Times New Roman" panose="02020603050405020304" pitchFamily="18" charset="0"/>
              </a:rPr>
              <a:t> </a:t>
            </a:r>
            <a:r>
              <a:rPr lang="en-US" altLang="en-US" sz="1600" dirty="0" smtClean="0">
                <a:solidFill>
                  <a:prstClr val="black"/>
                </a:solidFill>
                <a:latin typeface="Times New Roman" panose="02020603050405020304" pitchFamily="18" charset="0"/>
              </a:rPr>
              <a:t>Response to the </a:t>
            </a:r>
            <a:r>
              <a:rPr lang="en-US" altLang="en-US" sz="1600" dirty="0">
                <a:solidFill>
                  <a:prstClr val="black"/>
                </a:solidFill>
                <a:latin typeface="Times New Roman" panose="02020603050405020304" pitchFamily="18" charset="0"/>
              </a:rPr>
              <a:t>Issues of Draft D2 comment from </a:t>
            </a:r>
            <a:r>
              <a:rPr lang="en-US" altLang="en-US" sz="1600" dirty="0" err="1" smtClean="0">
                <a:solidFill>
                  <a:prstClr val="black"/>
                </a:solidFill>
                <a:latin typeface="Times New Roman" panose="02020603050405020304" pitchFamily="18" charset="0"/>
              </a:rPr>
              <a:t>Tero</a:t>
            </a:r>
            <a:r>
              <a:rPr lang="en-US" altLang="en-US" sz="1600" dirty="0" smtClean="0">
                <a:solidFill>
                  <a:prstClr val="black"/>
                </a:solidFill>
                <a:latin typeface="Times New Roman" panose="02020603050405020304" pitchFamily="18" charset="0"/>
              </a:rPr>
              <a:t> </a:t>
            </a:r>
            <a:r>
              <a:rPr lang="en-US" altLang="en-US" sz="1600" dirty="0" err="1" smtClean="0">
                <a:solidFill>
                  <a:prstClr val="black"/>
                </a:solidFill>
                <a:latin typeface="Times New Roman" panose="02020603050405020304" pitchFamily="18" charset="0"/>
              </a:rPr>
              <a:t>Kivinen</a:t>
            </a:r>
            <a:endParaRPr lang="en-US" altLang="en-US" sz="1600" dirty="0" smtClean="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Purpose: </a:t>
            </a:r>
            <a:r>
              <a:rPr lang="en-US" sz="1600" dirty="0" smtClean="0">
                <a:solidFill>
                  <a:prstClr val="black"/>
                </a:solidFill>
                <a:latin typeface="Times New Roman" panose="02020603050405020304" pitchFamily="18" charset="0"/>
              </a:rPr>
              <a:t>Response to the Issues of Draft D2 comment </a:t>
            </a:r>
            <a:r>
              <a:rPr lang="en-US" sz="1600" dirty="0">
                <a:solidFill>
                  <a:prstClr val="black"/>
                </a:solidFill>
                <a:latin typeface="Times New Roman" panose="02020603050405020304" pitchFamily="18" charset="0"/>
              </a:rPr>
              <a:t>from </a:t>
            </a:r>
            <a:r>
              <a:rPr lang="en-US" sz="1600" dirty="0" err="1" smtClean="0">
                <a:solidFill>
                  <a:prstClr val="black"/>
                </a:solidFill>
                <a:latin typeface="Times New Roman" panose="02020603050405020304" pitchFamily="18" charset="0"/>
              </a:rPr>
              <a:t>Tero</a:t>
            </a:r>
            <a:r>
              <a:rPr lang="en-US" sz="1600" dirty="0" smtClean="0">
                <a:solidFill>
                  <a:prstClr val="black"/>
                </a:solidFill>
                <a:latin typeface="Times New Roman" panose="02020603050405020304" pitchFamily="18" charset="0"/>
              </a:rPr>
              <a:t> </a:t>
            </a:r>
            <a:r>
              <a:rPr lang="en-US" sz="1600" dirty="0" err="1" smtClean="0">
                <a:solidFill>
                  <a:prstClr val="black"/>
                </a:solidFill>
                <a:latin typeface="Times New Roman" panose="02020603050405020304" pitchFamily="18" charset="0"/>
              </a:rPr>
              <a:t>Kivinen</a:t>
            </a:r>
            <a:endParaRPr lang="en-US" sz="1600" dirty="0" smtClean="0">
              <a:solidFill>
                <a:prstClr val="black"/>
              </a:solidFill>
              <a:latin typeface="Times New Roman" panose="02020603050405020304" pitchFamily="18" charset="0"/>
            </a:endParaRPr>
          </a:p>
          <a:p>
            <a:pPr algn="just" eaLnBrk="0" fontAlgn="base" hangingPunct="0">
              <a:spcBef>
                <a:spcPts val="600"/>
              </a:spcBef>
              <a:spcAft>
                <a:spcPts val="600"/>
              </a:spcAft>
            </a:pPr>
            <a:r>
              <a:rPr lang="en-US" altLang="en-US" sz="1600" b="1" dirty="0" smtClean="0">
                <a:solidFill>
                  <a:prstClr val="black"/>
                </a:solidFill>
                <a:latin typeface="Times New Roman" panose="02020603050405020304" pitchFamily="18" charset="0"/>
              </a:rPr>
              <a:t>Notice</a:t>
            </a:r>
            <a:r>
              <a:rPr lang="en-US" altLang="en-US" sz="1600" b="1" dirty="0">
                <a:solidFill>
                  <a:prstClr val="black"/>
                </a:solidFill>
                <a:latin typeface="Times New Roman" panose="02020603050405020304" pitchFamily="18" charset="0"/>
              </a:rPr>
              <a:t>:</a:t>
            </a:r>
            <a:r>
              <a:rPr lang="en-US" altLang="en-US" sz="1600" dirty="0">
                <a:solidFill>
                  <a:prstClr val="black"/>
                </a:solidFill>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eaLnBrk="0" fontAlgn="base" hangingPunct="0">
              <a:spcBef>
                <a:spcPct val="0"/>
              </a:spcBef>
              <a:spcAft>
                <a:spcPct val="0"/>
              </a:spcAft>
            </a:pPr>
            <a:r>
              <a:rPr lang="en-US" altLang="en-US" sz="1600" b="1" dirty="0">
                <a:solidFill>
                  <a:prstClr val="black"/>
                </a:solidFill>
                <a:latin typeface="Times New Roman" panose="02020603050405020304" pitchFamily="18" charset="0"/>
              </a:rPr>
              <a:t>Release:</a:t>
            </a:r>
            <a:r>
              <a:rPr lang="en-US" altLang="en-US" sz="1600" dirty="0">
                <a:solidFill>
                  <a:prstClr val="black"/>
                </a:solidFill>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341675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txBox="1">
            <a:spLocks noChangeArrowheads="1"/>
          </p:cNvSpPr>
          <p:nvPr/>
        </p:nvSpPr>
        <p:spPr>
          <a:xfrm>
            <a:off x="0" y="1905000"/>
            <a:ext cx="9067800" cy="1828800"/>
          </a:xfrm>
          <a:prstGeom prst="rect">
            <a:avLst/>
          </a:prstGeom>
        </p:spPr>
        <p:txBody>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a:lstStyle>
          <a:p>
            <a:pPr algn="ctr" eaLnBrk="1" hangingPunct="1">
              <a:defRPr/>
            </a:pPr>
            <a:r>
              <a:rPr lang="en-US" sz="3200" dirty="0" smtClean="0">
                <a:solidFill>
                  <a:schemeClr val="tx1"/>
                </a:solidFill>
                <a:latin typeface="Times New Roman" pitchFamily="18" charset="0"/>
                <a:cs typeface="Times New Roman" pitchFamily="18" charset="0"/>
              </a:rPr>
              <a:t>Discussion </a:t>
            </a:r>
            <a:r>
              <a:rPr lang="en-US" sz="3200" dirty="0">
                <a:solidFill>
                  <a:schemeClr val="tx1"/>
                </a:solidFill>
                <a:latin typeface="Times New Roman" pitchFamily="18" charset="0"/>
                <a:cs typeface="Times New Roman" pitchFamily="18" charset="0"/>
              </a:rPr>
              <a:t>on the Issues of Draft </a:t>
            </a:r>
            <a:r>
              <a:rPr lang="en-US" sz="3200">
                <a:solidFill>
                  <a:schemeClr val="tx1"/>
                </a:solidFill>
                <a:latin typeface="Times New Roman" pitchFamily="18" charset="0"/>
                <a:cs typeface="Times New Roman" pitchFamily="18" charset="0"/>
              </a:rPr>
              <a:t>D2 </a:t>
            </a:r>
            <a:r>
              <a:rPr lang="en-US" sz="3200" smtClean="0">
                <a:solidFill>
                  <a:schemeClr val="tx1"/>
                </a:solidFill>
                <a:latin typeface="Times New Roman" pitchFamily="18" charset="0"/>
                <a:cs typeface="Times New Roman" pitchFamily="18" charset="0"/>
              </a:rPr>
              <a:t>document </a:t>
            </a:r>
            <a:r>
              <a:rPr lang="en-US" sz="3200" dirty="0">
                <a:solidFill>
                  <a:schemeClr val="tx1"/>
                </a:solidFill>
                <a:latin typeface="Times New Roman" pitchFamily="18" charset="0"/>
                <a:cs typeface="Times New Roman" pitchFamily="18" charset="0"/>
              </a:rPr>
              <a:t>from </a:t>
            </a:r>
            <a:r>
              <a:rPr lang="en-US" altLang="en-US" sz="3200" dirty="0" err="1">
                <a:solidFill>
                  <a:prstClr val="black"/>
                </a:solidFill>
                <a:latin typeface="Times New Roman" panose="02020603050405020304" pitchFamily="18" charset="0"/>
              </a:rPr>
              <a:t>Qorvo</a:t>
            </a:r>
            <a:endParaRPr lang="en-US" altLang="en-US" sz="3200" dirty="0">
              <a:solidFill>
                <a:prstClr val="black"/>
              </a:solidFill>
              <a:latin typeface="Times New Roman" panose="02020603050405020304" pitchFamily="18" charset="0"/>
            </a:endParaRPr>
          </a:p>
        </p:txBody>
      </p:sp>
    </p:spTree>
    <p:extLst>
      <p:ext uri="{BB962C8B-B14F-4D97-AF65-F5344CB8AC3E}">
        <p14:creationId xmlns:p14="http://schemas.microsoft.com/office/powerpoint/2010/main" val="3505595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#1: Decorate in Draft D2 document</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3657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sub-clause 5.2 looks to be a hanging paragraph, which goes against the IEEE SA Standards Style Manual guidelines, Correct hanging paragraphs by creating new </a:t>
            </a:r>
            <a:r>
              <a:rPr lang="en-US" sz="1400" dirty="0" err="1">
                <a:latin typeface="Times New Roman" pitchFamily="18" charset="0"/>
                <a:cs typeface="Times New Roman" pitchFamily="18" charset="0"/>
              </a:rPr>
              <a:t>subclauses</a:t>
            </a:r>
            <a:r>
              <a:rPr lang="en-US" sz="1400" dirty="0">
                <a:latin typeface="Times New Roman" pitchFamily="18" charset="0"/>
                <a:cs typeface="Times New Roman" pitchFamily="18" charset="0"/>
              </a:rPr>
              <a:t> to hold the hanging text.  Ref: section 13.1 of Style Manual: https://</a:t>
            </a:r>
            <a:r>
              <a:rPr lang="en-US" sz="1400" dirty="0" smtClean="0">
                <a:latin typeface="Times New Roman" pitchFamily="18" charset="0"/>
                <a:cs typeface="Times New Roman" pitchFamily="18" charset="0"/>
              </a:rPr>
              <a:t>mentor.ieee.org/myproject/Public/mytools/draft/styleman.pdf</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extra dot after clause number 5.2.1 -- Not sure of style required but in 15.4 the dot only appears after main clause numbers and not after any </a:t>
            </a:r>
            <a:r>
              <a:rPr lang="en-US" sz="1400" dirty="0" err="1">
                <a:latin typeface="Times New Roman" pitchFamily="18" charset="0"/>
                <a:cs typeface="Times New Roman" pitchFamily="18" charset="0"/>
              </a:rPr>
              <a:t>subclause</a:t>
            </a:r>
            <a:r>
              <a:rPr lang="en-US" sz="1400" dirty="0">
                <a:latin typeface="Times New Roman" pitchFamily="18" charset="0"/>
                <a:cs typeface="Times New Roman" pitchFamily="18" charset="0"/>
              </a:rPr>
              <a:t> numbers. In this 7a amendment there is a mix of styles where some </a:t>
            </a:r>
            <a:r>
              <a:rPr lang="en-US" sz="1400" dirty="0" err="1">
                <a:latin typeface="Times New Roman" pitchFamily="18" charset="0"/>
                <a:cs typeface="Times New Roman" pitchFamily="18" charset="0"/>
              </a:rPr>
              <a:t>subclause</a:t>
            </a:r>
            <a:r>
              <a:rPr lang="en-US" sz="1400" dirty="0">
                <a:latin typeface="Times New Roman" pitchFamily="18" charset="0"/>
                <a:cs typeface="Times New Roman" pitchFamily="18" charset="0"/>
              </a:rPr>
              <a:t> numbers have trailing dot and some do not. Delete </a:t>
            </a:r>
            <a:r>
              <a:rPr lang="en-US" sz="1400" dirty="0" err="1">
                <a:latin typeface="Times New Roman" pitchFamily="18" charset="0"/>
                <a:cs typeface="Times New Roman" pitchFamily="18" charset="0"/>
              </a:rPr>
              <a:t>tralling</a:t>
            </a:r>
            <a:r>
              <a:rPr lang="en-US" sz="1400" dirty="0">
                <a:latin typeface="Times New Roman" pitchFamily="18" charset="0"/>
                <a:cs typeface="Times New Roman" pitchFamily="18" charset="0"/>
              </a:rPr>
              <a:t> "." -- Note there are quite a lot of these to correct</a:t>
            </a:r>
            <a:r>
              <a:rPr lang="en-US" sz="14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typo: "as </a:t>
            </a:r>
            <a:r>
              <a:rPr lang="en-US" sz="1400" dirty="0" err="1">
                <a:latin typeface="Times New Roman" pitchFamily="18" charset="0"/>
                <a:cs typeface="Times New Roman" pitchFamily="18" charset="0"/>
              </a:rPr>
              <a:t>follow“change</a:t>
            </a:r>
            <a:r>
              <a:rPr lang="en-US" sz="1400" dirty="0">
                <a:latin typeface="Times New Roman" pitchFamily="18" charset="0"/>
                <a:cs typeface="Times New Roman" pitchFamily="18" charset="0"/>
              </a:rPr>
              <a:t> to "as follows" -- Note there are 17 instances of this to fix!</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4071207" y="1546077"/>
            <a:ext cx="5072793" cy="1081087"/>
          </a:xfrm>
          <a:prstGeom prst="rect">
            <a:avLst/>
          </a:prstGeom>
        </p:spPr>
      </p:pic>
      <p:pic>
        <p:nvPicPr>
          <p:cNvPr id="8" name="Picture 7"/>
          <p:cNvPicPr>
            <a:picLocks noChangeAspect="1"/>
          </p:cNvPicPr>
          <p:nvPr/>
        </p:nvPicPr>
        <p:blipFill>
          <a:blip r:embed="rId3"/>
          <a:stretch>
            <a:fillRect/>
          </a:stretch>
        </p:blipFill>
        <p:spPr>
          <a:xfrm>
            <a:off x="4555648" y="3733800"/>
            <a:ext cx="4129087" cy="721972"/>
          </a:xfrm>
          <a:prstGeom prst="rect">
            <a:avLst/>
          </a:prstGeom>
        </p:spPr>
      </p:pic>
    </p:spTree>
    <p:extLst>
      <p:ext uri="{BB962C8B-B14F-4D97-AF65-F5344CB8AC3E}">
        <p14:creationId xmlns:p14="http://schemas.microsoft.com/office/powerpoint/2010/main" val="4108020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#2: </a:t>
            </a:r>
            <a:r>
              <a:rPr lang="en-US" sz="2800" dirty="0">
                <a:latin typeface="Times New Roman" panose="02020603050405020304" pitchFamily="18" charset="0"/>
                <a:cs typeface="Times New Roman" panose="02020603050405020304" pitchFamily="18" charset="0"/>
              </a:rPr>
              <a:t>Decorate in Draft D2 document</a:t>
            </a:r>
          </a:p>
        </p:txBody>
      </p:sp>
      <p:sp>
        <p:nvSpPr>
          <p:cNvPr id="3" name="Content Placeholder 2"/>
          <p:cNvSpPr>
            <a:spLocks noGrp="1"/>
          </p:cNvSpPr>
          <p:nvPr>
            <p:ph idx="1"/>
          </p:nvPr>
        </p:nvSpPr>
        <p:spPr>
          <a:xfrm>
            <a:off x="457200" y="1524000"/>
            <a:ext cx="7848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Seems new clause heading "5.2.1.4.6 PHY VIII" with no text. Add body or remove heading and amend the editing instruction to add it</a:t>
            </a:r>
            <a:r>
              <a:rPr lang="en-US" sz="1400" dirty="0" smtClean="0">
                <a:latin typeface="Times New Roman" pitchFamily="18" charset="0"/>
                <a:cs typeface="Times New Roman" pitchFamily="18" charset="0"/>
              </a:rPr>
              <a:t>.</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1400" dirty="0" smtClean="0">
                <a:latin typeface="Times New Roman" pitchFamily="18" charset="0"/>
                <a:cs typeface="Times New Roman" pitchFamily="18" charset="0"/>
              </a:rPr>
              <a:t>no </a:t>
            </a:r>
            <a:r>
              <a:rPr lang="en-US" sz="1400" dirty="0">
                <a:latin typeface="Times New Roman" pitchFamily="18" charset="0"/>
                <a:cs typeface="Times New Roman" pitchFamily="18" charset="0"/>
              </a:rPr>
              <a:t>closing "." at end of paragraph. (And similar in following 4 paragraphs"). Insert "." at end of paragraph, and check/fix where missing elsewhere in the doc.</a:t>
            </a: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1524000" y="3200400"/>
            <a:ext cx="5791200" cy="1120635"/>
          </a:xfrm>
          <a:prstGeom prst="rect">
            <a:avLst/>
          </a:prstGeom>
        </p:spPr>
      </p:pic>
      <p:pic>
        <p:nvPicPr>
          <p:cNvPr id="5" name="Picture 4"/>
          <p:cNvPicPr>
            <a:picLocks noChangeAspect="1"/>
          </p:cNvPicPr>
          <p:nvPr/>
        </p:nvPicPr>
        <p:blipFill>
          <a:blip r:embed="rId3"/>
          <a:stretch>
            <a:fillRect/>
          </a:stretch>
        </p:blipFill>
        <p:spPr>
          <a:xfrm>
            <a:off x="2451771" y="4321035"/>
            <a:ext cx="5057775" cy="1575734"/>
          </a:xfrm>
          <a:prstGeom prst="rect">
            <a:avLst/>
          </a:prstGeom>
        </p:spPr>
      </p:pic>
    </p:spTree>
    <p:extLst>
      <p:ext uri="{BB962C8B-B14F-4D97-AF65-F5344CB8AC3E}">
        <p14:creationId xmlns:p14="http://schemas.microsoft.com/office/powerpoint/2010/main" val="21447230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#3: </a:t>
            </a:r>
            <a:r>
              <a:rPr lang="en-US" sz="2800" dirty="0">
                <a:latin typeface="Times New Roman" panose="02020603050405020304" pitchFamily="18" charset="0"/>
                <a:cs typeface="Times New Roman" panose="02020603050405020304" pitchFamily="18" charset="0"/>
              </a:rPr>
              <a:t>Decorate in Draft D2 document</a:t>
            </a:r>
          </a:p>
        </p:txBody>
      </p:sp>
      <p:sp>
        <p:nvSpPr>
          <p:cNvPr id="3" name="Content Placeholder 2"/>
          <p:cNvSpPr>
            <a:spLocks noGrp="1"/>
          </p:cNvSpPr>
          <p:nvPr>
            <p:ph idx="1"/>
          </p:nvPr>
        </p:nvSpPr>
        <p:spPr>
          <a:xfrm>
            <a:off x="457200" y="1524000"/>
            <a:ext cx="2895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"PHY VII and PHY VIII modes shall implement with a high frame rate camera (up to 50 </a:t>
            </a:r>
            <a:r>
              <a:rPr lang="en-US" sz="1400" dirty="0" err="1">
                <a:latin typeface="Times New Roman" pitchFamily="18" charset="0"/>
                <a:cs typeface="Times New Roman" pitchFamily="18" charset="0"/>
              </a:rPr>
              <a:t>kf</a:t>
            </a:r>
            <a:r>
              <a:rPr lang="en-US" sz="1400" dirty="0">
                <a:latin typeface="Times New Roman" pitchFamily="18" charset="0"/>
                <a:cs typeface="Times New Roman" pitchFamily="18" charset="0"/>
              </a:rPr>
              <a:t>/s)" makes one think there is something missing after "implement" to say what is implemented. Suggest reword as "PHY VII and PHY VIII modes shall support a high frame rate camera (up to 50 </a:t>
            </a:r>
            <a:r>
              <a:rPr lang="en-US" sz="1400" dirty="0" err="1">
                <a:latin typeface="Times New Roman" pitchFamily="18" charset="0"/>
                <a:cs typeface="Times New Roman" pitchFamily="18" charset="0"/>
              </a:rPr>
              <a:t>kf</a:t>
            </a:r>
            <a:r>
              <a:rPr lang="en-US" sz="1400" dirty="0">
                <a:latin typeface="Times New Roman" pitchFamily="18" charset="0"/>
                <a:cs typeface="Times New Roman" pitchFamily="18" charset="0"/>
              </a:rPr>
              <a:t>/s</a:t>
            </a:r>
            <a:r>
              <a:rPr lang="en-US" sz="1400" dirty="0" smtClean="0">
                <a:latin typeface="Times New Roman" pitchFamily="18" charset="0"/>
                <a:cs typeface="Times New Roman" pitchFamily="18" charset="0"/>
              </a:rPr>
              <a:t>)“</a:t>
            </a: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r>
              <a:rPr lang="en-US" sz="1400" dirty="0">
                <a:latin typeface="Times New Roman" pitchFamily="18" charset="0"/>
                <a:cs typeface="Times New Roman" pitchFamily="18" charset="0"/>
              </a:rPr>
              <a:t>"amplitude of LED" -- a diode does not have an amplitude</a:t>
            </a:r>
            <a:r>
              <a:rPr lang="en-US" sz="1400" dirty="0" smtClean="0">
                <a:latin typeface="Times New Roman" pitchFamily="18" charset="0"/>
                <a:cs typeface="Times New Roman" pitchFamily="18" charset="0"/>
              </a:rPr>
              <a:t>. </a:t>
            </a: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4" name="Picture 3"/>
          <p:cNvPicPr>
            <a:picLocks noChangeAspect="1"/>
          </p:cNvPicPr>
          <p:nvPr/>
        </p:nvPicPr>
        <p:blipFill>
          <a:blip r:embed="rId2"/>
          <a:stretch>
            <a:fillRect/>
          </a:stretch>
        </p:blipFill>
        <p:spPr>
          <a:xfrm>
            <a:off x="4043843" y="1254399"/>
            <a:ext cx="4026048" cy="2609850"/>
          </a:xfrm>
          <a:prstGeom prst="rect">
            <a:avLst/>
          </a:prstGeom>
        </p:spPr>
      </p:pic>
      <p:pic>
        <p:nvPicPr>
          <p:cNvPr id="5" name="Picture 4"/>
          <p:cNvPicPr>
            <a:picLocks noChangeAspect="1"/>
          </p:cNvPicPr>
          <p:nvPr/>
        </p:nvPicPr>
        <p:blipFill>
          <a:blip r:embed="rId3"/>
          <a:stretch>
            <a:fillRect/>
          </a:stretch>
        </p:blipFill>
        <p:spPr>
          <a:xfrm>
            <a:off x="789622" y="4876800"/>
            <a:ext cx="7381875" cy="1028700"/>
          </a:xfrm>
          <a:prstGeom prst="rect">
            <a:avLst/>
          </a:prstGeom>
        </p:spPr>
      </p:pic>
    </p:spTree>
    <p:extLst>
      <p:ext uri="{BB962C8B-B14F-4D97-AF65-F5344CB8AC3E}">
        <p14:creationId xmlns:p14="http://schemas.microsoft.com/office/powerpoint/2010/main" val="4940520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 y="381000"/>
            <a:ext cx="8458200" cy="1143000"/>
          </a:xfrm>
        </p:spPr>
        <p:txBody>
          <a:bodyPr>
            <a:normAutofit/>
          </a:bodyPr>
          <a:lstStyle/>
          <a:p>
            <a:r>
              <a:rPr lang="en-US" sz="2800" dirty="0">
                <a:latin typeface="Times New Roman" panose="02020603050405020304" pitchFamily="18" charset="0"/>
                <a:cs typeface="Times New Roman" panose="02020603050405020304" pitchFamily="18" charset="0"/>
              </a:rPr>
              <a:t>Issue </a:t>
            </a:r>
            <a:r>
              <a:rPr lang="en-US" sz="2800" dirty="0" smtClean="0">
                <a:latin typeface="Times New Roman" panose="02020603050405020304" pitchFamily="18" charset="0"/>
                <a:cs typeface="Times New Roman" panose="02020603050405020304" pitchFamily="18" charset="0"/>
              </a:rPr>
              <a:t>#4: Technical issue</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524000"/>
            <a:ext cx="7848600" cy="4754563"/>
          </a:xfrm>
        </p:spPr>
        <p:txBody>
          <a:bodyPr>
            <a:normAutofit/>
          </a:bodyPr>
          <a:lstStyle/>
          <a:p>
            <a:pPr algn="just">
              <a:lnSpc>
                <a:spcPct val="110000"/>
              </a:lnSpc>
              <a:spcBef>
                <a:spcPts val="600"/>
              </a:spcBef>
              <a:spcAft>
                <a:spcPts val="600"/>
              </a:spcAft>
              <a:buFont typeface="Wingdings" panose="05000000000000000000" pitchFamily="2" charset="2"/>
              <a:buChar char="q"/>
            </a:pPr>
            <a:r>
              <a:rPr lang="en-US" sz="1400" dirty="0" smtClean="0">
                <a:latin typeface="Times New Roman" pitchFamily="18" charset="0"/>
                <a:cs typeface="Times New Roman" pitchFamily="18" charset="0"/>
              </a:rPr>
              <a:t>"</a:t>
            </a:r>
            <a:r>
              <a:rPr lang="en-US" sz="1400" dirty="0">
                <a:latin typeface="Times New Roman" pitchFamily="18" charset="0"/>
                <a:cs typeface="Times New Roman" pitchFamily="18" charset="0"/>
              </a:rPr>
              <a:t>envelop" wrong word. change to "envelope</a:t>
            </a:r>
            <a:r>
              <a:rPr lang="en-US" sz="1400" dirty="0" smtClean="0">
                <a:latin typeface="Times New Roman" pitchFamily="18" charset="0"/>
                <a:cs typeface="Times New Roman" pitchFamily="18" charset="0"/>
              </a:rPr>
              <a:t>"</a:t>
            </a: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smtClean="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a:p>
            <a:pPr algn="just">
              <a:lnSpc>
                <a:spcPct val="110000"/>
              </a:lnSpc>
              <a:spcBef>
                <a:spcPts val="600"/>
              </a:spcBef>
              <a:spcAft>
                <a:spcPts val="600"/>
              </a:spcAft>
              <a:buFont typeface="Wingdings" panose="05000000000000000000" pitchFamily="2" charset="2"/>
              <a:buChar char="q"/>
            </a:pPr>
            <a:endParaRPr lang="en-US" sz="1400" dirty="0">
              <a:latin typeface="Times New Roman" pitchFamily="18" charset="0"/>
              <a:cs typeface="Times New Roman" pitchFamily="18" charset="0"/>
            </a:endParaRPr>
          </a:p>
        </p:txBody>
      </p:sp>
      <p:pic>
        <p:nvPicPr>
          <p:cNvPr id="5" name="Picture 4"/>
          <p:cNvPicPr>
            <a:picLocks noChangeAspect="1"/>
          </p:cNvPicPr>
          <p:nvPr/>
        </p:nvPicPr>
        <p:blipFill>
          <a:blip r:embed="rId2"/>
          <a:stretch>
            <a:fillRect/>
          </a:stretch>
        </p:blipFill>
        <p:spPr>
          <a:xfrm>
            <a:off x="525780" y="2743200"/>
            <a:ext cx="7981950" cy="1790700"/>
          </a:xfrm>
          <a:prstGeom prst="rect">
            <a:avLst/>
          </a:prstGeom>
        </p:spPr>
      </p:pic>
    </p:spTree>
    <p:extLst>
      <p:ext uri="{BB962C8B-B14F-4D97-AF65-F5344CB8AC3E}">
        <p14:creationId xmlns:p14="http://schemas.microsoft.com/office/powerpoint/2010/main" val="35110554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18238</TotalTime>
  <Words>368</Words>
  <Application>Microsoft Office PowerPoint</Application>
  <PresentationFormat>On-screen Show (4:3)</PresentationFormat>
  <Paragraphs>29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맑은 고딕</vt:lpstr>
      <vt:lpstr>Arial</vt:lpstr>
      <vt:lpstr>Calibri</vt:lpstr>
      <vt:lpstr>Times New Roman</vt:lpstr>
      <vt:lpstr>Wingdings</vt:lpstr>
      <vt:lpstr>Office Theme</vt:lpstr>
      <vt:lpstr>PowerPoint Presentation</vt:lpstr>
      <vt:lpstr>PowerPoint Presentation</vt:lpstr>
      <vt:lpstr>Issue #1: Decorate in Draft D2 document</vt:lpstr>
      <vt:lpstr>Issue #2: Decorate in Draft D2 document</vt:lpstr>
      <vt:lpstr>Issue #3: Decorate in Draft D2 document</vt:lpstr>
      <vt:lpstr>Issue #4: Technical issue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HUY</cp:lastModifiedBy>
  <cp:revision>849</cp:revision>
  <cp:lastPrinted>2017-05-07T15:48:38Z</cp:lastPrinted>
  <dcterms:created xsi:type="dcterms:W3CDTF">2010-05-15T17:50:32Z</dcterms:created>
  <dcterms:modified xsi:type="dcterms:W3CDTF">2022-11-15T04:34:03Z</dcterms:modified>
</cp:coreProperties>
</file>