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75" r:id="rId3"/>
    <p:sldId id="398" r:id="rId4"/>
    <p:sldId id="399" r:id="rId5"/>
    <p:sldId id="400" r:id="rId6"/>
    <p:sldId id="401" r:id="rId7"/>
    <p:sldId id="402" r:id="rId8"/>
    <p:sldId id="403" r:id="rId9"/>
    <p:sldId id="404" r:id="rId10"/>
    <p:sldId id="405" r:id="rId11"/>
    <p:sldId id="406" r:id="rId12"/>
    <p:sldId id="407" r:id="rId13"/>
    <p:sldId id="40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15-22-0625-00-007a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a:t>
            </a:r>
            <a:r>
              <a:rPr lang="en-US" altLang="en-US" sz="1600" b="1" dirty="0" smtClean="0">
                <a:solidFill>
                  <a:prstClr val="black"/>
                </a:solidFill>
                <a:latin typeface="Times New Roman" panose="02020603050405020304" pitchFamily="18" charset="0"/>
              </a:rPr>
              <a:t>ETRI’ comments </a:t>
            </a:r>
            <a:r>
              <a:rPr lang="en-US" altLang="en-US" sz="1600" b="1" dirty="0">
                <a:solidFill>
                  <a:prstClr val="black"/>
                </a:solidFill>
                <a:latin typeface="Times New Roman" panose="02020603050405020304" pitchFamily="18" charset="0"/>
              </a:rPr>
              <a:t>on the Draft D2 document -Part 3</a:t>
            </a:r>
            <a:endParaRPr lang="en-US" altLang="en-US" sz="1600" b="1" dirty="0" smtClean="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When the inner and outer FECs are configured by the PHY PIB attribute "</a:t>
            </a:r>
            <a:r>
              <a:rPr lang="en-US" sz="1400" dirty="0" err="1">
                <a:latin typeface="Times New Roman" pitchFamily="18" charset="0"/>
                <a:cs typeface="Times New Roman" pitchFamily="18" charset="0"/>
              </a:rPr>
              <a:t>phyMimoOokFec</a:t>
            </a:r>
            <a:r>
              <a:rPr lang="en-US" sz="1400" dirty="0">
                <a:latin typeface="Times New Roman" pitchFamily="18" charset="0"/>
                <a:cs typeface="Times New Roman" pitchFamily="18" charset="0"/>
              </a:rPr>
              <a:t>", how can the inner and outer FECs be distinguished </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In </a:t>
            </a:r>
            <a:r>
              <a:rPr lang="en-US" sz="1400" dirty="0">
                <a:latin typeface="Times New Roman" pitchFamily="18" charset="0"/>
                <a:cs typeface="Times New Roman" pitchFamily="18" charset="0"/>
              </a:rPr>
              <a:t>regard to "</a:t>
            </a:r>
            <a:r>
              <a:rPr lang="en-US" sz="1400" dirty="0" err="1">
                <a:latin typeface="Times New Roman" pitchFamily="18" charset="0"/>
                <a:cs typeface="Times New Roman" pitchFamily="18" charset="0"/>
              </a:rPr>
              <a:t>phyMimoOokFEC</a:t>
            </a:r>
            <a:r>
              <a:rPr lang="en-US" sz="1400" dirty="0">
                <a:latin typeface="Times New Roman" pitchFamily="18" charset="0"/>
                <a:cs typeface="Times New Roman" pitchFamily="18" charset="0"/>
              </a:rPr>
              <a:t>", it is shown as "</a:t>
            </a:r>
            <a:r>
              <a:rPr lang="en-US" sz="1400" dirty="0" err="1">
                <a:latin typeface="Times New Roman" pitchFamily="18" charset="0"/>
                <a:cs typeface="Times New Roman" pitchFamily="18" charset="0"/>
              </a:rPr>
              <a:t>phyMimoOokFec</a:t>
            </a:r>
            <a:r>
              <a:rPr lang="en-US" sz="1400" dirty="0">
                <a:latin typeface="Times New Roman" pitchFamily="18" charset="0"/>
                <a:cs typeface="Times New Roman" pitchFamily="18" charset="0"/>
              </a:rPr>
              <a:t>" in Table 115 on page #16</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"Manchester code and 4B6B code</a:t>
            </a:r>
            <a:r>
              <a:rPr lang="en-US" sz="1400" dirty="0" smtClean="0">
                <a:latin typeface="Times New Roman" pitchFamily="18" charset="0"/>
                <a:cs typeface="Times New Roman" pitchFamily="18" charset="0"/>
              </a:rPr>
              <a:t>“. Change </a:t>
            </a:r>
            <a:r>
              <a:rPr lang="en-US" sz="1400" dirty="0">
                <a:latin typeface="Times New Roman" pitchFamily="18" charset="0"/>
                <a:cs typeface="Times New Roman" pitchFamily="18" charset="0"/>
              </a:rPr>
              <a:t>it "Manchester code or 4B6B code".</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57200" y="3124200"/>
            <a:ext cx="3519487" cy="2274639"/>
          </a:xfrm>
          <a:prstGeom prst="rect">
            <a:avLst/>
          </a:prstGeom>
        </p:spPr>
      </p:pic>
      <p:pic>
        <p:nvPicPr>
          <p:cNvPr id="5" name="Picture 4"/>
          <p:cNvPicPr>
            <a:picLocks noChangeAspect="1"/>
          </p:cNvPicPr>
          <p:nvPr/>
        </p:nvPicPr>
        <p:blipFill>
          <a:blip r:embed="rId3"/>
          <a:stretch>
            <a:fillRect/>
          </a:stretch>
        </p:blipFill>
        <p:spPr>
          <a:xfrm>
            <a:off x="3976687" y="3962400"/>
            <a:ext cx="4820917" cy="838200"/>
          </a:xfrm>
          <a:prstGeom prst="rect">
            <a:avLst/>
          </a:prstGeom>
        </p:spPr>
      </p:pic>
    </p:spTree>
    <p:extLst>
      <p:ext uri="{BB962C8B-B14F-4D97-AF65-F5344CB8AC3E}">
        <p14:creationId xmlns:p14="http://schemas.microsoft.com/office/powerpoint/2010/main" val="2336728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sentence in 17.1 does not make sense. According to my understanding, PHY VIII has three operating modes which are HOOK-OFDM mode, HS2PSK mode, and BPPM mode. In other words,  HOOK-OFDM mode is one of them. Please read the sentences again</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"Low-rate" and "High-rate" are shown in Figure 216k. By the way, what do they indicate ? Do they mean "data rate" ? If so, what is the specific guideline between "Low-rate" and "High-rate" ?</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8" name="Picture 7"/>
          <p:cNvPicPr>
            <a:picLocks noChangeAspect="1"/>
          </p:cNvPicPr>
          <p:nvPr/>
        </p:nvPicPr>
        <p:blipFill>
          <a:blip r:embed="rId2"/>
          <a:stretch>
            <a:fillRect/>
          </a:stretch>
        </p:blipFill>
        <p:spPr>
          <a:xfrm>
            <a:off x="152400" y="3200400"/>
            <a:ext cx="4967287" cy="2127259"/>
          </a:xfrm>
          <a:prstGeom prst="rect">
            <a:avLst/>
          </a:prstGeom>
        </p:spPr>
      </p:pic>
      <p:pic>
        <p:nvPicPr>
          <p:cNvPr id="9" name="Picture 8"/>
          <p:cNvPicPr>
            <a:picLocks noChangeAspect="1"/>
          </p:cNvPicPr>
          <p:nvPr/>
        </p:nvPicPr>
        <p:blipFill>
          <a:blip r:embed="rId3"/>
          <a:stretch>
            <a:fillRect/>
          </a:stretch>
        </p:blipFill>
        <p:spPr>
          <a:xfrm>
            <a:off x="5181599" y="3687598"/>
            <a:ext cx="3914775" cy="1660689"/>
          </a:xfrm>
          <a:prstGeom prst="rect">
            <a:avLst/>
          </a:prstGeom>
        </p:spPr>
      </p:pic>
    </p:spTree>
    <p:extLst>
      <p:ext uri="{BB962C8B-B14F-4D97-AF65-F5344CB8AC3E}">
        <p14:creationId xmlns:p14="http://schemas.microsoft.com/office/powerpoint/2010/main" val="370586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#20: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first sentence in 17.2 does not make sense. According to my understanding, PHY VIII has three operating modes which are HOOK-OFDM mode, HS2PSK mode, and </a:t>
            </a:r>
            <a:r>
              <a:rPr lang="en-US" sz="1400" dirty="0" smtClean="0">
                <a:latin typeface="Times New Roman" pitchFamily="18" charset="0"/>
                <a:cs typeface="Times New Roman" pitchFamily="18" charset="0"/>
              </a:rPr>
              <a:t>BPPM </a:t>
            </a:r>
            <a:r>
              <a:rPr lang="en-US" sz="1400" dirty="0">
                <a:latin typeface="Times New Roman" pitchFamily="18" charset="0"/>
                <a:cs typeface="Times New Roman" pitchFamily="18" charset="0"/>
              </a:rPr>
              <a:t>mode. In other words,  HS2PSK mode is one of them. Please read the sentences again</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216l</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caption and the title of sub-clause</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2057400" y="3276600"/>
            <a:ext cx="4005262" cy="1441714"/>
          </a:xfrm>
          <a:prstGeom prst="rect">
            <a:avLst/>
          </a:prstGeom>
        </p:spPr>
      </p:pic>
    </p:spTree>
    <p:extLst>
      <p:ext uri="{BB962C8B-B14F-4D97-AF65-F5344CB8AC3E}">
        <p14:creationId xmlns:p14="http://schemas.microsoft.com/office/powerpoint/2010/main" val="3185412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#11: </a:t>
            </a:r>
            <a:r>
              <a:rPr lang="en-US" sz="2800" dirty="0" smtClean="0">
                <a:latin typeface="Times New Roman" panose="02020603050405020304" pitchFamily="18" charset="0"/>
                <a:cs typeface="Times New Roman" panose="02020603050405020304" pitchFamily="18" charset="0"/>
              </a:rPr>
              <a:t>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first sentence in 17.3 does not make sense. According to my understanding, PHY VIII has three operating modes which are HOOK-OFDM mode, HS2PSK mode, and BPPM mode. In other words,  BPPM mode is one of them. Please read the sentences again</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"Low-rate" and "High-rate" are shown in Figure 216n. By the way, what do they indicate ? Do they mean "data rate" ? If so, what is the specific guideline between "Low-rate" and "High-rate" ?</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216n</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194783" y="3697023"/>
            <a:ext cx="4005262" cy="1441714"/>
          </a:xfrm>
          <a:prstGeom prst="rect">
            <a:avLst/>
          </a:prstGeom>
        </p:spPr>
      </p:pic>
      <p:pic>
        <p:nvPicPr>
          <p:cNvPr id="4" name="Picture 3"/>
          <p:cNvPicPr>
            <a:picLocks noChangeAspect="1"/>
          </p:cNvPicPr>
          <p:nvPr/>
        </p:nvPicPr>
        <p:blipFill>
          <a:blip r:embed="rId3"/>
          <a:stretch>
            <a:fillRect/>
          </a:stretch>
        </p:blipFill>
        <p:spPr>
          <a:xfrm>
            <a:off x="5638800" y="3898339"/>
            <a:ext cx="2819400" cy="1240398"/>
          </a:xfrm>
          <a:prstGeom prst="rect">
            <a:avLst/>
          </a:prstGeom>
        </p:spPr>
      </p:pic>
    </p:spTree>
    <p:extLst>
      <p:ext uri="{BB962C8B-B14F-4D97-AF65-F5344CB8AC3E}">
        <p14:creationId xmlns:p14="http://schemas.microsoft.com/office/powerpoint/2010/main" val="1364148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to for ETRI</a:t>
            </a:r>
            <a:r>
              <a:rPr lang="en-US" sz="3200" dirty="0" smtClean="0">
                <a:solidFill>
                  <a:schemeClr val="tx1"/>
                </a:solidFill>
                <a:latin typeface="Times New Roman" pitchFamily="18" charset="0"/>
                <a:cs typeface="Times New Roman" pitchFamily="18" charset="0"/>
              </a:rPr>
              <a:t>’ comments </a:t>
            </a:r>
            <a:r>
              <a:rPr lang="en-US" sz="3200" dirty="0">
                <a:solidFill>
                  <a:schemeClr val="tx1"/>
                </a:solidFill>
                <a:latin typeface="Times New Roman" pitchFamily="18" charset="0"/>
                <a:cs typeface="Times New Roman" pitchFamily="18" charset="0"/>
              </a:rPr>
              <a:t>on the Draft D2 document -</a:t>
            </a:r>
            <a:r>
              <a:rPr lang="en-US" sz="3200">
                <a:solidFill>
                  <a:schemeClr val="tx1"/>
                </a:solidFill>
                <a:latin typeface="Times New Roman" pitchFamily="18" charset="0"/>
                <a:cs typeface="Times New Roman" pitchFamily="18" charset="0"/>
              </a:rPr>
              <a:t>Part </a:t>
            </a:r>
            <a:r>
              <a:rPr lang="en-US" sz="3200" smtClean="0">
                <a:solidFill>
                  <a:schemeClr val="tx1"/>
                </a:solidFill>
                <a:latin typeface="Times New Roman" pitchFamily="18" charset="0"/>
                <a:cs typeface="Times New Roman" pitchFamily="18" charset="0"/>
              </a:rPr>
              <a:t>3</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phyMimoOokLedId</a:t>
            </a:r>
            <a:r>
              <a:rPr lang="en-US" sz="1400" dirty="0">
                <a:latin typeface="Times New Roman" pitchFamily="18" charset="0"/>
                <a:cs typeface="Times New Roman" pitchFamily="18" charset="0"/>
              </a:rPr>
              <a:t>" in Table 115 on this page, it looks like that this attribute is related to 16.4.4 on page #23 in this draft. By the way, the description in 16.4.4 does not provide full information depending on the values of this attribute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"phyHs2pskOfdmQam" in HOOK-OFDM mode in Table 115 on page #17</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012507" y="2362200"/>
            <a:ext cx="6737985" cy="1142031"/>
          </a:xfrm>
          <a:prstGeom prst="rect">
            <a:avLst/>
          </a:prstGeom>
        </p:spPr>
      </p:pic>
      <p:pic>
        <p:nvPicPr>
          <p:cNvPr id="6" name="Picture 5"/>
          <p:cNvPicPr>
            <a:picLocks noChangeAspect="1"/>
          </p:cNvPicPr>
          <p:nvPr/>
        </p:nvPicPr>
        <p:blipFill>
          <a:blip r:embed="rId3"/>
          <a:stretch>
            <a:fillRect/>
          </a:stretch>
        </p:blipFill>
        <p:spPr>
          <a:xfrm>
            <a:off x="303732" y="4267200"/>
            <a:ext cx="8039100" cy="1533525"/>
          </a:xfrm>
          <a:prstGeom prst="rect">
            <a:avLst/>
          </a:prstGeom>
        </p:spPr>
      </p:pic>
    </p:spTree>
    <p:extLst>
      <p:ext uri="{BB962C8B-B14F-4D97-AF65-F5344CB8AC3E}">
        <p14:creationId xmlns:p14="http://schemas.microsoft.com/office/powerpoint/2010/main" val="4108020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Keep the technical consistency on this issue between Table 79a, Table </a:t>
            </a:r>
            <a:r>
              <a:rPr lang="en-US" sz="1400" dirty="0" smtClean="0">
                <a:latin typeface="Times New Roman" pitchFamily="18" charset="0"/>
                <a:cs typeface="Times New Roman" pitchFamily="18" charset="0"/>
              </a:rPr>
              <a:t>115</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è"/>
            </a:pPr>
            <a:r>
              <a:rPr lang="en-US" sz="1400" b="1" dirty="0" smtClean="0">
                <a:latin typeface="Times New Roman" pitchFamily="18" charset="0"/>
                <a:cs typeface="Times New Roman" pitchFamily="18" charset="0"/>
                <a:sym typeface="Wingdings" panose="05000000000000000000" pitchFamily="2" charset="2"/>
              </a:rPr>
              <a:t>Table </a:t>
            </a:r>
            <a:r>
              <a:rPr lang="en-US" sz="1400" b="1" dirty="0">
                <a:latin typeface="Times New Roman" pitchFamily="18" charset="0"/>
                <a:cs typeface="Times New Roman" pitchFamily="18" charset="0"/>
                <a:sym typeface="Wingdings" panose="05000000000000000000" pitchFamily="2" charset="2"/>
              </a:rPr>
              <a:t>79a shown one example of mode with data rate. In Table 115, we shown some modes of modulation </a:t>
            </a:r>
            <a:r>
              <a:rPr lang="en-US" sz="1400" b="1" dirty="0" smtClean="0">
                <a:latin typeface="Times New Roman" pitchFamily="18" charset="0"/>
                <a:cs typeface="Times New Roman" pitchFamily="18" charset="0"/>
                <a:sym typeface="Wingdings" panose="05000000000000000000" pitchFamily="2" charset="2"/>
              </a:rPr>
              <a:t>schemes depending on the type and range of PIB attributes. Then some modes did not show in table 79a.</a:t>
            </a:r>
          </a:p>
          <a:p>
            <a:pPr marL="0" indent="0" algn="just">
              <a:lnSpc>
                <a:spcPct val="110000"/>
              </a:lnSpc>
              <a:spcBef>
                <a:spcPts val="600"/>
              </a:spcBef>
              <a:spcAft>
                <a:spcPts val="600"/>
              </a:spcAft>
              <a:buNone/>
            </a:pPr>
            <a:r>
              <a:rPr lang="en-US" sz="1400" b="1" dirty="0" smtClean="0">
                <a:latin typeface="Times New Roman" pitchFamily="18" charset="0"/>
                <a:cs typeface="Times New Roman" pitchFamily="18" charset="0"/>
                <a:sym typeface="Wingdings" panose="05000000000000000000" pitchFamily="2" charset="2"/>
              </a:rPr>
              <a:t>Example: </a:t>
            </a:r>
            <a:endParaRPr lang="en-US" sz="1400" b="1" dirty="0">
              <a:latin typeface="Times New Roman" pitchFamily="18" charset="0"/>
              <a:cs typeface="Times New Roman" pitchFamily="18" charset="0"/>
              <a:sym typeface="Wingdings" panose="05000000000000000000" pitchFamily="2" charset="2"/>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9959" y="3429000"/>
            <a:ext cx="8315325" cy="2219325"/>
          </a:xfrm>
          <a:prstGeom prst="rect">
            <a:avLst/>
          </a:prstGeom>
        </p:spPr>
      </p:pic>
    </p:spTree>
    <p:extLst>
      <p:ext uri="{BB962C8B-B14F-4D97-AF65-F5344CB8AC3E}">
        <p14:creationId xmlns:p14="http://schemas.microsoft.com/office/powerpoint/2010/main" val="3197333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Decorate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a:t>
            </a:r>
            <a:r>
              <a:rPr lang="en-US" sz="1400" dirty="0" smtClean="0">
                <a:latin typeface="Times New Roman" pitchFamily="18" charset="0"/>
                <a:cs typeface="Times New Roman" pitchFamily="18" charset="0"/>
              </a:rPr>
              <a:t>216a</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caption and the sub-clause title</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the Figure caption in Figure 216b</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in the title of 16.1.3</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685800" y="3200400"/>
            <a:ext cx="3429000" cy="898609"/>
          </a:xfrm>
          <a:prstGeom prst="rect">
            <a:avLst/>
          </a:prstGeom>
        </p:spPr>
      </p:pic>
      <p:pic>
        <p:nvPicPr>
          <p:cNvPr id="6" name="Picture 5"/>
          <p:cNvPicPr>
            <a:picLocks noChangeAspect="1"/>
          </p:cNvPicPr>
          <p:nvPr/>
        </p:nvPicPr>
        <p:blipFill>
          <a:blip r:embed="rId3"/>
          <a:stretch>
            <a:fillRect/>
          </a:stretch>
        </p:blipFill>
        <p:spPr>
          <a:xfrm>
            <a:off x="914400" y="4488698"/>
            <a:ext cx="2371725" cy="1400175"/>
          </a:xfrm>
          <a:prstGeom prst="rect">
            <a:avLst/>
          </a:prstGeom>
        </p:spPr>
      </p:pic>
      <p:pic>
        <p:nvPicPr>
          <p:cNvPr id="7" name="Picture 6"/>
          <p:cNvPicPr>
            <a:picLocks noChangeAspect="1"/>
          </p:cNvPicPr>
          <p:nvPr/>
        </p:nvPicPr>
        <p:blipFill>
          <a:blip r:embed="rId4"/>
          <a:stretch>
            <a:fillRect/>
          </a:stretch>
        </p:blipFill>
        <p:spPr>
          <a:xfrm>
            <a:off x="3797324" y="3402848"/>
            <a:ext cx="4914900" cy="2171700"/>
          </a:xfrm>
          <a:prstGeom prst="rect">
            <a:avLst/>
          </a:prstGeom>
        </p:spPr>
      </p:pic>
    </p:spTree>
    <p:extLst>
      <p:ext uri="{BB962C8B-B14F-4D97-AF65-F5344CB8AC3E}">
        <p14:creationId xmlns:p14="http://schemas.microsoft.com/office/powerpoint/2010/main" val="1180608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phyOfdmFEC</a:t>
            </a:r>
            <a:r>
              <a:rPr lang="en-US" sz="1400" dirty="0">
                <a:latin typeface="Times New Roman" pitchFamily="18" charset="0"/>
                <a:cs typeface="Times New Roman" pitchFamily="18" charset="0"/>
              </a:rPr>
              <a:t>", it is shown as "</a:t>
            </a:r>
            <a:r>
              <a:rPr lang="en-US" sz="1400" dirty="0" err="1">
                <a:latin typeface="Times New Roman" pitchFamily="18" charset="0"/>
                <a:cs typeface="Times New Roman" pitchFamily="18" charset="0"/>
              </a:rPr>
              <a:t>phyOfdmFec</a:t>
            </a:r>
            <a:r>
              <a:rPr lang="en-US" sz="1400" dirty="0">
                <a:latin typeface="Times New Roman" pitchFamily="18" charset="0"/>
                <a:cs typeface="Times New Roman" pitchFamily="18" charset="0"/>
              </a:rPr>
              <a:t>" in Table 115 on page #14.</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the last two sentences, "The modes of RS-OFDM ~ ~. And the length of RS-OFDM ~ ~.", I can't understand why the sentences are in 16.1.6 because this sub-clause is for Hermitian mapping</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"suggest" in the first sentence, I think the standard is not a document to suggest something to somewhere. </a:t>
            </a:r>
            <a:r>
              <a:rPr lang="en-US" sz="1400" b="1" dirty="0" smtClean="0">
                <a:latin typeface="Times New Roman" pitchFamily="18" charset="0"/>
                <a:cs typeface="Times New Roman" pitchFamily="18" charset="0"/>
                <a:sym typeface="Wingdings" panose="05000000000000000000" pitchFamily="2" charset="2"/>
              </a:rPr>
              <a:t> we just suggest some mode for standard. We can design with new mode with reserved values in table 115. Please check IEEE 802.15.7-2018</a:t>
            </a:r>
            <a:endParaRPr lang="en-US" sz="1400" b="1"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respect to "high frame rate camera (50 </a:t>
            </a:r>
            <a:r>
              <a:rPr lang="en-US" sz="1400" dirty="0" err="1">
                <a:latin typeface="Times New Roman" pitchFamily="18" charset="0"/>
                <a:cs typeface="Times New Roman" pitchFamily="18" charset="0"/>
              </a:rPr>
              <a:t>kf</a:t>
            </a:r>
            <a:r>
              <a:rPr lang="en-US" sz="1400" dirty="0">
                <a:latin typeface="Times New Roman" pitchFamily="18" charset="0"/>
                <a:cs typeface="Times New Roman" pitchFamily="18" charset="0"/>
              </a:rPr>
              <a:t>/s)" in the first sentence, this is saying about an implementation issue. So, this should be deleted</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sym typeface="Wingdings" panose="05000000000000000000" pitchFamily="2" charset="2"/>
              </a:rPr>
              <a:t> </a:t>
            </a:r>
            <a:r>
              <a:rPr lang="en-US" sz="1400" b="1" dirty="0" smtClean="0">
                <a:latin typeface="Times New Roman" pitchFamily="18" charset="0"/>
                <a:cs typeface="Times New Roman" pitchFamily="18" charset="0"/>
                <a:sym typeface="Wingdings" panose="05000000000000000000" pitchFamily="2" charset="2"/>
              </a:rPr>
              <a:t>accepted</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03332" y="4111751"/>
            <a:ext cx="4468668" cy="643657"/>
          </a:xfrm>
          <a:prstGeom prst="rect">
            <a:avLst/>
          </a:prstGeom>
        </p:spPr>
      </p:pic>
      <p:pic>
        <p:nvPicPr>
          <p:cNvPr id="8" name="Picture 7"/>
          <p:cNvPicPr>
            <a:picLocks noChangeAspect="1"/>
          </p:cNvPicPr>
          <p:nvPr/>
        </p:nvPicPr>
        <p:blipFill>
          <a:blip r:embed="rId3"/>
          <a:stretch>
            <a:fillRect/>
          </a:stretch>
        </p:blipFill>
        <p:spPr>
          <a:xfrm>
            <a:off x="251460" y="4880227"/>
            <a:ext cx="3551382" cy="1273516"/>
          </a:xfrm>
          <a:prstGeom prst="rect">
            <a:avLst/>
          </a:prstGeom>
        </p:spPr>
      </p:pic>
      <p:pic>
        <p:nvPicPr>
          <p:cNvPr id="9" name="Picture 8"/>
          <p:cNvPicPr>
            <a:picLocks noChangeAspect="1"/>
          </p:cNvPicPr>
          <p:nvPr/>
        </p:nvPicPr>
        <p:blipFill>
          <a:blip r:embed="rId4"/>
          <a:stretch>
            <a:fillRect/>
          </a:stretch>
        </p:blipFill>
        <p:spPr>
          <a:xfrm>
            <a:off x="5181600" y="4136676"/>
            <a:ext cx="2990850" cy="1900851"/>
          </a:xfrm>
          <a:prstGeom prst="rect">
            <a:avLst/>
          </a:prstGeom>
        </p:spPr>
      </p:pic>
    </p:spTree>
    <p:extLst>
      <p:ext uri="{BB962C8B-B14F-4D97-AF65-F5344CB8AC3E}">
        <p14:creationId xmlns:p14="http://schemas.microsoft.com/office/powerpoint/2010/main" val="1539556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There are two sentences in this sub-clause. However, the sentences do not make sense. According to my understanding, PHY VII has four operating modes which are RS-OFDM mode, MIMO C-OOK mode, O-NOMA mode, and MIMO-OOK mode. In other words, MIMO C-OOK mode is one of them. Please read the sentences again</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first sentence describes the PHY VII. I can't understand why this sentence is here.</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7" name="Picture 6"/>
          <p:cNvPicPr>
            <a:picLocks noChangeAspect="1"/>
          </p:cNvPicPr>
          <p:nvPr/>
        </p:nvPicPr>
        <p:blipFill>
          <a:blip r:embed="rId2"/>
          <a:stretch>
            <a:fillRect/>
          </a:stretch>
        </p:blipFill>
        <p:spPr>
          <a:xfrm>
            <a:off x="447675" y="3048000"/>
            <a:ext cx="7858125" cy="3133725"/>
          </a:xfrm>
          <a:prstGeom prst="rect">
            <a:avLst/>
          </a:prstGeom>
        </p:spPr>
      </p:pic>
    </p:spTree>
    <p:extLst>
      <p:ext uri="{BB962C8B-B14F-4D97-AF65-F5344CB8AC3E}">
        <p14:creationId xmlns:p14="http://schemas.microsoft.com/office/powerpoint/2010/main" val="3282706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Keep the technical consistency on this issue between Table 79a, Table 115, Table 151c and here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There is no PHY PIB attribute showing "</a:t>
            </a:r>
            <a:r>
              <a:rPr lang="en-US" sz="1400" i="1" dirty="0" err="1">
                <a:latin typeface="Times New Roman" pitchFamily="18" charset="0"/>
                <a:cs typeface="Times New Roman" pitchFamily="18" charset="0"/>
              </a:rPr>
              <a:t>phyMimoCookPreambleSymbol</a:t>
            </a:r>
            <a:r>
              <a:rPr lang="en-US" sz="1400" dirty="0">
                <a:latin typeface="Times New Roman" pitchFamily="18" charset="0"/>
                <a:cs typeface="Times New Roman" pitchFamily="18" charset="0"/>
              </a:rPr>
              <a:t>" in Table 115</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sym typeface="Wingdings" panose="05000000000000000000" pitchFamily="2" charset="2"/>
              </a:rPr>
              <a:t> </a:t>
            </a:r>
            <a:r>
              <a:rPr lang="en-US" sz="1400" dirty="0" smtClean="0">
                <a:latin typeface="Times New Roman" pitchFamily="18" charset="0"/>
                <a:cs typeface="Times New Roman" pitchFamily="18" charset="0"/>
                <a:sym typeface="Wingdings" panose="05000000000000000000" pitchFamily="2" charset="2"/>
              </a:rPr>
              <a:t>it is “</a:t>
            </a:r>
            <a:r>
              <a:rPr lang="en-US" sz="1400" i="1" dirty="0" err="1" smtClean="0">
                <a:latin typeface="Times New Roman" pitchFamily="18" charset="0"/>
                <a:cs typeface="Times New Roman" pitchFamily="18" charset="0"/>
                <a:sym typeface="Wingdings" panose="05000000000000000000" pitchFamily="2" charset="2"/>
              </a:rPr>
              <a:t>phyMimoCookPreamble</a:t>
            </a:r>
            <a:r>
              <a:rPr lang="en-US" sz="1400" dirty="0" smtClean="0">
                <a:latin typeface="Times New Roman" pitchFamily="18" charset="0"/>
                <a:cs typeface="Times New Roman" pitchFamily="18" charset="0"/>
                <a:sym typeface="Wingdings" panose="05000000000000000000" pitchFamily="2" charset="2"/>
              </a:rPr>
              <a:t>”</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a:t>
            </a:r>
            <a:r>
              <a:rPr lang="en-US" sz="1400" dirty="0" err="1">
                <a:latin typeface="Times New Roman" pitchFamily="18" charset="0"/>
                <a:cs typeface="Times New Roman" pitchFamily="18" charset="0"/>
              </a:rPr>
              <a:t>phyMimoCookFEC</a:t>
            </a:r>
            <a:r>
              <a:rPr lang="en-US" sz="1400" dirty="0">
                <a:latin typeface="Times New Roman" pitchFamily="18" charset="0"/>
                <a:cs typeface="Times New Roman" pitchFamily="18" charset="0"/>
              </a:rPr>
              <a:t>", it is shown as "</a:t>
            </a:r>
            <a:r>
              <a:rPr lang="en-US" sz="1400" dirty="0" err="1">
                <a:latin typeface="Times New Roman" pitchFamily="18" charset="0"/>
                <a:cs typeface="Times New Roman" pitchFamily="18" charset="0"/>
              </a:rPr>
              <a:t>phyMimoCookFec</a:t>
            </a:r>
            <a:r>
              <a:rPr lang="en-US" sz="1400" dirty="0">
                <a:latin typeface="Times New Roman" pitchFamily="18" charset="0"/>
                <a:cs typeface="Times New Roman" pitchFamily="18" charset="0"/>
              </a:rPr>
              <a:t>" in Table 115 on page #15</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sym typeface="Wingdings" panose="05000000000000000000" pitchFamily="2" charset="2"/>
              </a:rPr>
              <a:t> </a:t>
            </a:r>
            <a:r>
              <a:rPr lang="en-US" sz="1400" b="1" dirty="0" smtClean="0">
                <a:latin typeface="Times New Roman" pitchFamily="18" charset="0"/>
                <a:cs typeface="Times New Roman" pitchFamily="18" charset="0"/>
                <a:sym typeface="Wingdings" panose="05000000000000000000" pitchFamily="2" charset="2"/>
              </a:rPr>
              <a:t>accepted</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819400" y="3429000"/>
            <a:ext cx="5033010" cy="2391249"/>
          </a:xfrm>
          <a:prstGeom prst="rect">
            <a:avLst/>
          </a:prstGeom>
        </p:spPr>
      </p:pic>
    </p:spTree>
    <p:extLst>
      <p:ext uri="{BB962C8B-B14F-4D97-AF65-F5344CB8AC3E}">
        <p14:creationId xmlns:p14="http://schemas.microsoft.com/office/powerpoint/2010/main" val="2338375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title of 16.3.2 is "Encoder configuration", but the text in 16.3.2 is saying other thing</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For editorial consistency with the title of 16.3, it would be better to change "NOMA-OCC" to "O-NOMA".</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2185988" y="2438400"/>
            <a:ext cx="6119812" cy="3477629"/>
          </a:xfrm>
          <a:prstGeom prst="rect">
            <a:avLst/>
          </a:prstGeom>
        </p:spPr>
      </p:pic>
    </p:spTree>
    <p:extLst>
      <p:ext uri="{BB962C8B-B14F-4D97-AF65-F5344CB8AC3E}">
        <p14:creationId xmlns:p14="http://schemas.microsoft.com/office/powerpoint/2010/main" val="95105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18220</TotalTime>
  <Words>969</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맑은 고딕</vt:lpstr>
      <vt:lpstr>Arial</vt:lpstr>
      <vt:lpstr>Calibri</vt:lpstr>
      <vt:lpstr>Times New Roman</vt:lpstr>
      <vt:lpstr>Wingdings</vt:lpstr>
      <vt:lpstr>Office Theme</vt:lpstr>
      <vt:lpstr>PowerPoint Presentation</vt:lpstr>
      <vt:lpstr>PowerPoint Presentation</vt:lpstr>
      <vt:lpstr>Issue #1: Technical issue</vt:lpstr>
      <vt:lpstr>Issue #2: Technical issue</vt:lpstr>
      <vt:lpstr>Issue #3: Decorate D2 document</vt:lpstr>
      <vt:lpstr>Issue #4: Technical issue</vt:lpstr>
      <vt:lpstr>Issue #5: Technical issue</vt:lpstr>
      <vt:lpstr>Issue #6: Technical issue</vt:lpstr>
      <vt:lpstr>Issue #7: Technical issue</vt:lpstr>
      <vt:lpstr>Issue #8: Technical issue</vt:lpstr>
      <vt:lpstr>Issue #9: Technical issue</vt:lpstr>
      <vt:lpstr>Issue #20: Technical issue</vt:lpstr>
      <vt:lpstr>Issue #11: Technical issue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843</cp:revision>
  <cp:lastPrinted>2017-05-07T15:48:38Z</cp:lastPrinted>
  <dcterms:created xsi:type="dcterms:W3CDTF">2010-05-15T17:50:32Z</dcterms:created>
  <dcterms:modified xsi:type="dcterms:W3CDTF">2022-11-15T04:33:23Z</dcterms:modified>
</cp:coreProperties>
</file>