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346" r:id="rId2"/>
    <p:sldId id="375" r:id="rId3"/>
    <p:sldId id="386" r:id="rId4"/>
    <p:sldId id="387" r:id="rId5"/>
    <p:sldId id="388" r:id="rId6"/>
    <p:sldId id="389" r:id="rId7"/>
    <p:sldId id="390" r:id="rId8"/>
    <p:sldId id="391" r:id="rId9"/>
    <p:sldId id="392" r:id="rId10"/>
    <p:sldId id="393" r:id="rId11"/>
    <p:sldId id="394" r:id="rId12"/>
    <p:sldId id="395" r:id="rId13"/>
    <p:sldId id="396"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79" autoAdjust="0"/>
    <p:restoredTop sz="93488" autoAdjust="0"/>
  </p:normalViewPr>
  <p:slideViewPr>
    <p:cSldViewPr>
      <p:cViewPr varScale="1">
        <p:scale>
          <a:sx n="112" d="100"/>
          <a:sy n="112" d="100"/>
        </p:scale>
        <p:origin x="1770" y="96"/>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81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11/15/2022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11/15/2022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doc.: IEEE 15-19</a:t>
            </a:r>
            <a:r>
              <a:rPr lang="en-US" sz="1400" b="1" baseline="0" dirty="0">
                <a:solidFill>
                  <a:schemeClr val="tx1"/>
                </a:solidFill>
                <a:latin typeface="Times New Roman" pitchFamily="18" charset="0"/>
                <a:cs typeface="Times New Roman" pitchFamily="18" charset="0"/>
              </a:rPr>
              <a:t>-0160-00-</a:t>
            </a:r>
            <a:r>
              <a:rPr lang="en-US" sz="1400" b="1" baseline="0" dirty="0" err="1">
                <a:solidFill>
                  <a:schemeClr val="tx1"/>
                </a:solidFill>
                <a:latin typeface="Times New Roman" pitchFamily="18" charset="0"/>
                <a:cs typeface="Times New Roman" pitchFamily="18" charset="0"/>
              </a:rPr>
              <a:t>0vat</a:t>
            </a:r>
            <a:endParaRPr lang="en-US" sz="1400" b="1" dirty="0">
              <a:solidFill>
                <a:schemeClr val="tx1"/>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smtClean="0">
                <a:latin typeface="Times New Roman" pitchFamily="18" charset="0"/>
                <a:cs typeface="Times New Roman" pitchFamily="18" charset="0"/>
              </a:rPr>
              <a:t>October 2022</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11/15/2022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11/15/2022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November 2022</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DCN 15-22-0624-00-007a</a:t>
            </a:r>
            <a:endParaRPr lang="en-US" sz="1400" b="1" dirty="0" smtClean="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11/15/2022</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11/15/2022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11/15/2022</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11/15/2022</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11/15/2022</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11/15/2022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11/15/2022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678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P802.15 </a:t>
            </a:r>
            <a:r>
              <a:rPr lang="en-US" altLang="en-US" b="1" u="sng" dirty="0" smtClean="0">
                <a:solidFill>
                  <a:prstClr val="black"/>
                </a:solidFill>
                <a:effectLst>
                  <a:outerShdw blurRad="38100" dist="38100" dir="2700000" algn="tl">
                    <a:srgbClr val="C0C0C0"/>
                  </a:outerShdw>
                </a:effectLst>
                <a:latin typeface="Times New Roman" panose="02020603050405020304" pitchFamily="18" charset="0"/>
              </a:rPr>
              <a:t>Working </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Group for Wireless Personal Area Networks (WPANs)</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Submission Title: </a:t>
            </a:r>
            <a:r>
              <a:rPr lang="en-US" altLang="en-US" sz="1600" b="1" dirty="0">
                <a:solidFill>
                  <a:prstClr val="black"/>
                </a:solidFill>
                <a:latin typeface="Times New Roman" panose="02020603050405020304" pitchFamily="18" charset="0"/>
              </a:rPr>
              <a:t>Response to </a:t>
            </a:r>
            <a:r>
              <a:rPr lang="en-US" altLang="en-US" sz="1600" b="1" dirty="0" smtClean="0">
                <a:solidFill>
                  <a:prstClr val="black"/>
                </a:solidFill>
                <a:latin typeface="Times New Roman" panose="02020603050405020304" pitchFamily="18" charset="0"/>
              </a:rPr>
              <a:t>ETRI’ comments </a:t>
            </a:r>
            <a:r>
              <a:rPr lang="en-US" altLang="en-US" sz="1600" b="1" dirty="0">
                <a:solidFill>
                  <a:prstClr val="black"/>
                </a:solidFill>
                <a:latin typeface="Times New Roman" panose="02020603050405020304" pitchFamily="18" charset="0"/>
              </a:rPr>
              <a:t>on the Draft D2 document -Part 2</a:t>
            </a:r>
            <a:endParaRPr lang="en-US" altLang="en-US" sz="1600" b="1" dirty="0" smtClean="0">
              <a:solidFill>
                <a:prstClr val="black"/>
              </a:solidFill>
              <a:latin typeface="Times New Roman" panose="02020603050405020304" pitchFamily="18" charset="0"/>
            </a:endParaRPr>
          </a:p>
          <a:p>
            <a:pPr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Date Submitted: </a:t>
            </a:r>
            <a:r>
              <a:rPr lang="en-US" altLang="en-US" sz="1600" dirty="0" smtClean="0">
                <a:solidFill>
                  <a:prstClr val="black"/>
                </a:solidFill>
                <a:latin typeface="Times New Roman" panose="02020603050405020304" pitchFamily="18" charset="0"/>
              </a:rPr>
              <a:t>November 2022</a:t>
            </a:r>
          </a:p>
          <a:p>
            <a:pPr algn="just"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Source</a:t>
            </a:r>
            <a:r>
              <a:rPr lang="en-US" altLang="en-US" sz="1600" b="1" dirty="0">
                <a:solidFill>
                  <a:prstClr val="black"/>
                </a:solidFill>
                <a:latin typeface="Times New Roman" panose="02020603050405020304" pitchFamily="18" charset="0"/>
              </a:rPr>
              <a:t>:</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Huy </a:t>
            </a:r>
            <a:r>
              <a:rPr lang="en-US" altLang="en-US" sz="1600" dirty="0">
                <a:solidFill>
                  <a:prstClr val="black"/>
                </a:solidFill>
                <a:latin typeface="Times New Roman" panose="02020603050405020304" pitchFamily="18" charset="0"/>
              </a:rPr>
              <a:t>Nguyen, </a:t>
            </a:r>
            <a:r>
              <a:rPr lang="en-US" altLang="en-US" sz="1600" dirty="0" err="1">
                <a:solidFill>
                  <a:prstClr val="black"/>
                </a:solidFill>
                <a:latin typeface="Times New Roman" panose="02020603050405020304" pitchFamily="18" charset="0"/>
              </a:rPr>
              <a:t>Yeong</a:t>
            </a:r>
            <a:r>
              <a:rPr lang="en-US" altLang="en-US" sz="1600" dirty="0">
                <a:solidFill>
                  <a:prstClr val="black"/>
                </a:solidFill>
                <a:latin typeface="Times New Roman" panose="02020603050405020304" pitchFamily="18" charset="0"/>
              </a:rPr>
              <a:t> Min Jang [Kookmin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Abstract:</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Response to the </a:t>
            </a:r>
            <a:r>
              <a:rPr lang="en-US" altLang="en-US" sz="1600" dirty="0">
                <a:solidFill>
                  <a:prstClr val="black"/>
                </a:solidFill>
                <a:latin typeface="Times New Roman" panose="02020603050405020304" pitchFamily="18" charset="0"/>
              </a:rPr>
              <a:t>Issues of Draft D2 comment from </a:t>
            </a:r>
            <a:r>
              <a:rPr lang="en-US" altLang="en-US" sz="1600" dirty="0" err="1" smtClean="0">
                <a:solidFill>
                  <a:prstClr val="black"/>
                </a:solidFill>
                <a:latin typeface="Times New Roman" panose="02020603050405020304" pitchFamily="18" charset="0"/>
              </a:rPr>
              <a:t>Tero</a:t>
            </a:r>
            <a:r>
              <a:rPr lang="en-US" altLang="en-US" sz="1600" dirty="0" smtClean="0">
                <a:solidFill>
                  <a:prstClr val="black"/>
                </a:solidFill>
                <a:latin typeface="Times New Roman" panose="02020603050405020304" pitchFamily="18" charset="0"/>
              </a:rPr>
              <a:t> </a:t>
            </a:r>
            <a:r>
              <a:rPr lang="en-US" altLang="en-US" sz="1600" dirty="0" err="1" smtClean="0">
                <a:solidFill>
                  <a:prstClr val="black"/>
                </a:solidFill>
                <a:latin typeface="Times New Roman" panose="02020603050405020304" pitchFamily="18" charset="0"/>
              </a:rPr>
              <a:t>Kivinen</a:t>
            </a:r>
            <a:endParaRPr lang="en-US" altLang="en-US" sz="1600" dirty="0" smtClean="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Purpose: </a:t>
            </a:r>
            <a:r>
              <a:rPr lang="en-US" sz="1600" dirty="0" smtClean="0">
                <a:solidFill>
                  <a:prstClr val="black"/>
                </a:solidFill>
                <a:latin typeface="Times New Roman" panose="02020603050405020304" pitchFamily="18" charset="0"/>
              </a:rPr>
              <a:t>Response to the Issues of Draft D2 comment </a:t>
            </a:r>
            <a:r>
              <a:rPr lang="en-US" sz="1600" dirty="0">
                <a:solidFill>
                  <a:prstClr val="black"/>
                </a:solidFill>
                <a:latin typeface="Times New Roman" panose="02020603050405020304" pitchFamily="18" charset="0"/>
              </a:rPr>
              <a:t>from </a:t>
            </a:r>
            <a:r>
              <a:rPr lang="en-US" sz="1600" dirty="0" err="1" smtClean="0">
                <a:solidFill>
                  <a:prstClr val="black"/>
                </a:solidFill>
                <a:latin typeface="Times New Roman" panose="02020603050405020304" pitchFamily="18" charset="0"/>
              </a:rPr>
              <a:t>Tero</a:t>
            </a:r>
            <a:r>
              <a:rPr lang="en-US" sz="1600" dirty="0" smtClean="0">
                <a:solidFill>
                  <a:prstClr val="black"/>
                </a:solidFill>
                <a:latin typeface="Times New Roman" panose="02020603050405020304" pitchFamily="18" charset="0"/>
              </a:rPr>
              <a:t> </a:t>
            </a:r>
            <a:r>
              <a:rPr lang="en-US" sz="1600" dirty="0" err="1" smtClean="0">
                <a:solidFill>
                  <a:prstClr val="black"/>
                </a:solidFill>
                <a:latin typeface="Times New Roman" panose="02020603050405020304" pitchFamily="18" charset="0"/>
              </a:rPr>
              <a:t>Kivinen</a:t>
            </a:r>
            <a:endParaRPr lang="en-US" sz="1600" dirty="0" smtClean="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Notice</a:t>
            </a:r>
            <a:r>
              <a:rPr lang="en-US" altLang="en-US" sz="1600" b="1" dirty="0">
                <a:solidFill>
                  <a:prstClr val="black"/>
                </a:solidFill>
                <a:latin typeface="Times New Roman" panose="02020603050405020304" pitchFamily="18" charset="0"/>
              </a:rPr>
              <a:t>:</a:t>
            </a:r>
            <a:r>
              <a:rPr lang="en-US" altLang="en-US" sz="1600" dirty="0">
                <a:solidFill>
                  <a:prstClr val="black"/>
                </a:solidFill>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#8: Technical issue</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524000"/>
            <a:ext cx="78486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In regard to "</a:t>
            </a:r>
            <a:r>
              <a:rPr lang="en-US" sz="1400" dirty="0" err="1">
                <a:latin typeface="Times New Roman" pitchFamily="18" charset="0"/>
                <a:cs typeface="Times New Roman" pitchFamily="18" charset="0"/>
              </a:rPr>
              <a:t>phyOfdmOpticalClockRate</a:t>
            </a:r>
            <a:r>
              <a:rPr lang="en-US" sz="1400" dirty="0">
                <a:latin typeface="Times New Roman" pitchFamily="18" charset="0"/>
                <a:cs typeface="Times New Roman" pitchFamily="18" charset="0"/>
              </a:rPr>
              <a:t>" in Table 115 on this page, according to Table 79a on page #8, the optical clock rate for RS-OFDM mode is 40kHz only. By the way, 20kHz and 40kHz are shown here and in Table 151a. So, it is necessary to keep the technical consistency on this issue</a:t>
            </a:r>
            <a:r>
              <a:rPr lang="en-US" sz="14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r>
              <a:rPr lang="en-US" sz="1400" dirty="0" smtClean="0">
                <a:latin typeface="Times New Roman" pitchFamily="18" charset="0"/>
                <a:cs typeface="Times New Roman" pitchFamily="18" charset="0"/>
              </a:rPr>
              <a:t>In </a:t>
            </a:r>
            <a:r>
              <a:rPr lang="en-US" sz="1400" dirty="0">
                <a:latin typeface="Times New Roman" pitchFamily="18" charset="0"/>
                <a:cs typeface="Times New Roman" pitchFamily="18" charset="0"/>
              </a:rPr>
              <a:t>regard to "</a:t>
            </a:r>
            <a:r>
              <a:rPr lang="en-US" sz="1400" dirty="0" err="1">
                <a:latin typeface="Times New Roman" pitchFamily="18" charset="0"/>
                <a:cs typeface="Times New Roman" pitchFamily="18" charset="0"/>
              </a:rPr>
              <a:t>phyOfdmMode</a:t>
            </a:r>
            <a:r>
              <a:rPr lang="en-US" sz="1400" dirty="0">
                <a:latin typeface="Times New Roman" pitchFamily="18" charset="0"/>
                <a:cs typeface="Times New Roman" pitchFamily="18" charset="0"/>
              </a:rPr>
              <a:t>" in Table 115 on this page, according to Table 79a on page #8, the RS-OFDM mode depending on optical clock rate is just one. By the way, Mode 1 and Mode 2 are shown here and in Table 151a. So, it is necessary to keep the technical consistency on this issue</a:t>
            </a:r>
            <a:r>
              <a:rPr lang="en-US" sz="14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In regard to "</a:t>
            </a:r>
            <a:r>
              <a:rPr lang="en-US" sz="1400" dirty="0" err="1">
                <a:latin typeface="Times New Roman" pitchFamily="18" charset="0"/>
                <a:cs typeface="Times New Roman" pitchFamily="18" charset="0"/>
              </a:rPr>
              <a:t>phyOfdmFec</a:t>
            </a:r>
            <a:r>
              <a:rPr lang="en-US" sz="1400" dirty="0">
                <a:latin typeface="Times New Roman" pitchFamily="18" charset="0"/>
                <a:cs typeface="Times New Roman" pitchFamily="18" charset="0"/>
              </a:rPr>
              <a:t>" in Table 115 on this page, according to Table 79a on page #8, the FECs for RS-OFDM mode are Hamming code (7,4) and RS(15,11). By the way, Hamming (8/4), Hamming (15/11) and RS(15,11) are shown here. And also, Table 151a on page #19 in this draft shows Hamming(15,11) and RS(15,11). So, it is necessary to keep the technical consistency on this issue</a:t>
            </a:r>
            <a:r>
              <a:rPr lang="en-US" sz="14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a:p>
            <a:pPr marL="0" indent="0" algn="just">
              <a:lnSpc>
                <a:spcPct val="110000"/>
              </a:lnSpc>
              <a:spcBef>
                <a:spcPts val="600"/>
              </a:spcBef>
              <a:spcAft>
                <a:spcPts val="600"/>
              </a:spcAft>
              <a:buNone/>
            </a:pPr>
            <a:r>
              <a:rPr lang="en-US" sz="1400" b="1" dirty="0">
                <a:latin typeface="Times New Roman" pitchFamily="18" charset="0"/>
                <a:cs typeface="Times New Roman" pitchFamily="18" charset="0"/>
                <a:sym typeface="Wingdings" panose="05000000000000000000" pitchFamily="2" charset="2"/>
              </a:rPr>
              <a:t> Table 79a shown one example of mode with data rate. In Table 115, we shown some modes of modulation schemes.</a:t>
            </a:r>
            <a:endParaRPr lang="en-US" sz="1400" b="1" dirty="0">
              <a:latin typeface="Times New Roman" pitchFamily="18" charset="0"/>
              <a:cs typeface="Times New Roman" pitchFamily="18" charset="0"/>
            </a:endParaRPr>
          </a:p>
          <a:p>
            <a:pPr marL="0" indent="0" algn="just">
              <a:lnSpc>
                <a:spcPct val="110000"/>
              </a:lnSpc>
              <a:spcBef>
                <a:spcPts val="600"/>
              </a:spcBef>
              <a:spcAft>
                <a:spcPts val="600"/>
              </a:spcAft>
              <a:buNone/>
            </a:pP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10215071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#9: Technical issue</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524000"/>
            <a:ext cx="78486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In regard to "</a:t>
            </a:r>
            <a:r>
              <a:rPr lang="en-US" sz="1400" dirty="0" err="1">
                <a:latin typeface="Times New Roman" pitchFamily="18" charset="0"/>
                <a:cs typeface="Times New Roman" pitchFamily="18" charset="0"/>
              </a:rPr>
              <a:t>phyOfdmFec</a:t>
            </a:r>
            <a:r>
              <a:rPr lang="en-US" sz="1400" dirty="0">
                <a:latin typeface="Times New Roman" pitchFamily="18" charset="0"/>
                <a:cs typeface="Times New Roman" pitchFamily="18" charset="0"/>
              </a:rPr>
              <a:t>" in Table 115 on this page, according to Table 79a on page #8, the FECs for RS-OFDM mode are Hamming code (7,4) and RS(15,11). By the way, Hamming (8/4), Hamming (15/11) and RS(15,11) are shown here. And also, Table 151a on page #19 in this draft shows Hamming(15,11) and RS(15,11). So, it is necessary to keep the technical consistency on this issue</a:t>
            </a:r>
            <a:r>
              <a:rPr lang="en-US" sz="1400" dirty="0" smtClean="0">
                <a:latin typeface="Times New Roman" pitchFamily="18" charset="0"/>
                <a:cs typeface="Times New Roman" pitchFamily="18" charset="0"/>
              </a:rPr>
              <a:t>.</a:t>
            </a:r>
          </a:p>
          <a:p>
            <a:pPr marL="0" indent="0" algn="just">
              <a:lnSpc>
                <a:spcPct val="110000"/>
              </a:lnSpc>
              <a:spcBef>
                <a:spcPts val="600"/>
              </a:spcBef>
              <a:spcAft>
                <a:spcPts val="600"/>
              </a:spcAft>
              <a:buNone/>
            </a:pPr>
            <a:r>
              <a:rPr lang="en-US" sz="1400" b="1" dirty="0" smtClean="0">
                <a:latin typeface="Times New Roman" pitchFamily="18" charset="0"/>
                <a:cs typeface="Times New Roman" pitchFamily="18" charset="0"/>
                <a:sym typeface="Wingdings" panose="05000000000000000000" pitchFamily="2" charset="2"/>
              </a:rPr>
              <a:t> Table 79a just shown some examples. In Table 151a, we have some FEC codes and other values for reserved</a:t>
            </a:r>
            <a:endParaRPr lang="en-US" sz="1400" b="1"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In regard to "</a:t>
            </a:r>
            <a:r>
              <a:rPr lang="en-US" sz="1400" dirty="0" err="1">
                <a:latin typeface="Times New Roman" pitchFamily="18" charset="0"/>
                <a:cs typeface="Times New Roman" pitchFamily="18" charset="0"/>
              </a:rPr>
              <a:t>phyOfdmFrame</a:t>
            </a:r>
            <a:r>
              <a:rPr lang="en-US" sz="1400" dirty="0">
                <a:latin typeface="Times New Roman" pitchFamily="18" charset="0"/>
                <a:cs typeface="Times New Roman" pitchFamily="18" charset="0"/>
              </a:rPr>
              <a:t>" in Table 115 on this page, the sub-clause and the text related to this attribute are not found in this draft</a:t>
            </a:r>
            <a:r>
              <a:rPr lang="en-US" sz="1400" dirty="0" smtClean="0">
                <a:latin typeface="Times New Roman" pitchFamily="18" charset="0"/>
                <a:cs typeface="Times New Roman" pitchFamily="18" charset="0"/>
              </a:rPr>
              <a:t>. </a:t>
            </a:r>
            <a:r>
              <a:rPr lang="en-US" sz="1400" b="1" dirty="0">
                <a:latin typeface="Times New Roman" pitchFamily="18" charset="0"/>
                <a:cs typeface="Times New Roman" pitchFamily="18" charset="0"/>
                <a:sym typeface="Wingdings" panose="05000000000000000000" pitchFamily="2" charset="2"/>
              </a:rPr>
              <a:t> It shown in  sub-clause </a:t>
            </a:r>
            <a:r>
              <a:rPr lang="en-US" sz="1400" b="1" dirty="0" smtClean="0">
                <a:latin typeface="Times New Roman" pitchFamily="18" charset="0"/>
                <a:cs typeface="Times New Roman" pitchFamily="18" charset="0"/>
                <a:sym typeface="Wingdings" panose="05000000000000000000" pitchFamily="2" charset="2"/>
              </a:rPr>
              <a:t>16.1.6</a:t>
            </a:r>
            <a:endParaRPr lang="en-US" sz="14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In regard to "</a:t>
            </a:r>
            <a:r>
              <a:rPr lang="en-US" sz="1400" dirty="0" err="1">
                <a:latin typeface="Times New Roman" pitchFamily="18" charset="0"/>
                <a:cs typeface="Times New Roman" pitchFamily="18" charset="0"/>
              </a:rPr>
              <a:t>phyOfdmSn</a:t>
            </a:r>
            <a:r>
              <a:rPr lang="en-US" sz="1400" dirty="0">
                <a:latin typeface="Times New Roman" pitchFamily="18" charset="0"/>
                <a:cs typeface="Times New Roman" pitchFamily="18" charset="0"/>
              </a:rPr>
              <a:t>" in Table 115 on this page, it looks like that this attribute is related to 16.1.3 on page #18 in this draft. By the way, the description in 16.1.3 does not provide full information depending on the values of this attribute.</a:t>
            </a:r>
          </a:p>
          <a:p>
            <a:pPr algn="just">
              <a:lnSpc>
                <a:spcPct val="110000"/>
              </a:lnSpc>
              <a:spcBef>
                <a:spcPts val="600"/>
              </a:spcBef>
              <a:spcAft>
                <a:spcPts val="600"/>
              </a:spcAft>
              <a:buFont typeface="Wingdings" panose="05000000000000000000" pitchFamily="2" charset="2"/>
              <a:buChar char="q"/>
            </a:pPr>
            <a:endParaRPr lang="en-US" sz="1400" dirty="0" smtClean="0">
              <a:latin typeface="Times New Roman" pitchFamily="18" charset="0"/>
              <a:cs typeface="Times New Roman" pitchFamily="18" charset="0"/>
            </a:endParaRPr>
          </a:p>
          <a:p>
            <a:pPr marL="0" indent="0" algn="just">
              <a:lnSpc>
                <a:spcPct val="110000"/>
              </a:lnSpc>
              <a:spcBef>
                <a:spcPts val="600"/>
              </a:spcBef>
              <a:spcAft>
                <a:spcPts val="600"/>
              </a:spcAft>
              <a:buNone/>
            </a:pPr>
            <a:endParaRPr lang="en-US" sz="1400" dirty="0">
              <a:latin typeface="Times New Roman" pitchFamily="18" charset="0"/>
              <a:cs typeface="Times New Roman" pitchFamily="18" charset="0"/>
            </a:endParaRPr>
          </a:p>
        </p:txBody>
      </p:sp>
      <p:pic>
        <p:nvPicPr>
          <p:cNvPr id="4" name="Picture 3"/>
          <p:cNvPicPr>
            <a:picLocks noChangeAspect="1"/>
          </p:cNvPicPr>
          <p:nvPr/>
        </p:nvPicPr>
        <p:blipFill>
          <a:blip r:embed="rId2"/>
          <a:stretch>
            <a:fillRect/>
          </a:stretch>
        </p:blipFill>
        <p:spPr>
          <a:xfrm>
            <a:off x="756285" y="4800600"/>
            <a:ext cx="7953375" cy="1162050"/>
          </a:xfrm>
          <a:prstGeom prst="rect">
            <a:avLst/>
          </a:prstGeom>
        </p:spPr>
      </p:pic>
    </p:spTree>
    <p:extLst>
      <p:ext uri="{BB962C8B-B14F-4D97-AF65-F5344CB8AC3E}">
        <p14:creationId xmlns:p14="http://schemas.microsoft.com/office/powerpoint/2010/main" val="28356615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#10: Technical issue</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524000"/>
            <a:ext cx="78486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In regard to "</a:t>
            </a:r>
            <a:r>
              <a:rPr lang="en-US" sz="1400" dirty="0" err="1">
                <a:latin typeface="Times New Roman" pitchFamily="18" charset="0"/>
                <a:cs typeface="Times New Roman" pitchFamily="18" charset="0"/>
              </a:rPr>
              <a:t>phyMimoCookPreamble</a:t>
            </a:r>
            <a:r>
              <a:rPr lang="en-US" sz="1400" dirty="0">
                <a:latin typeface="Times New Roman" pitchFamily="18" charset="0"/>
                <a:cs typeface="Times New Roman" pitchFamily="18" charset="0"/>
              </a:rPr>
              <a:t>" in Table 115 on this page, it looks like that this attribute is related to 16.2.6 on page #21 in this draft. By the way, the description in 16.2.6 does not provide full information depending on the values of this attribute</a:t>
            </a:r>
            <a:r>
              <a:rPr lang="en-US" sz="14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1400" dirty="0" smtClean="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In regard to "</a:t>
            </a:r>
            <a:r>
              <a:rPr lang="en-US" sz="1400" dirty="0" err="1">
                <a:latin typeface="Times New Roman" pitchFamily="18" charset="0"/>
                <a:cs typeface="Times New Roman" pitchFamily="18" charset="0"/>
              </a:rPr>
              <a:t>phyMimoCookSn</a:t>
            </a:r>
            <a:r>
              <a:rPr lang="en-US" sz="1400" dirty="0">
                <a:latin typeface="Times New Roman" pitchFamily="18" charset="0"/>
                <a:cs typeface="Times New Roman" pitchFamily="18" charset="0"/>
              </a:rPr>
              <a:t>" in Table 115 on this page, it looks like that this attribute is related to 16.2.4 on page #20 in this draft. By the way, the description in 16.2.4 does not provide full information depending on the values of this attribute</a:t>
            </a:r>
            <a:r>
              <a:rPr lang="en-US" sz="14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In regard to "</a:t>
            </a:r>
            <a:r>
              <a:rPr lang="en-US" sz="1400" dirty="0" err="1">
                <a:latin typeface="Times New Roman" pitchFamily="18" charset="0"/>
                <a:cs typeface="Times New Roman" pitchFamily="18" charset="0"/>
              </a:rPr>
              <a:t>phyMimoCookMode</a:t>
            </a:r>
            <a:r>
              <a:rPr lang="en-US" sz="1400" dirty="0">
                <a:latin typeface="Times New Roman" pitchFamily="18" charset="0"/>
                <a:cs typeface="Times New Roman" pitchFamily="18" charset="0"/>
              </a:rPr>
              <a:t>" in Table 115 on this page, according to Table 79a on page #8, the MIMO C-OOK mode depending on optical clock rate is just one. By the way, Mode 1 and Mode 2 are shown here. And also Mode1, Mode 2, Mode 3, and Mode 4 are shown in Table 151c on page #21. So, it is necessary to keep the technical consistency on this issue</a:t>
            </a:r>
            <a:r>
              <a:rPr lang="en-US" sz="1400" dirty="0" smtClean="0">
                <a:latin typeface="Times New Roman" pitchFamily="18" charset="0"/>
                <a:cs typeface="Times New Roman" pitchFamily="18" charset="0"/>
              </a:rPr>
              <a:t>. </a:t>
            </a:r>
            <a:r>
              <a:rPr lang="en-US" sz="1400" b="1" dirty="0" smtClean="0">
                <a:latin typeface="Times New Roman" pitchFamily="18" charset="0"/>
                <a:cs typeface="Times New Roman" pitchFamily="18" charset="0"/>
                <a:sym typeface="Wingdings" panose="05000000000000000000" pitchFamily="2" charset="2"/>
              </a:rPr>
              <a:t> not only for clock rate, we have some modes related: clock rate, RLL, and sub-packet length. </a:t>
            </a:r>
            <a:endParaRPr lang="en-US" sz="1400" b="1"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p:txBody>
      </p:sp>
      <p:pic>
        <p:nvPicPr>
          <p:cNvPr id="5" name="Picture 4"/>
          <p:cNvPicPr>
            <a:picLocks noChangeAspect="1"/>
          </p:cNvPicPr>
          <p:nvPr/>
        </p:nvPicPr>
        <p:blipFill>
          <a:blip r:embed="rId2"/>
          <a:stretch>
            <a:fillRect/>
          </a:stretch>
        </p:blipFill>
        <p:spPr>
          <a:xfrm>
            <a:off x="1333500" y="3916547"/>
            <a:ext cx="6096000" cy="901212"/>
          </a:xfrm>
          <a:prstGeom prst="rect">
            <a:avLst/>
          </a:prstGeom>
        </p:spPr>
      </p:pic>
      <p:pic>
        <p:nvPicPr>
          <p:cNvPr id="6" name="Picture 5"/>
          <p:cNvPicPr>
            <a:picLocks noChangeAspect="1"/>
          </p:cNvPicPr>
          <p:nvPr/>
        </p:nvPicPr>
        <p:blipFill>
          <a:blip r:embed="rId3"/>
          <a:stretch>
            <a:fillRect/>
          </a:stretch>
        </p:blipFill>
        <p:spPr>
          <a:xfrm>
            <a:off x="1905000" y="2245663"/>
            <a:ext cx="5919787" cy="842674"/>
          </a:xfrm>
          <a:prstGeom prst="rect">
            <a:avLst/>
          </a:prstGeom>
        </p:spPr>
      </p:pic>
    </p:spTree>
    <p:extLst>
      <p:ext uri="{BB962C8B-B14F-4D97-AF65-F5344CB8AC3E}">
        <p14:creationId xmlns:p14="http://schemas.microsoft.com/office/powerpoint/2010/main" val="31568724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a:latin typeface="Times New Roman" panose="02020603050405020304" pitchFamily="18" charset="0"/>
                <a:cs typeface="Times New Roman" panose="02020603050405020304" pitchFamily="18" charset="0"/>
              </a:rPr>
              <a:t>Issue </a:t>
            </a:r>
            <a:r>
              <a:rPr lang="en-US" sz="2800" smtClean="0">
                <a:latin typeface="Times New Roman" panose="02020603050405020304" pitchFamily="18" charset="0"/>
                <a:cs typeface="Times New Roman" panose="02020603050405020304" pitchFamily="18" charset="0"/>
              </a:rPr>
              <a:t>#11: </a:t>
            </a:r>
            <a:r>
              <a:rPr lang="en-US" sz="2800" dirty="0" smtClean="0">
                <a:latin typeface="Times New Roman" panose="02020603050405020304" pitchFamily="18" charset="0"/>
                <a:cs typeface="Times New Roman" panose="02020603050405020304" pitchFamily="18" charset="0"/>
              </a:rPr>
              <a:t>Technical issue</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524000"/>
            <a:ext cx="78486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In regard to "</a:t>
            </a:r>
            <a:r>
              <a:rPr lang="en-US" sz="1400" dirty="0" err="1">
                <a:latin typeface="Times New Roman" pitchFamily="18" charset="0"/>
                <a:cs typeface="Times New Roman" pitchFamily="18" charset="0"/>
              </a:rPr>
              <a:t>phyNomaPowerLevel</a:t>
            </a:r>
            <a:r>
              <a:rPr lang="en-US" sz="1400" dirty="0">
                <a:latin typeface="Times New Roman" pitchFamily="18" charset="0"/>
                <a:cs typeface="Times New Roman" pitchFamily="18" charset="0"/>
              </a:rPr>
              <a:t>" in Table 115 on this page, it looks like that this attribute is related to 16.3.2 on page #22 in this draft. By the way, the description in 16.3.2 does not provide full information depending on the values of this attribute</a:t>
            </a:r>
            <a:r>
              <a:rPr lang="en-US" sz="1400" dirty="0" smtClean="0">
                <a:latin typeface="Times New Roman" pitchFamily="18" charset="0"/>
                <a:cs typeface="Times New Roman" pitchFamily="18" charset="0"/>
              </a:rPr>
              <a:t>. </a:t>
            </a:r>
            <a:endParaRPr lang="en-US" sz="14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1400" dirty="0" smtClean="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1400" dirty="0" smtClean="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In regard to "</a:t>
            </a:r>
            <a:r>
              <a:rPr lang="en-US" sz="1400" dirty="0" err="1">
                <a:latin typeface="Times New Roman" pitchFamily="18" charset="0"/>
                <a:cs typeface="Times New Roman" pitchFamily="18" charset="0"/>
              </a:rPr>
              <a:t>phyNomaFec</a:t>
            </a:r>
            <a:r>
              <a:rPr lang="en-US" sz="1400" dirty="0">
                <a:latin typeface="Times New Roman" pitchFamily="18" charset="0"/>
                <a:cs typeface="Times New Roman" pitchFamily="18" charset="0"/>
              </a:rPr>
              <a:t>" in Table 115 on this page, Hamming (8/4) and Hamming (15/11) are shown twice.</a:t>
            </a: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1400" dirty="0" smtClean="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p:txBody>
      </p:sp>
      <p:pic>
        <p:nvPicPr>
          <p:cNvPr id="4" name="Picture 3"/>
          <p:cNvPicPr>
            <a:picLocks noChangeAspect="1"/>
          </p:cNvPicPr>
          <p:nvPr/>
        </p:nvPicPr>
        <p:blipFill>
          <a:blip r:embed="rId2"/>
          <a:stretch>
            <a:fillRect/>
          </a:stretch>
        </p:blipFill>
        <p:spPr>
          <a:xfrm>
            <a:off x="2743200" y="4724400"/>
            <a:ext cx="4443412" cy="843884"/>
          </a:xfrm>
          <a:prstGeom prst="rect">
            <a:avLst/>
          </a:prstGeom>
        </p:spPr>
      </p:pic>
      <p:pic>
        <p:nvPicPr>
          <p:cNvPr id="8" name="Picture 7"/>
          <p:cNvPicPr>
            <a:picLocks noChangeAspect="1"/>
          </p:cNvPicPr>
          <p:nvPr/>
        </p:nvPicPr>
        <p:blipFill>
          <a:blip r:embed="rId3"/>
          <a:stretch>
            <a:fillRect/>
          </a:stretch>
        </p:blipFill>
        <p:spPr>
          <a:xfrm>
            <a:off x="1828800" y="2514600"/>
            <a:ext cx="5419725" cy="733257"/>
          </a:xfrm>
          <a:prstGeom prst="rect">
            <a:avLst/>
          </a:prstGeom>
        </p:spPr>
      </p:pic>
    </p:spTree>
    <p:extLst>
      <p:ext uri="{BB962C8B-B14F-4D97-AF65-F5344CB8AC3E}">
        <p14:creationId xmlns:p14="http://schemas.microsoft.com/office/powerpoint/2010/main" val="3550953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a:xfrm>
            <a:off x="0" y="1905000"/>
            <a:ext cx="9067800" cy="18288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dirty="0">
                <a:solidFill>
                  <a:schemeClr val="tx1"/>
                </a:solidFill>
                <a:latin typeface="Times New Roman" pitchFamily="18" charset="0"/>
                <a:cs typeface="Times New Roman" pitchFamily="18" charset="0"/>
              </a:rPr>
              <a:t>Response </a:t>
            </a:r>
            <a:r>
              <a:rPr lang="en-US" sz="3200">
                <a:solidFill>
                  <a:schemeClr val="tx1"/>
                </a:solidFill>
                <a:latin typeface="Times New Roman" pitchFamily="18" charset="0"/>
                <a:cs typeface="Times New Roman" pitchFamily="18" charset="0"/>
              </a:rPr>
              <a:t>to </a:t>
            </a:r>
            <a:r>
              <a:rPr lang="en-US" sz="3200" smtClean="0">
                <a:solidFill>
                  <a:schemeClr val="tx1"/>
                </a:solidFill>
                <a:latin typeface="Times New Roman" pitchFamily="18" charset="0"/>
                <a:cs typeface="Times New Roman" pitchFamily="18" charset="0"/>
              </a:rPr>
              <a:t>ETRI</a:t>
            </a:r>
            <a:r>
              <a:rPr lang="en-US" sz="3200" dirty="0" smtClean="0">
                <a:solidFill>
                  <a:schemeClr val="tx1"/>
                </a:solidFill>
                <a:latin typeface="Times New Roman" pitchFamily="18" charset="0"/>
                <a:cs typeface="Times New Roman" pitchFamily="18" charset="0"/>
              </a:rPr>
              <a:t>’ comments </a:t>
            </a:r>
            <a:r>
              <a:rPr lang="en-US" sz="3200" dirty="0">
                <a:solidFill>
                  <a:schemeClr val="tx1"/>
                </a:solidFill>
                <a:latin typeface="Times New Roman" pitchFamily="18" charset="0"/>
                <a:cs typeface="Times New Roman" pitchFamily="18" charset="0"/>
              </a:rPr>
              <a:t>on the Draft D2 document -Part </a:t>
            </a:r>
            <a:r>
              <a:rPr lang="en-US" sz="3200" dirty="0" smtClean="0">
                <a:solidFill>
                  <a:schemeClr val="tx1"/>
                </a:solidFill>
                <a:latin typeface="Times New Roman" pitchFamily="18" charset="0"/>
                <a:cs typeface="Times New Roman" pitchFamily="18" charset="0"/>
              </a:rPr>
              <a:t>2</a:t>
            </a:r>
            <a:endParaRPr lang="en-US" altLang="en-US" sz="3200" dirty="0">
              <a:solidFill>
                <a:prstClr val="black"/>
              </a:solidFill>
              <a:latin typeface="Times New Roman" panose="02020603050405020304" pitchFamily="18" charset="0"/>
            </a:endParaRPr>
          </a:p>
        </p:txBody>
      </p:sp>
    </p:spTree>
    <p:extLst>
      <p:ext uri="{BB962C8B-B14F-4D97-AF65-F5344CB8AC3E}">
        <p14:creationId xmlns:p14="http://schemas.microsoft.com/office/powerpoint/2010/main" val="35055953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#1: </a:t>
            </a:r>
            <a:r>
              <a:rPr lang="en-US" sz="2800" dirty="0">
                <a:latin typeface="Times New Roman" panose="02020603050405020304" pitchFamily="18" charset="0"/>
                <a:cs typeface="Times New Roman" panose="02020603050405020304" pitchFamily="18" charset="0"/>
              </a:rPr>
              <a:t>Technical issue in Draft D2 document</a:t>
            </a:r>
          </a:p>
        </p:txBody>
      </p:sp>
      <p:sp>
        <p:nvSpPr>
          <p:cNvPr id="3" name="Content Placeholder 2"/>
          <p:cNvSpPr>
            <a:spLocks noGrp="1"/>
          </p:cNvSpPr>
          <p:nvPr>
            <p:ph idx="1"/>
          </p:nvPr>
        </p:nvSpPr>
        <p:spPr>
          <a:xfrm>
            <a:off x="457200" y="1524000"/>
            <a:ext cx="78486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"the amplitude of </a:t>
            </a:r>
            <a:r>
              <a:rPr lang="en-US" sz="1400" dirty="0" smtClean="0">
                <a:latin typeface="Times New Roman" pitchFamily="18" charset="0"/>
                <a:cs typeface="Times New Roman" pitchFamily="18" charset="0"/>
              </a:rPr>
              <a:t>LED. “</a:t>
            </a:r>
            <a:r>
              <a:rPr lang="en-US" sz="1400" dirty="0">
                <a:latin typeface="Times New Roman" pitchFamily="18" charset="0"/>
                <a:cs typeface="Times New Roman" pitchFamily="18" charset="0"/>
              </a:rPr>
              <a:t>Change it to "the </a:t>
            </a:r>
            <a:r>
              <a:rPr lang="en-US" sz="1400" dirty="0" err="1">
                <a:latin typeface="Times New Roman" pitchFamily="18" charset="0"/>
                <a:cs typeface="Times New Roman" pitchFamily="18" charset="0"/>
              </a:rPr>
              <a:t>amplitue</a:t>
            </a:r>
            <a:r>
              <a:rPr lang="en-US" sz="1400" dirty="0">
                <a:latin typeface="Times New Roman" pitchFamily="18" charset="0"/>
                <a:cs typeface="Times New Roman" pitchFamily="18" charset="0"/>
              </a:rPr>
              <a:t> of signal to the light sources" for better understanding.</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The clause 8.6 in IEEE 802.15.7-2018 should be modified because there are some descriptions on each PHY. By the way, the modified text for 8.6 is not found in this draft.</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Change it to "by the PHY PIB attribute  </a:t>
            </a:r>
            <a:r>
              <a:rPr lang="en-US" sz="1400" i="1" dirty="0" err="1">
                <a:latin typeface="Times New Roman" pitchFamily="18" charset="0"/>
                <a:cs typeface="Times New Roman" pitchFamily="18" charset="0"/>
              </a:rPr>
              <a:t>phyMimoCookPreamble</a:t>
            </a:r>
            <a:r>
              <a:rPr lang="en-US" sz="1400" dirty="0">
                <a:latin typeface="Times New Roman" pitchFamily="18" charset="0"/>
                <a:cs typeface="Times New Roman" pitchFamily="18" charset="0"/>
              </a:rPr>
              <a:t> defined in Table 115." for better understanding.</a:t>
            </a: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p:txBody>
      </p:sp>
      <p:pic>
        <p:nvPicPr>
          <p:cNvPr id="4" name="Picture 3"/>
          <p:cNvPicPr>
            <a:picLocks noChangeAspect="1"/>
          </p:cNvPicPr>
          <p:nvPr/>
        </p:nvPicPr>
        <p:blipFill>
          <a:blip r:embed="rId2"/>
          <a:stretch>
            <a:fillRect/>
          </a:stretch>
        </p:blipFill>
        <p:spPr>
          <a:xfrm>
            <a:off x="914400" y="3291673"/>
            <a:ext cx="6309645" cy="879477"/>
          </a:xfrm>
          <a:prstGeom prst="rect">
            <a:avLst/>
          </a:prstGeom>
        </p:spPr>
      </p:pic>
      <p:pic>
        <p:nvPicPr>
          <p:cNvPr id="5" name="Picture 4"/>
          <p:cNvPicPr>
            <a:picLocks noChangeAspect="1"/>
          </p:cNvPicPr>
          <p:nvPr/>
        </p:nvPicPr>
        <p:blipFill>
          <a:blip r:embed="rId3"/>
          <a:stretch>
            <a:fillRect/>
          </a:stretch>
        </p:blipFill>
        <p:spPr>
          <a:xfrm>
            <a:off x="1002172" y="3974107"/>
            <a:ext cx="6134100" cy="1340043"/>
          </a:xfrm>
          <a:prstGeom prst="rect">
            <a:avLst/>
          </a:prstGeom>
        </p:spPr>
      </p:pic>
      <p:pic>
        <p:nvPicPr>
          <p:cNvPr id="6" name="Picture 5"/>
          <p:cNvPicPr>
            <a:picLocks noChangeAspect="1"/>
          </p:cNvPicPr>
          <p:nvPr/>
        </p:nvPicPr>
        <p:blipFill>
          <a:blip r:embed="rId4"/>
          <a:stretch>
            <a:fillRect/>
          </a:stretch>
        </p:blipFill>
        <p:spPr>
          <a:xfrm>
            <a:off x="603565" y="5486794"/>
            <a:ext cx="7934325" cy="619125"/>
          </a:xfrm>
          <a:prstGeom prst="rect">
            <a:avLst/>
          </a:prstGeom>
        </p:spPr>
      </p:pic>
    </p:spTree>
    <p:extLst>
      <p:ext uri="{BB962C8B-B14F-4D97-AF65-F5344CB8AC3E}">
        <p14:creationId xmlns:p14="http://schemas.microsoft.com/office/powerpoint/2010/main" val="28053113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#2: </a:t>
            </a:r>
            <a:r>
              <a:rPr lang="en-US" sz="2800" dirty="0">
                <a:latin typeface="Times New Roman" panose="02020603050405020304" pitchFamily="18" charset="0"/>
                <a:cs typeface="Times New Roman" panose="02020603050405020304" pitchFamily="18" charset="0"/>
              </a:rPr>
              <a:t>Decorate Draft D2 document</a:t>
            </a:r>
          </a:p>
        </p:txBody>
      </p:sp>
      <p:sp>
        <p:nvSpPr>
          <p:cNvPr id="3" name="Content Placeholder 2"/>
          <p:cNvSpPr>
            <a:spLocks noGrp="1"/>
          </p:cNvSpPr>
          <p:nvPr>
            <p:ph idx="1"/>
          </p:nvPr>
        </p:nvSpPr>
        <p:spPr>
          <a:xfrm>
            <a:off x="457200" y="1219200"/>
            <a:ext cx="80772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Font style of the sub-title for each column in Table 87a. See Table 87 in IEEE 802.15.7-2018</a:t>
            </a:r>
            <a:r>
              <a:rPr lang="en-US" sz="14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No line space between the table and Table caption in Table 87b</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Font style of the sub-title for each column in Table 87b. See Table 87 in IEEE 802.15.7-2018</a:t>
            </a:r>
            <a:r>
              <a:rPr lang="en-US" sz="14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No line space between the table and Table caption in Table </a:t>
            </a:r>
            <a:r>
              <a:rPr lang="en-US" sz="1400" dirty="0" smtClean="0">
                <a:latin typeface="Times New Roman" pitchFamily="18" charset="0"/>
                <a:cs typeface="Times New Roman" pitchFamily="18" charset="0"/>
              </a:rPr>
              <a:t>92a</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The title of Table 92a</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Font style of the sub-title for each column in Table 92a. See Table 92 in IEEE 802.15.7-2018.</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Apply "</a:t>
            </a:r>
            <a:r>
              <a:rPr lang="en-US" sz="1400" dirty="0" err="1">
                <a:latin typeface="Times New Roman" pitchFamily="18" charset="0"/>
                <a:cs typeface="Times New Roman" pitchFamily="18" charset="0"/>
              </a:rPr>
              <a:t>centre</a:t>
            </a:r>
            <a:r>
              <a:rPr lang="en-US" sz="1400" dirty="0">
                <a:latin typeface="Times New Roman" pitchFamily="18" charset="0"/>
                <a:cs typeface="Times New Roman" pitchFamily="18" charset="0"/>
              </a:rPr>
              <a:t>-align" to 2nd column items in Table 92a for the editorial consistency with Table 92 of IEEE 802.15.7-2018.</a:t>
            </a: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p:txBody>
      </p:sp>
      <p:pic>
        <p:nvPicPr>
          <p:cNvPr id="5" name="Picture 4"/>
          <p:cNvPicPr>
            <a:picLocks noChangeAspect="1"/>
          </p:cNvPicPr>
          <p:nvPr/>
        </p:nvPicPr>
        <p:blipFill>
          <a:blip r:embed="rId2"/>
          <a:stretch>
            <a:fillRect/>
          </a:stretch>
        </p:blipFill>
        <p:spPr>
          <a:xfrm>
            <a:off x="1066800" y="4191000"/>
            <a:ext cx="3291555" cy="1128005"/>
          </a:xfrm>
          <a:prstGeom prst="rect">
            <a:avLst/>
          </a:prstGeom>
        </p:spPr>
      </p:pic>
      <p:pic>
        <p:nvPicPr>
          <p:cNvPr id="6" name="Picture 5"/>
          <p:cNvPicPr>
            <a:picLocks noChangeAspect="1"/>
          </p:cNvPicPr>
          <p:nvPr/>
        </p:nvPicPr>
        <p:blipFill>
          <a:blip r:embed="rId3"/>
          <a:stretch>
            <a:fillRect/>
          </a:stretch>
        </p:blipFill>
        <p:spPr>
          <a:xfrm>
            <a:off x="4983480" y="4348267"/>
            <a:ext cx="3067050" cy="813469"/>
          </a:xfrm>
          <a:prstGeom prst="rect">
            <a:avLst/>
          </a:prstGeom>
        </p:spPr>
      </p:pic>
    </p:spTree>
    <p:extLst>
      <p:ext uri="{BB962C8B-B14F-4D97-AF65-F5344CB8AC3E}">
        <p14:creationId xmlns:p14="http://schemas.microsoft.com/office/powerpoint/2010/main" val="7691139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#3: </a:t>
            </a:r>
            <a:r>
              <a:rPr lang="en-US" sz="2800" dirty="0">
                <a:latin typeface="Times New Roman" panose="02020603050405020304" pitchFamily="18" charset="0"/>
                <a:cs typeface="Times New Roman" panose="02020603050405020304" pitchFamily="18" charset="0"/>
              </a:rPr>
              <a:t>Technical issue in Draft D2 document</a:t>
            </a:r>
          </a:p>
        </p:txBody>
      </p:sp>
      <p:sp>
        <p:nvSpPr>
          <p:cNvPr id="3" name="Content Placeholder 2"/>
          <p:cNvSpPr>
            <a:spLocks noGrp="1"/>
          </p:cNvSpPr>
          <p:nvPr>
            <p:ph idx="1"/>
          </p:nvPr>
        </p:nvSpPr>
        <p:spPr>
          <a:xfrm>
            <a:off x="457200" y="1524000"/>
            <a:ext cx="78486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In respect to "the higher frequency PPM modulation", what does it indicate ? For better understanding, it is necessary to make it clear. Make "the higher frequency PPM modulation" clear</a:t>
            </a:r>
            <a:r>
              <a:rPr lang="en-US" sz="14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1400" dirty="0" smtClean="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In regard to "PHY PIB attribute </a:t>
            </a:r>
            <a:r>
              <a:rPr lang="en-US" sz="1400" dirty="0" err="1">
                <a:latin typeface="Times New Roman" pitchFamily="18" charset="0"/>
                <a:cs typeface="Times New Roman" pitchFamily="18" charset="0"/>
              </a:rPr>
              <a:t>phyPsduLength</a:t>
            </a:r>
            <a:r>
              <a:rPr lang="en-US" sz="1400" dirty="0">
                <a:latin typeface="Times New Roman" pitchFamily="18" charset="0"/>
                <a:cs typeface="Times New Roman" pitchFamily="18" charset="0"/>
              </a:rPr>
              <a:t>", it is not found in Table 115 on page 15. "</a:t>
            </a:r>
            <a:r>
              <a:rPr lang="en-US" sz="1400" dirty="0" err="1">
                <a:latin typeface="Times New Roman" pitchFamily="18" charset="0"/>
                <a:cs typeface="Times New Roman" pitchFamily="18" charset="0"/>
              </a:rPr>
              <a:t>phyPSDULength</a:t>
            </a:r>
            <a:r>
              <a:rPr lang="en-US" sz="1400" dirty="0">
                <a:latin typeface="Times New Roman" pitchFamily="18" charset="0"/>
                <a:cs typeface="Times New Roman" pitchFamily="18" charset="0"/>
              </a:rPr>
              <a:t>" is shown on Part A: PHY I, PHY II, and PHY III PHY attributes in Table 115 of IEEE 802.15.7-2018. </a:t>
            </a:r>
          </a:p>
          <a:p>
            <a:pPr marL="0" indent="0" algn="just">
              <a:lnSpc>
                <a:spcPct val="110000"/>
              </a:lnSpc>
              <a:spcBef>
                <a:spcPts val="600"/>
              </a:spcBef>
              <a:spcAft>
                <a:spcPts val="600"/>
              </a:spcAft>
              <a:buNone/>
            </a:pPr>
            <a:endParaRPr lang="en-US" sz="1400" dirty="0" smtClean="0">
              <a:latin typeface="Times New Roman" pitchFamily="18" charset="0"/>
              <a:cs typeface="Times New Roman" pitchFamily="18" charset="0"/>
            </a:endParaRPr>
          </a:p>
          <a:p>
            <a:pPr marL="0" indent="0" algn="just">
              <a:lnSpc>
                <a:spcPct val="110000"/>
              </a:lnSpc>
              <a:spcBef>
                <a:spcPts val="600"/>
              </a:spcBef>
              <a:spcAft>
                <a:spcPts val="600"/>
              </a:spcAft>
              <a:buNone/>
            </a:pPr>
            <a:endParaRPr lang="en-US" sz="14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p:txBody>
      </p:sp>
      <p:pic>
        <p:nvPicPr>
          <p:cNvPr id="7" name="Picture 6"/>
          <p:cNvPicPr>
            <a:picLocks noChangeAspect="1"/>
          </p:cNvPicPr>
          <p:nvPr/>
        </p:nvPicPr>
        <p:blipFill>
          <a:blip r:embed="rId2"/>
          <a:stretch>
            <a:fillRect/>
          </a:stretch>
        </p:blipFill>
        <p:spPr>
          <a:xfrm>
            <a:off x="632460" y="2105025"/>
            <a:ext cx="8077200" cy="1123950"/>
          </a:xfrm>
          <a:prstGeom prst="rect">
            <a:avLst/>
          </a:prstGeom>
        </p:spPr>
      </p:pic>
      <p:pic>
        <p:nvPicPr>
          <p:cNvPr id="8" name="Picture 7"/>
          <p:cNvPicPr>
            <a:picLocks noChangeAspect="1"/>
          </p:cNvPicPr>
          <p:nvPr/>
        </p:nvPicPr>
        <p:blipFill>
          <a:blip r:embed="rId3"/>
          <a:stretch>
            <a:fillRect/>
          </a:stretch>
        </p:blipFill>
        <p:spPr>
          <a:xfrm>
            <a:off x="838200" y="4371975"/>
            <a:ext cx="7753350" cy="581025"/>
          </a:xfrm>
          <a:prstGeom prst="rect">
            <a:avLst/>
          </a:prstGeom>
        </p:spPr>
      </p:pic>
    </p:spTree>
    <p:extLst>
      <p:ext uri="{BB962C8B-B14F-4D97-AF65-F5344CB8AC3E}">
        <p14:creationId xmlns:p14="http://schemas.microsoft.com/office/powerpoint/2010/main" val="19606861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#4: </a:t>
            </a:r>
            <a:r>
              <a:rPr lang="en-US" sz="2800" dirty="0">
                <a:latin typeface="Times New Roman" panose="02020603050405020304" pitchFamily="18" charset="0"/>
                <a:cs typeface="Times New Roman" panose="02020603050405020304" pitchFamily="18" charset="0"/>
              </a:rPr>
              <a:t>Decorate Draft D2 document</a:t>
            </a:r>
          </a:p>
        </p:txBody>
      </p:sp>
      <p:sp>
        <p:nvSpPr>
          <p:cNvPr id="3" name="Content Placeholder 2"/>
          <p:cNvSpPr>
            <a:spLocks noGrp="1"/>
          </p:cNvSpPr>
          <p:nvPr>
            <p:ph idx="1"/>
          </p:nvPr>
        </p:nvSpPr>
        <p:spPr>
          <a:xfrm>
            <a:off x="457200" y="1219200"/>
            <a:ext cx="80772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No line space between the table and Table caption in Table </a:t>
            </a:r>
            <a:r>
              <a:rPr lang="en-US" sz="1400" dirty="0" smtClean="0">
                <a:latin typeface="Times New Roman" pitchFamily="18" charset="0"/>
                <a:cs typeface="Times New Roman" pitchFamily="18" charset="0"/>
              </a:rPr>
              <a:t>92b</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The title of Table 92b</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Font style of the sub-title for each column in Table 92b. See Table 92 in IEEE 802.15.7-2018.</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Apply "</a:t>
            </a:r>
            <a:r>
              <a:rPr lang="en-US" sz="1400" dirty="0" err="1">
                <a:latin typeface="Times New Roman" pitchFamily="18" charset="0"/>
                <a:cs typeface="Times New Roman" pitchFamily="18" charset="0"/>
              </a:rPr>
              <a:t>centre</a:t>
            </a:r>
            <a:r>
              <a:rPr lang="en-US" sz="1400" dirty="0">
                <a:latin typeface="Times New Roman" pitchFamily="18" charset="0"/>
                <a:cs typeface="Times New Roman" pitchFamily="18" charset="0"/>
              </a:rPr>
              <a:t>-align" to 2nd column items in Table 92b for the editorial consistency with Table 92 of IEEE 802.15.7-2018.</a:t>
            </a: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p:txBody>
      </p:sp>
      <p:pic>
        <p:nvPicPr>
          <p:cNvPr id="4" name="Picture 3"/>
          <p:cNvPicPr>
            <a:picLocks noChangeAspect="1"/>
          </p:cNvPicPr>
          <p:nvPr/>
        </p:nvPicPr>
        <p:blipFill>
          <a:blip r:embed="rId2"/>
          <a:stretch>
            <a:fillRect/>
          </a:stretch>
        </p:blipFill>
        <p:spPr>
          <a:xfrm>
            <a:off x="838200" y="3429000"/>
            <a:ext cx="7572375" cy="2200275"/>
          </a:xfrm>
          <a:prstGeom prst="rect">
            <a:avLst/>
          </a:prstGeom>
        </p:spPr>
      </p:pic>
    </p:spTree>
    <p:extLst>
      <p:ext uri="{BB962C8B-B14F-4D97-AF65-F5344CB8AC3E}">
        <p14:creationId xmlns:p14="http://schemas.microsoft.com/office/powerpoint/2010/main" val="17769645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#5: </a:t>
            </a:r>
            <a:r>
              <a:rPr lang="en-US" sz="2800" dirty="0">
                <a:latin typeface="Times New Roman" panose="02020603050405020304" pitchFamily="18" charset="0"/>
                <a:cs typeface="Times New Roman" panose="02020603050405020304" pitchFamily="18" charset="0"/>
              </a:rPr>
              <a:t>Decorate Draft D2 document</a:t>
            </a:r>
          </a:p>
        </p:txBody>
      </p:sp>
      <p:sp>
        <p:nvSpPr>
          <p:cNvPr id="3" name="Content Placeholder 2"/>
          <p:cNvSpPr>
            <a:spLocks noGrp="1"/>
          </p:cNvSpPr>
          <p:nvPr>
            <p:ph idx="1"/>
          </p:nvPr>
        </p:nvSpPr>
        <p:spPr>
          <a:xfrm>
            <a:off x="457200" y="1219200"/>
            <a:ext cx="80772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"Sub-Packet" in Figure 142a. Change it to "Sub-packet" for editorial consistency with Figure 142c in this draft and Figure 140 in IEEE 802.15.7-2018.</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No line space between the Figure and the Figure caption in Figure 142a</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It would be better to delete "#" indicating the sub-packet numbers shown in Figure 142a for editorial consistency with IEEE 802.15.7-2018.</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"Data Bits" in Figure 142b. Change it to "data bits" for editorial consistency with Figure 142d in this draft </a:t>
            </a:r>
            <a:r>
              <a:rPr lang="en-US" sz="1400" dirty="0" err="1">
                <a:latin typeface="Times New Roman" pitchFamily="18" charset="0"/>
                <a:cs typeface="Times New Roman" pitchFamily="18" charset="0"/>
              </a:rPr>
              <a:t>abd</a:t>
            </a:r>
            <a:r>
              <a:rPr lang="en-US" sz="1400" dirty="0">
                <a:latin typeface="Times New Roman" pitchFamily="18" charset="0"/>
                <a:cs typeface="Times New Roman" pitchFamily="18" charset="0"/>
              </a:rPr>
              <a:t> Figure 141 in IEEE 802.15.7-2018.</a:t>
            </a:r>
          </a:p>
          <a:p>
            <a:pPr algn="just">
              <a:lnSpc>
                <a:spcPct val="110000"/>
              </a:lnSpc>
              <a:spcBef>
                <a:spcPts val="600"/>
              </a:spcBef>
              <a:spcAft>
                <a:spcPts val="600"/>
              </a:spcAft>
              <a:buFont typeface="Wingdings" panose="05000000000000000000" pitchFamily="2" charset="2"/>
              <a:buChar char="q"/>
            </a:pPr>
            <a:r>
              <a:rPr lang="en-US" sz="1400" dirty="0" smtClean="0">
                <a:latin typeface="Times New Roman" pitchFamily="18" charset="0"/>
                <a:cs typeface="Times New Roman" pitchFamily="18" charset="0"/>
              </a:rPr>
              <a:t>No </a:t>
            </a:r>
            <a:r>
              <a:rPr lang="en-US" sz="1400" dirty="0">
                <a:latin typeface="Times New Roman" pitchFamily="18" charset="0"/>
                <a:cs typeface="Times New Roman" pitchFamily="18" charset="0"/>
              </a:rPr>
              <a:t>line space between the Figure and the Figure caption in Figure 142b</a:t>
            </a: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p:txBody>
      </p:sp>
      <p:pic>
        <p:nvPicPr>
          <p:cNvPr id="6" name="Picture 5"/>
          <p:cNvPicPr>
            <a:picLocks noChangeAspect="1"/>
          </p:cNvPicPr>
          <p:nvPr/>
        </p:nvPicPr>
        <p:blipFill>
          <a:blip r:embed="rId2"/>
          <a:stretch>
            <a:fillRect/>
          </a:stretch>
        </p:blipFill>
        <p:spPr>
          <a:xfrm>
            <a:off x="1524000" y="3962400"/>
            <a:ext cx="5762625" cy="2286000"/>
          </a:xfrm>
          <a:prstGeom prst="rect">
            <a:avLst/>
          </a:prstGeom>
        </p:spPr>
      </p:pic>
    </p:spTree>
    <p:extLst>
      <p:ext uri="{BB962C8B-B14F-4D97-AF65-F5344CB8AC3E}">
        <p14:creationId xmlns:p14="http://schemas.microsoft.com/office/powerpoint/2010/main" val="3453783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#6: </a:t>
            </a:r>
            <a:r>
              <a:rPr lang="en-US" sz="2800" dirty="0">
                <a:latin typeface="Times New Roman" panose="02020603050405020304" pitchFamily="18" charset="0"/>
                <a:cs typeface="Times New Roman" panose="02020603050405020304" pitchFamily="18" charset="0"/>
              </a:rPr>
              <a:t>Decorate Draft D2 document</a:t>
            </a:r>
          </a:p>
        </p:txBody>
      </p:sp>
      <p:sp>
        <p:nvSpPr>
          <p:cNvPr id="3" name="Content Placeholder 2"/>
          <p:cNvSpPr>
            <a:spLocks noGrp="1"/>
          </p:cNvSpPr>
          <p:nvPr>
            <p:ph idx="1"/>
          </p:nvPr>
        </p:nvSpPr>
        <p:spPr>
          <a:xfrm>
            <a:off x="457200" y="1524000"/>
            <a:ext cx="78486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It would be better to delete "#" indicating the sub-packet numbers shown in Figure 142c for editorial consistency with IEEE 802.15.7-2018</a:t>
            </a:r>
            <a:r>
              <a:rPr lang="en-US" sz="14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No line space between the Figure and the Figure caption in Figure 142c</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No line space between the Figure and the Figure caption in Figure </a:t>
            </a:r>
            <a:r>
              <a:rPr lang="en-US" sz="1400" dirty="0" smtClean="0">
                <a:latin typeface="Times New Roman" pitchFamily="18" charset="0"/>
                <a:cs typeface="Times New Roman" pitchFamily="18" charset="0"/>
              </a:rPr>
              <a:t>142d</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No line space between the Figure and the Figure caption in Figure 142e</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Title of 8.6.5.6.2. Insert "PSDU field" for editorial consistency.</a:t>
            </a: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p:txBody>
      </p:sp>
      <p:pic>
        <p:nvPicPr>
          <p:cNvPr id="8" name="Picture 7"/>
          <p:cNvPicPr>
            <a:picLocks noChangeAspect="1"/>
          </p:cNvPicPr>
          <p:nvPr/>
        </p:nvPicPr>
        <p:blipFill>
          <a:blip r:embed="rId2"/>
          <a:stretch>
            <a:fillRect/>
          </a:stretch>
        </p:blipFill>
        <p:spPr>
          <a:xfrm>
            <a:off x="762000" y="5013176"/>
            <a:ext cx="7067550" cy="1119446"/>
          </a:xfrm>
          <a:prstGeom prst="rect">
            <a:avLst/>
          </a:prstGeom>
        </p:spPr>
      </p:pic>
      <p:pic>
        <p:nvPicPr>
          <p:cNvPr id="9" name="Picture 8"/>
          <p:cNvPicPr>
            <a:picLocks noChangeAspect="1"/>
          </p:cNvPicPr>
          <p:nvPr/>
        </p:nvPicPr>
        <p:blipFill>
          <a:blip r:embed="rId3"/>
          <a:stretch>
            <a:fillRect/>
          </a:stretch>
        </p:blipFill>
        <p:spPr>
          <a:xfrm>
            <a:off x="685800" y="3676611"/>
            <a:ext cx="7019925" cy="1190625"/>
          </a:xfrm>
          <a:prstGeom prst="rect">
            <a:avLst/>
          </a:prstGeom>
        </p:spPr>
      </p:pic>
    </p:spTree>
    <p:extLst>
      <p:ext uri="{BB962C8B-B14F-4D97-AF65-F5344CB8AC3E}">
        <p14:creationId xmlns:p14="http://schemas.microsoft.com/office/powerpoint/2010/main" val="37648614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#7: </a:t>
            </a:r>
            <a:r>
              <a:rPr lang="en-US" sz="2800" dirty="0">
                <a:latin typeface="Times New Roman" panose="02020603050405020304" pitchFamily="18" charset="0"/>
                <a:cs typeface="Times New Roman" panose="02020603050405020304" pitchFamily="18" charset="0"/>
              </a:rPr>
              <a:t>Decorate Draft D2 document</a:t>
            </a:r>
          </a:p>
        </p:txBody>
      </p:sp>
      <p:sp>
        <p:nvSpPr>
          <p:cNvPr id="3" name="Content Placeholder 2"/>
          <p:cNvSpPr>
            <a:spLocks noGrp="1"/>
          </p:cNvSpPr>
          <p:nvPr>
            <p:ph idx="1"/>
          </p:nvPr>
        </p:nvSpPr>
        <p:spPr>
          <a:xfrm>
            <a:off x="457200" y="1524000"/>
            <a:ext cx="78486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It would be better to delete "#" indicating the OFDM symbol numbers shown in Figure 142f for editorial consistency with IEEE 802.15.7-2018. See the Figure 142 in IEEE 802.15.7-2018</a:t>
            </a:r>
            <a:r>
              <a:rPr lang="en-US" sz="14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No line space between the Figure and the Figure caption in Figure 142f</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It would be better to delete "#" indicating the OFDM symbol numbers shown in Figure 142g for editorial consistency with IEEE 802.15.7-2018. See the Figure 142 in IEEE 802.15.7-2018.</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No line space between the Figure and the Figure caption in Figure 142g</a:t>
            </a: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p:txBody>
      </p:sp>
      <p:pic>
        <p:nvPicPr>
          <p:cNvPr id="4" name="Picture 3"/>
          <p:cNvPicPr>
            <a:picLocks noChangeAspect="1"/>
          </p:cNvPicPr>
          <p:nvPr/>
        </p:nvPicPr>
        <p:blipFill>
          <a:blip r:embed="rId2"/>
          <a:stretch>
            <a:fillRect/>
          </a:stretch>
        </p:blipFill>
        <p:spPr>
          <a:xfrm>
            <a:off x="1524000" y="3392208"/>
            <a:ext cx="6011520" cy="874992"/>
          </a:xfrm>
          <a:prstGeom prst="rect">
            <a:avLst/>
          </a:prstGeom>
        </p:spPr>
      </p:pic>
      <p:pic>
        <p:nvPicPr>
          <p:cNvPr id="5" name="Picture 4"/>
          <p:cNvPicPr>
            <a:picLocks noChangeAspect="1"/>
          </p:cNvPicPr>
          <p:nvPr/>
        </p:nvPicPr>
        <p:blipFill>
          <a:blip r:embed="rId3"/>
          <a:stretch>
            <a:fillRect/>
          </a:stretch>
        </p:blipFill>
        <p:spPr>
          <a:xfrm>
            <a:off x="1828800" y="4337012"/>
            <a:ext cx="5608250" cy="825423"/>
          </a:xfrm>
          <a:prstGeom prst="rect">
            <a:avLst/>
          </a:prstGeom>
        </p:spPr>
      </p:pic>
      <p:pic>
        <p:nvPicPr>
          <p:cNvPr id="7" name="Picture 6"/>
          <p:cNvPicPr>
            <a:picLocks noChangeAspect="1"/>
          </p:cNvPicPr>
          <p:nvPr/>
        </p:nvPicPr>
        <p:blipFill>
          <a:blip r:embed="rId4"/>
          <a:stretch>
            <a:fillRect/>
          </a:stretch>
        </p:blipFill>
        <p:spPr>
          <a:xfrm>
            <a:off x="1524000" y="5321223"/>
            <a:ext cx="6515100" cy="970145"/>
          </a:xfrm>
          <a:prstGeom prst="rect">
            <a:avLst/>
          </a:prstGeom>
        </p:spPr>
      </p:pic>
    </p:spTree>
    <p:extLst>
      <p:ext uri="{BB962C8B-B14F-4D97-AF65-F5344CB8AC3E}">
        <p14:creationId xmlns:p14="http://schemas.microsoft.com/office/powerpoint/2010/main" val="31037560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18220</TotalTime>
  <Words>1468</Words>
  <Application>Microsoft Office PowerPoint</Application>
  <PresentationFormat>On-screen Show (4:3)</PresentationFormat>
  <Paragraphs>82</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맑은 고딕</vt:lpstr>
      <vt:lpstr>Arial</vt:lpstr>
      <vt:lpstr>Calibri</vt:lpstr>
      <vt:lpstr>Times New Roman</vt:lpstr>
      <vt:lpstr>Wingdings</vt:lpstr>
      <vt:lpstr>Office Theme</vt:lpstr>
      <vt:lpstr>PowerPoint Presentation</vt:lpstr>
      <vt:lpstr>PowerPoint Presentation</vt:lpstr>
      <vt:lpstr>Issue #1: Technical issue in Draft D2 document</vt:lpstr>
      <vt:lpstr>Issue #2: Decorate Draft D2 document</vt:lpstr>
      <vt:lpstr>Issue #3: Technical issue in Draft D2 document</vt:lpstr>
      <vt:lpstr>Issue #4: Decorate Draft D2 document</vt:lpstr>
      <vt:lpstr>Issue #5: Decorate Draft D2 document</vt:lpstr>
      <vt:lpstr>Issue #6: Decorate Draft D2 document</vt:lpstr>
      <vt:lpstr>Issue #7: Decorate Draft D2 document</vt:lpstr>
      <vt:lpstr>Issue #8: Technical issue</vt:lpstr>
      <vt:lpstr>Issue #9: Technical issue</vt:lpstr>
      <vt:lpstr>Issue #10: Technical issue</vt:lpstr>
      <vt:lpstr>Issue #11: Technical issue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HUY</cp:lastModifiedBy>
  <cp:revision>844</cp:revision>
  <cp:lastPrinted>2017-05-07T15:48:38Z</cp:lastPrinted>
  <dcterms:created xsi:type="dcterms:W3CDTF">2010-05-15T17:50:32Z</dcterms:created>
  <dcterms:modified xsi:type="dcterms:W3CDTF">2022-11-15T04:32:40Z</dcterms:modified>
</cp:coreProperties>
</file>