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46" r:id="rId2"/>
    <p:sldId id="375" r:id="rId3"/>
    <p:sldId id="311" r:id="rId4"/>
    <p:sldId id="376" r:id="rId5"/>
    <p:sldId id="377" r:id="rId6"/>
    <p:sldId id="378" r:id="rId7"/>
    <p:sldId id="380" r:id="rId8"/>
    <p:sldId id="381" r:id="rId9"/>
    <p:sldId id="382" r:id="rId10"/>
    <p:sldId id="383" r:id="rId11"/>
    <p:sldId id="384" r:id="rId12"/>
    <p:sldId id="385" r:id="rId13"/>
    <p:sldId id="386"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12" d="100"/>
          <a:sy n="112" d="100"/>
        </p:scale>
        <p:origin x="1770"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11/15/2022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11/15/2022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11/15/2022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15-22-0623-00-007a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11/15/2022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11/15/2022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11/15/2022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11/15/2022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11/15/2022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a:t>
            </a:r>
            <a:r>
              <a:rPr lang="en-US" altLang="en-US" sz="1600" b="1" dirty="0">
                <a:solidFill>
                  <a:prstClr val="black"/>
                </a:solidFill>
                <a:latin typeface="Times New Roman" panose="02020603050405020304" pitchFamily="18" charset="0"/>
              </a:rPr>
              <a:t>Response to </a:t>
            </a:r>
            <a:r>
              <a:rPr lang="en-US" altLang="en-US" sz="1600" b="1" dirty="0" smtClean="0">
                <a:solidFill>
                  <a:prstClr val="black"/>
                </a:solidFill>
                <a:latin typeface="Times New Roman" panose="02020603050405020304" pitchFamily="18" charset="0"/>
              </a:rPr>
              <a:t>ETRI’ comments </a:t>
            </a:r>
            <a:r>
              <a:rPr lang="en-US" altLang="en-US" sz="1600" b="1" dirty="0">
                <a:solidFill>
                  <a:prstClr val="black"/>
                </a:solidFill>
                <a:latin typeface="Times New Roman" panose="02020603050405020304" pitchFamily="18" charset="0"/>
              </a:rPr>
              <a:t>on the Draft D2 document -Part 1</a:t>
            </a:r>
            <a:endParaRPr lang="en-US" altLang="en-US" sz="1600" b="1" dirty="0" smtClean="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November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Response to the </a:t>
            </a:r>
            <a:r>
              <a:rPr lang="en-US" altLang="en-US" sz="1600" dirty="0">
                <a:solidFill>
                  <a:prstClr val="black"/>
                </a:solidFill>
                <a:latin typeface="Times New Roman" panose="02020603050405020304" pitchFamily="18" charset="0"/>
              </a:rPr>
              <a:t>Issues of Draft D2 comment from </a:t>
            </a:r>
            <a:r>
              <a:rPr lang="en-US" altLang="en-US" sz="1600" dirty="0" err="1" smtClean="0">
                <a:solidFill>
                  <a:prstClr val="black"/>
                </a:solidFill>
                <a:latin typeface="Times New Roman" panose="02020603050405020304" pitchFamily="18" charset="0"/>
              </a:rPr>
              <a:t>Tero</a:t>
            </a:r>
            <a:r>
              <a:rPr lang="en-US" altLang="en-US" sz="1600" dirty="0" smtClean="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Kivinen</a:t>
            </a:r>
            <a:endParaRPr lang="en-US" alt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Response to the Issues of Draft D2 comment </a:t>
            </a:r>
            <a:r>
              <a:rPr lang="en-US" sz="1600" dirty="0">
                <a:solidFill>
                  <a:prstClr val="black"/>
                </a:solidFill>
                <a:latin typeface="Times New Roman" panose="02020603050405020304" pitchFamily="18" charset="0"/>
              </a:rPr>
              <a:t>from </a:t>
            </a:r>
            <a:r>
              <a:rPr lang="en-US" sz="1600" dirty="0" err="1" smtClean="0">
                <a:solidFill>
                  <a:prstClr val="black"/>
                </a:solidFill>
                <a:latin typeface="Times New Roman" panose="02020603050405020304" pitchFamily="18" charset="0"/>
              </a:rPr>
              <a:t>Tero</a:t>
            </a:r>
            <a:r>
              <a:rPr lang="en-US" sz="1600" dirty="0" smtClean="0">
                <a:solidFill>
                  <a:prstClr val="black"/>
                </a:solidFill>
                <a:latin typeface="Times New Roman" panose="02020603050405020304" pitchFamily="18" charset="0"/>
              </a:rPr>
              <a:t> </a:t>
            </a:r>
            <a:r>
              <a:rPr lang="en-US" sz="1600" dirty="0" err="1" smtClean="0">
                <a:solidFill>
                  <a:prstClr val="black"/>
                </a:solidFill>
                <a:latin typeface="Times New Roman" panose="02020603050405020304" pitchFamily="18" charset="0"/>
              </a:rPr>
              <a:t>Kivinen</a:t>
            </a:r>
            <a:endParaRPr lang="en-US" sz="1600" dirty="0" smtClean="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#8: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"The O-NOMA PPDU consists of the PSDU field only.", I don't know what it means. This sub-clause is for PSDU field. Add some text for O-NOMA PSDU field to this sub-clause</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1400" dirty="0" smtClean="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1400" dirty="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regard to "PHY PIB attribute </a:t>
            </a:r>
            <a:r>
              <a:rPr lang="en-US" sz="1400" dirty="0" err="1">
                <a:latin typeface="Times New Roman" pitchFamily="18" charset="0"/>
                <a:cs typeface="Times New Roman" pitchFamily="18" charset="0"/>
              </a:rPr>
              <a:t>phyPsduLength</a:t>
            </a:r>
            <a:r>
              <a:rPr lang="en-US" sz="1400" dirty="0">
                <a:latin typeface="Times New Roman" pitchFamily="18" charset="0"/>
                <a:cs typeface="Times New Roman" pitchFamily="18" charset="0"/>
              </a:rPr>
              <a:t>", it is not found in Table 115 on page 16. "</a:t>
            </a:r>
            <a:r>
              <a:rPr lang="en-US" sz="1400" dirty="0" err="1">
                <a:latin typeface="Times New Roman" pitchFamily="18" charset="0"/>
                <a:cs typeface="Times New Roman" pitchFamily="18" charset="0"/>
              </a:rPr>
              <a:t>phyPSDULength</a:t>
            </a:r>
            <a:r>
              <a:rPr lang="en-US" sz="1400" dirty="0">
                <a:latin typeface="Times New Roman" pitchFamily="18" charset="0"/>
                <a:cs typeface="Times New Roman" pitchFamily="18" charset="0"/>
              </a:rPr>
              <a:t>" is shown on Part A: PHY I, PHY II, and PHY III PHY attributes in Table 115 of IEEE 802.15.7-2018. </a:t>
            </a:r>
          </a:p>
          <a:p>
            <a:pPr algn="just">
              <a:lnSpc>
                <a:spcPct val="110000"/>
              </a:lnSpc>
              <a:spcBef>
                <a:spcPts val="600"/>
              </a:spcBef>
              <a:spcAft>
                <a:spcPts val="600"/>
              </a:spcAft>
              <a:buFont typeface="Wingdings" panose="05000000000000000000" pitchFamily="2" charset="2"/>
              <a:buChar char="è"/>
            </a:pPr>
            <a:r>
              <a:rPr lang="en-US" sz="1400" b="1" dirty="0" smtClean="0">
                <a:latin typeface="Times New Roman" pitchFamily="18" charset="0"/>
                <a:cs typeface="Times New Roman" pitchFamily="18" charset="0"/>
                <a:sym typeface="Wingdings" panose="05000000000000000000" pitchFamily="2" charset="2"/>
              </a:rPr>
              <a:t>In Part A, we have some PHY PIB attributes, </a:t>
            </a:r>
          </a:p>
          <a:p>
            <a:pPr marL="0" indent="0" algn="just">
              <a:lnSpc>
                <a:spcPct val="110000"/>
              </a:lnSpc>
              <a:spcBef>
                <a:spcPts val="600"/>
              </a:spcBef>
              <a:spcAft>
                <a:spcPts val="600"/>
              </a:spcAft>
              <a:buNone/>
            </a:pPr>
            <a:r>
              <a:rPr lang="en-US" sz="1400" b="1" dirty="0" smtClean="0">
                <a:latin typeface="Times New Roman" pitchFamily="18" charset="0"/>
                <a:cs typeface="Times New Roman" pitchFamily="18" charset="0"/>
                <a:sym typeface="Wingdings" panose="05000000000000000000" pitchFamily="2" charset="2"/>
              </a:rPr>
              <a:t>which used for all PHY mode in standard</a:t>
            </a:r>
            <a:endParaRPr lang="en-US" sz="1400" b="1"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745424" y="2214125"/>
            <a:ext cx="7470271" cy="905749"/>
          </a:xfrm>
          <a:prstGeom prst="rect">
            <a:avLst/>
          </a:prstGeom>
        </p:spPr>
      </p:pic>
      <p:pic>
        <p:nvPicPr>
          <p:cNvPr id="5" name="Picture 4"/>
          <p:cNvPicPr>
            <a:picLocks noChangeAspect="1"/>
          </p:cNvPicPr>
          <p:nvPr/>
        </p:nvPicPr>
        <p:blipFill>
          <a:blip r:embed="rId3"/>
          <a:stretch>
            <a:fillRect/>
          </a:stretch>
        </p:blipFill>
        <p:spPr>
          <a:xfrm>
            <a:off x="4658215" y="3901281"/>
            <a:ext cx="3643312" cy="2229402"/>
          </a:xfrm>
          <a:prstGeom prst="rect">
            <a:avLst/>
          </a:prstGeom>
        </p:spPr>
      </p:pic>
    </p:spTree>
    <p:extLst>
      <p:ext uri="{BB962C8B-B14F-4D97-AF65-F5344CB8AC3E}">
        <p14:creationId xmlns:p14="http://schemas.microsoft.com/office/powerpoint/2010/main" val="1052620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#9: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4114800" cy="4754563"/>
          </a:xfrm>
        </p:spPr>
        <p:txBody>
          <a:bodyPr>
            <a:normAutofit lnSpcReduction="10000"/>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Title of Table 79a: PHY VII and PHY III operating </a:t>
            </a:r>
            <a:r>
              <a:rPr lang="en-US" sz="1400" dirty="0" smtClean="0">
                <a:latin typeface="Times New Roman" pitchFamily="18" charset="0"/>
                <a:cs typeface="Times New Roman" pitchFamily="18" charset="0"/>
              </a:rPr>
              <a:t>modes</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in the title of Table 79a</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table and its table caption in Table </a:t>
            </a:r>
            <a:r>
              <a:rPr lang="en-US" sz="1400" dirty="0" smtClean="0">
                <a:latin typeface="Times New Roman" pitchFamily="18" charset="0"/>
                <a:cs typeface="Times New Roman" pitchFamily="18" charset="0"/>
              </a:rPr>
              <a:t>79a</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Writing style for "Optical Clock Rate" in Table </a:t>
            </a:r>
            <a:r>
              <a:rPr lang="en-US" sz="1400" dirty="0" smtClean="0">
                <a:latin typeface="Times New Roman" pitchFamily="18" charset="0"/>
                <a:cs typeface="Times New Roman" pitchFamily="18" charset="0"/>
              </a:rPr>
              <a:t>79a</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of the sub-title for each column in Table 79a. See Table 79 in IEEE 802.15.7-2018.</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for "PHY VII operating mode" in Table 79a. See Table 79 in IEEE 802.15.7-2018.</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for "PHY VIII operating mode" in Table 79a. See Table 79 in IEEE 802.15.7-2018.</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Unit notation for data rate. "kbps" and "bps" are shown in Table 79 of IEEE 802.15.7-2018. </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9" name="Picture 8"/>
          <p:cNvPicPr>
            <a:picLocks noChangeAspect="1"/>
          </p:cNvPicPr>
          <p:nvPr/>
        </p:nvPicPr>
        <p:blipFill>
          <a:blip r:embed="rId2"/>
          <a:stretch>
            <a:fillRect/>
          </a:stretch>
        </p:blipFill>
        <p:spPr>
          <a:xfrm>
            <a:off x="5029200" y="2133600"/>
            <a:ext cx="3796166" cy="1447800"/>
          </a:xfrm>
          <a:prstGeom prst="rect">
            <a:avLst/>
          </a:prstGeom>
        </p:spPr>
      </p:pic>
    </p:spTree>
    <p:extLst>
      <p:ext uri="{BB962C8B-B14F-4D97-AF65-F5344CB8AC3E}">
        <p14:creationId xmlns:p14="http://schemas.microsoft.com/office/powerpoint/2010/main" val="3200037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#10: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219200"/>
            <a:ext cx="80772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At the bottom of Table 79 in IEEE 802.15.7-2018, the acronyms and their full names used in Table 79 are shown. So, it would be better if the acronyms and their full names used in Table 79a should be added to this part</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table and its table caption in Table 81</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of the sub-title for each column in Table 81. See Table 81 in IEEE 802.15.7-2018.</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for "</a:t>
            </a:r>
            <a:r>
              <a:rPr lang="en-US" sz="1400" dirty="0" err="1">
                <a:latin typeface="Times New Roman" pitchFamily="18" charset="0"/>
                <a:cs typeface="Times New Roman" pitchFamily="18" charset="0"/>
              </a:rPr>
              <a:t>macMinLIFSPeriod</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macMinSIFSPeriod</a:t>
            </a:r>
            <a:r>
              <a:rPr lang="en-US" sz="1400" dirty="0">
                <a:latin typeface="Times New Roman" pitchFamily="18" charset="0"/>
                <a:cs typeface="Times New Roman" pitchFamily="18" charset="0"/>
              </a:rPr>
              <a:t>", and "</a:t>
            </a:r>
            <a:r>
              <a:rPr lang="en-US" sz="1400" dirty="0" err="1">
                <a:latin typeface="Times New Roman" pitchFamily="18" charset="0"/>
                <a:cs typeface="Times New Roman" pitchFamily="18" charset="0"/>
              </a:rPr>
              <a:t>macMinRIFSPeriod</a:t>
            </a:r>
            <a:r>
              <a:rPr lang="en-US" sz="1400" dirty="0">
                <a:latin typeface="Times New Roman" pitchFamily="18" charset="0"/>
                <a:cs typeface="Times New Roman" pitchFamily="18" charset="0"/>
              </a:rPr>
              <a:t>" in Table 81. See Table 81 in IEEE 802.15.7-2018.</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of the sub-title for each column in Table 81. See Table 81 in IEEE 802.15.7-2018.</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for "PHY VII operating mode" in Table 83. See Table 83 in IEEE 802.15.7-2018</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for "PHY VIII operating mode" in Table 83. See Table 83 in IEEE 802.15.7-2018.</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2667000" y="4501090"/>
            <a:ext cx="4324350" cy="1747310"/>
          </a:xfrm>
          <a:prstGeom prst="rect">
            <a:avLst/>
          </a:prstGeom>
        </p:spPr>
      </p:pic>
    </p:spTree>
    <p:extLst>
      <p:ext uri="{BB962C8B-B14F-4D97-AF65-F5344CB8AC3E}">
        <p14:creationId xmlns:p14="http://schemas.microsoft.com/office/powerpoint/2010/main" val="1560739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a:latin typeface="Times New Roman" panose="02020603050405020304" pitchFamily="18" charset="0"/>
                <a:cs typeface="Times New Roman" panose="02020603050405020304" pitchFamily="18" charset="0"/>
              </a:rPr>
              <a:t>Issue </a:t>
            </a:r>
            <a:r>
              <a:rPr lang="en-US" sz="2800" smtClean="0">
                <a:latin typeface="Times New Roman" panose="02020603050405020304" pitchFamily="18" charset="0"/>
                <a:cs typeface="Times New Roman" panose="02020603050405020304" pitchFamily="18" charset="0"/>
              </a:rPr>
              <a:t>#11: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respect to "10kHz or 20kHz", according to Table 79a, the optical clock rate for MIMO C-OOK mode is 20kHz. So, you need to keep the technical consistency</a:t>
            </a:r>
            <a:r>
              <a:rPr lang="en-US"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sym typeface="Wingdings" panose="05000000000000000000" pitchFamily="2" charset="2"/>
              </a:rPr>
              <a:t> </a:t>
            </a:r>
            <a:r>
              <a:rPr lang="en-US" sz="1400" b="1" dirty="0" smtClean="0">
                <a:latin typeface="Times New Roman" pitchFamily="18" charset="0"/>
                <a:cs typeface="Times New Roman" pitchFamily="18" charset="0"/>
                <a:sym typeface="Wingdings" panose="05000000000000000000" pitchFamily="2" charset="2"/>
              </a:rPr>
              <a:t>in Table 79a, we just put example about clock rate. In this standard, we applied with 10kHz and 20kHz.</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respect to "at the dimmed level (&gt;50%)", I think the dimmed level for "1" level </a:t>
            </a:r>
            <a:r>
              <a:rPr lang="en-US" sz="1400" dirty="0" err="1">
                <a:latin typeface="Times New Roman" pitchFamily="18" charset="0"/>
                <a:cs typeface="Times New Roman" pitchFamily="18" charset="0"/>
              </a:rPr>
              <a:t>shoud</a:t>
            </a:r>
            <a:r>
              <a:rPr lang="en-US" sz="1400" dirty="0">
                <a:latin typeface="Times New Roman" pitchFamily="18" charset="0"/>
                <a:cs typeface="Times New Roman" pitchFamily="18" charset="0"/>
              </a:rPr>
              <a:t> be (&lt;50%). And also, in 8.5.2.5.2 C-OOK dimming in IEEE 802.15.7-2018, the dimmed level for "1" level is (&lt;50%). I think there is no reason that the dimmed level should be changed in MIMO C-OOK.</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respect to "at the dimmed level (&lt;50%)", I think the dimmed level for "0" level </a:t>
            </a:r>
            <a:r>
              <a:rPr lang="en-US" sz="1400" dirty="0" err="1">
                <a:latin typeface="Times New Roman" pitchFamily="18" charset="0"/>
                <a:cs typeface="Times New Roman" pitchFamily="18" charset="0"/>
              </a:rPr>
              <a:t>shoud</a:t>
            </a:r>
            <a:r>
              <a:rPr lang="en-US" sz="1400" dirty="0">
                <a:latin typeface="Times New Roman" pitchFamily="18" charset="0"/>
                <a:cs typeface="Times New Roman" pitchFamily="18" charset="0"/>
              </a:rPr>
              <a:t> be (&gt;50%). And also, in 8.5.2.5.2 C-OOK dimming in IEEE 802.15.7-2018, the dimmed level for "0" level is (&gt;50%). I think there is no reason that the dimmed level should be changed in MIMO C-OOK.</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8" name="Picture 7"/>
          <p:cNvPicPr>
            <a:picLocks noChangeAspect="1"/>
          </p:cNvPicPr>
          <p:nvPr/>
        </p:nvPicPr>
        <p:blipFill>
          <a:blip r:embed="rId2"/>
          <a:stretch>
            <a:fillRect/>
          </a:stretch>
        </p:blipFill>
        <p:spPr>
          <a:xfrm>
            <a:off x="689877" y="4343400"/>
            <a:ext cx="8010525" cy="1247775"/>
          </a:xfrm>
          <a:prstGeom prst="rect">
            <a:avLst/>
          </a:prstGeom>
        </p:spPr>
      </p:pic>
    </p:spTree>
    <p:extLst>
      <p:ext uri="{BB962C8B-B14F-4D97-AF65-F5344CB8AC3E}">
        <p14:creationId xmlns:p14="http://schemas.microsoft.com/office/powerpoint/2010/main" val="1527476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0" y="1905000"/>
            <a:ext cx="90678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Response </a:t>
            </a:r>
            <a:r>
              <a:rPr lang="en-US" sz="3200">
                <a:solidFill>
                  <a:schemeClr val="tx1"/>
                </a:solidFill>
                <a:latin typeface="Times New Roman" pitchFamily="18" charset="0"/>
                <a:cs typeface="Times New Roman" pitchFamily="18" charset="0"/>
              </a:rPr>
              <a:t>to </a:t>
            </a:r>
            <a:r>
              <a:rPr lang="en-US" sz="3200" smtClean="0">
                <a:solidFill>
                  <a:schemeClr val="tx1"/>
                </a:solidFill>
                <a:latin typeface="Times New Roman" pitchFamily="18" charset="0"/>
                <a:cs typeface="Times New Roman" pitchFamily="18" charset="0"/>
              </a:rPr>
              <a:t>ETRI</a:t>
            </a:r>
            <a:r>
              <a:rPr lang="en-US" sz="3200" dirty="0" smtClean="0">
                <a:solidFill>
                  <a:schemeClr val="tx1"/>
                </a:solidFill>
                <a:latin typeface="Times New Roman" pitchFamily="18" charset="0"/>
                <a:cs typeface="Times New Roman" pitchFamily="18" charset="0"/>
              </a:rPr>
              <a:t>’ comments </a:t>
            </a:r>
            <a:r>
              <a:rPr lang="en-US" sz="3200" dirty="0">
                <a:solidFill>
                  <a:schemeClr val="tx1"/>
                </a:solidFill>
                <a:latin typeface="Times New Roman" pitchFamily="18" charset="0"/>
                <a:cs typeface="Times New Roman" pitchFamily="18" charset="0"/>
              </a:rPr>
              <a:t>on the Draft D2 document -Part 1</a:t>
            </a:r>
            <a:endParaRPr lang="en-US" altLang="en-US" sz="3200" dirty="0">
              <a:solidFill>
                <a:prstClr val="black"/>
              </a:solidFill>
              <a:latin typeface="Times New Roman" panose="02020603050405020304"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#1: Decorate Draft D2 document</a:t>
            </a:r>
          </a:p>
        </p:txBody>
      </p:sp>
      <p:sp>
        <p:nvSpPr>
          <p:cNvPr id="3" name="Content Placeholder 2"/>
          <p:cNvSpPr>
            <a:spLocks noGrp="1"/>
          </p:cNvSpPr>
          <p:nvPr>
            <p:ph idx="1"/>
          </p:nvPr>
        </p:nvSpPr>
        <p:spPr>
          <a:xfrm>
            <a:off x="441960" y="1244972"/>
            <a:ext cx="80772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 editorial correction seems to be need on this </a:t>
            </a:r>
            <a:r>
              <a:rPr lang="en-US" sz="1400" dirty="0" smtClean="0">
                <a:latin typeface="Times New Roman" pitchFamily="18" charset="0"/>
                <a:cs typeface="Times New Roman" pitchFamily="18" charset="0"/>
              </a:rPr>
              <a:t>line</a:t>
            </a: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Introduction part )</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Change "g." to "g)" for the editorial consistency with IEEE 802.15.7-2018 style</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Numbering style for "h.". See 4.4.1 in IEEE 802.15.7-2018</a:t>
            </a:r>
            <a:r>
              <a:rPr lang="en-US" sz="1400" dirty="0" smtClean="0">
                <a:latin typeface="Times New Roman" pitchFamily="18" charset="0"/>
                <a:cs typeface="Times New Roman" pitchFamily="18" charset="0"/>
              </a:rPr>
              <a:t>.</a:t>
            </a: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Change "Mb/s" to "Mbps" for the editorial consistency with IEEE 802.15.7-2018 style.</a:t>
            </a:r>
          </a:p>
          <a:p>
            <a:pPr marL="0" indent="0" algn="just">
              <a:lnSpc>
                <a:spcPct val="110000"/>
              </a:lnSpc>
              <a:spcBef>
                <a:spcPts val="600"/>
              </a:spcBef>
              <a:spcAft>
                <a:spcPts val="600"/>
              </a:spcAft>
              <a:buNone/>
            </a:pPr>
            <a:r>
              <a:rPr lang="en-US" sz="1400" b="1" dirty="0" smtClean="0">
                <a:latin typeface="Times New Roman" pitchFamily="18" charset="0"/>
                <a:cs typeface="Times New Roman" pitchFamily="18" charset="0"/>
                <a:sym typeface="Wingdings" panose="05000000000000000000" pitchFamily="2" charset="2"/>
              </a:rPr>
              <a:t> We updated it</a:t>
            </a:r>
            <a:endParaRPr lang="en-US" sz="1400" b="1" dirty="0">
              <a:latin typeface="Times New Roman" pitchFamily="18" charset="0"/>
              <a:cs typeface="Times New Roman" pitchFamily="18" charset="0"/>
            </a:endParaRPr>
          </a:p>
        </p:txBody>
      </p:sp>
      <p:pic>
        <p:nvPicPr>
          <p:cNvPr id="6" name="Picture 5"/>
          <p:cNvPicPr>
            <a:picLocks noChangeAspect="1"/>
          </p:cNvPicPr>
          <p:nvPr/>
        </p:nvPicPr>
        <p:blipFill>
          <a:blip r:embed="rId2"/>
          <a:stretch>
            <a:fillRect/>
          </a:stretch>
        </p:blipFill>
        <p:spPr>
          <a:xfrm>
            <a:off x="2133600" y="2971800"/>
            <a:ext cx="4772025" cy="1808535"/>
          </a:xfrm>
          <a:prstGeom prst="rect">
            <a:avLst/>
          </a:prstGeom>
        </p:spPr>
      </p:pic>
      <p:pic>
        <p:nvPicPr>
          <p:cNvPr id="8" name="Picture 7"/>
          <p:cNvPicPr>
            <a:picLocks noChangeAspect="1"/>
          </p:cNvPicPr>
          <p:nvPr/>
        </p:nvPicPr>
        <p:blipFill>
          <a:blip r:embed="rId3"/>
          <a:stretch>
            <a:fillRect/>
          </a:stretch>
        </p:blipFill>
        <p:spPr>
          <a:xfrm>
            <a:off x="2030928" y="4904767"/>
            <a:ext cx="4977368" cy="970335"/>
          </a:xfrm>
          <a:prstGeom prst="rect">
            <a:avLst/>
          </a:prstGeom>
        </p:spPr>
      </p:pic>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#2: Technical issue in Draft </a:t>
            </a:r>
            <a:r>
              <a:rPr lang="en-US" sz="2800" dirty="0">
                <a:latin typeface="Times New Roman" panose="02020603050405020304" pitchFamily="18" charset="0"/>
                <a:cs typeface="Times New Roman" panose="02020603050405020304" pitchFamily="18" charset="0"/>
              </a:rPr>
              <a:t>D2 document</a:t>
            </a:r>
          </a:p>
        </p:txBody>
      </p:sp>
      <p:sp>
        <p:nvSpPr>
          <p:cNvPr id="3" name="Content Placeholder 2"/>
          <p:cNvSpPr>
            <a:spLocks noGrp="1"/>
          </p:cNvSpPr>
          <p:nvPr>
            <p:ph idx="1"/>
          </p:nvPr>
        </p:nvSpPr>
        <p:spPr>
          <a:xfrm>
            <a:off x="28575" y="1219200"/>
            <a:ext cx="4857216"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 second paragraph of 4.4.1.1 of IEEE 802.15.7-2018 should be modified because there are some descriptions on each PHY. By the way, the modified text for 4.4.1.1 is not found in this draft.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 paragraph of 4.4.1.2 of IEEE 802.15.7-2018 should be modified because there are some descriptions on each PHY. By the way, the modified text for 4.4.1.2 is not found in this draft.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Figure 4 in 4.4.1.2 of IEEE 802.15.7-2018 should be changed because PHY VII and VIII were added to this draft. By the way, the modified figure for Figure 4 is not found in this draft.</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The last paragraph of 4.4.2 of IEEE 802.15.7-2018 should be modified because there are some descriptions on each PHY. By the way, the modified text for 4.4.2 is not found in this draft.</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914989" y="1295400"/>
            <a:ext cx="4114800" cy="1173228"/>
          </a:xfrm>
          <a:prstGeom prst="rect">
            <a:avLst/>
          </a:prstGeom>
        </p:spPr>
      </p:pic>
      <p:pic>
        <p:nvPicPr>
          <p:cNvPr id="5" name="Picture 4"/>
          <p:cNvPicPr>
            <a:picLocks noChangeAspect="1"/>
          </p:cNvPicPr>
          <p:nvPr/>
        </p:nvPicPr>
        <p:blipFill>
          <a:blip r:embed="rId3"/>
          <a:stretch>
            <a:fillRect/>
          </a:stretch>
        </p:blipFill>
        <p:spPr>
          <a:xfrm>
            <a:off x="4985296" y="2590800"/>
            <a:ext cx="3752850" cy="1256056"/>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88162" y="3989680"/>
            <a:ext cx="4141627" cy="140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0496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#3: </a:t>
            </a:r>
            <a:r>
              <a:rPr lang="en-US" sz="2800" dirty="0">
                <a:latin typeface="Times New Roman" panose="02020603050405020304" pitchFamily="18" charset="0"/>
                <a:cs typeface="Times New Roman" panose="02020603050405020304" pitchFamily="18" charset="0"/>
              </a:rPr>
              <a:t>Decorate Draft D2 document</a:t>
            </a:r>
          </a:p>
        </p:txBody>
      </p:sp>
      <p:sp>
        <p:nvSpPr>
          <p:cNvPr id="3" name="Content Placeholder 2"/>
          <p:cNvSpPr>
            <a:spLocks noGrp="1"/>
          </p:cNvSpPr>
          <p:nvPr>
            <p:ph idx="1"/>
          </p:nvPr>
        </p:nvSpPr>
        <p:spPr>
          <a:xfrm>
            <a:off x="457200" y="1524000"/>
            <a:ext cx="80772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figure and its figure caption in </a:t>
            </a:r>
            <a:r>
              <a:rPr lang="en-US" sz="1400" dirty="0" smtClean="0">
                <a:latin typeface="Times New Roman" pitchFamily="18" charset="0"/>
                <a:cs typeface="Times New Roman" pitchFamily="18" charset="0"/>
              </a:rPr>
              <a:t>Figure 50a</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Numbering style for "a.". See 5.2.1.1.1 to 5.2.1.1.4 in IEEE 802.15.7-2018.</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Font style of the subfield name "Frame Type subfield". See 5.2.1.1.1 to 5.2.1.1.4 in IEEE 802.15.7-2018.</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sentence on line #12 and Table caption</a:t>
            </a: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No line space between the table and Table caption in Table 10a</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6" name="Picture 5"/>
          <p:cNvPicPr>
            <a:picLocks noChangeAspect="1"/>
          </p:cNvPicPr>
          <p:nvPr/>
        </p:nvPicPr>
        <p:blipFill>
          <a:blip r:embed="rId2"/>
          <a:stretch>
            <a:fillRect/>
          </a:stretch>
        </p:blipFill>
        <p:spPr>
          <a:xfrm>
            <a:off x="838200" y="3492500"/>
            <a:ext cx="4067175" cy="2786063"/>
          </a:xfrm>
          <a:prstGeom prst="rect">
            <a:avLst/>
          </a:prstGeom>
        </p:spPr>
      </p:pic>
    </p:spTree>
    <p:extLst>
      <p:ext uri="{BB962C8B-B14F-4D97-AF65-F5344CB8AC3E}">
        <p14:creationId xmlns:p14="http://schemas.microsoft.com/office/powerpoint/2010/main" val="23015821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#4: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524000"/>
            <a:ext cx="35814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Change "Destination Addressing Mode" to "Destination OWPAN Address" in order to synchronize with 5.2.1.1.5 </a:t>
            </a: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smtClean="0">
                <a:latin typeface="Times New Roman" pitchFamily="18" charset="0"/>
                <a:cs typeface="Times New Roman" pitchFamily="18" charset="0"/>
              </a:rPr>
              <a:t>Change </a:t>
            </a:r>
            <a:r>
              <a:rPr lang="en-US" sz="1400" dirty="0">
                <a:latin typeface="Times New Roman" pitchFamily="18" charset="0"/>
                <a:cs typeface="Times New Roman" pitchFamily="18" charset="0"/>
              </a:rPr>
              <a:t>"Source PAN Address" to "Source OWPAN Address" in order to synchronize with 5.2.1.1.5 </a:t>
            </a:r>
            <a:r>
              <a:rPr lang="en-US" sz="1400" dirty="0" smtClean="0">
                <a:latin typeface="Times New Roman" pitchFamily="18" charset="0"/>
                <a:cs typeface="Times New Roman" pitchFamily="18" charset="0"/>
              </a:rPr>
              <a:t>Change </a:t>
            </a:r>
            <a:r>
              <a:rPr lang="en-US" sz="1400" dirty="0">
                <a:latin typeface="Times New Roman" pitchFamily="18" charset="0"/>
                <a:cs typeface="Times New Roman" pitchFamily="18" charset="0"/>
              </a:rPr>
              <a:t>"Source Addressing Mode" to "Source OWPAN Address" in order to synchronize with </a:t>
            </a:r>
            <a:r>
              <a:rPr lang="en-US" sz="1400" dirty="0" smtClean="0">
                <a:latin typeface="Times New Roman" pitchFamily="18" charset="0"/>
                <a:cs typeface="Times New Roman" pitchFamily="18" charset="0"/>
              </a:rPr>
              <a:t>5.2.1.1.5</a:t>
            </a:r>
          </a:p>
          <a:p>
            <a:pPr algn="just">
              <a:lnSpc>
                <a:spcPct val="110000"/>
              </a:lnSpc>
              <a:spcBef>
                <a:spcPts val="600"/>
              </a:spcBef>
              <a:spcAft>
                <a:spcPts val="600"/>
              </a:spcAft>
              <a:buFont typeface="Wingdings" panose="05000000000000000000" pitchFamily="2" charset="2"/>
              <a:buChar char="q"/>
            </a:pPr>
            <a:r>
              <a:rPr lang="en-US" sz="1400" dirty="0" smtClean="0">
                <a:latin typeface="Times New Roman" pitchFamily="18" charset="0"/>
                <a:cs typeface="Times New Roman" pitchFamily="18" charset="0"/>
              </a:rPr>
              <a:t>There </a:t>
            </a:r>
            <a:r>
              <a:rPr lang="en-US" sz="1400" dirty="0">
                <a:latin typeface="Times New Roman" pitchFamily="18" charset="0"/>
                <a:cs typeface="Times New Roman" pitchFamily="18" charset="0"/>
              </a:rPr>
              <a:t>is no text for 5.2.1.4.6 on page 6.</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4231521" y="1828800"/>
            <a:ext cx="4937642" cy="3025918"/>
          </a:xfrm>
          <a:prstGeom prst="rect">
            <a:avLst/>
          </a:prstGeom>
        </p:spPr>
      </p:pic>
    </p:spTree>
    <p:extLst>
      <p:ext uri="{BB962C8B-B14F-4D97-AF65-F5344CB8AC3E}">
        <p14:creationId xmlns:p14="http://schemas.microsoft.com/office/powerpoint/2010/main" val="1346624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#5: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524000"/>
            <a:ext cx="80010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"What is ""MFDU"" on this line ? Does it indicate ""MPDU"" ?Actually, ""MFDU"" is shown in 5.2.1.8.3 of IEEE 802.15.7-2018 only once, but there is no information on what it indicates even in 3.2 Acronyms and abbreviations</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5" name="Picture 4"/>
          <p:cNvPicPr>
            <a:picLocks noChangeAspect="1"/>
          </p:cNvPicPr>
          <p:nvPr/>
        </p:nvPicPr>
        <p:blipFill>
          <a:blip r:embed="rId2"/>
          <a:stretch>
            <a:fillRect/>
          </a:stretch>
        </p:blipFill>
        <p:spPr>
          <a:xfrm>
            <a:off x="1828800" y="2667000"/>
            <a:ext cx="4871085" cy="2825973"/>
          </a:xfrm>
          <a:prstGeom prst="rect">
            <a:avLst/>
          </a:prstGeom>
        </p:spPr>
      </p:pic>
    </p:spTree>
    <p:extLst>
      <p:ext uri="{BB962C8B-B14F-4D97-AF65-F5344CB8AC3E}">
        <p14:creationId xmlns:p14="http://schemas.microsoft.com/office/powerpoint/2010/main" val="2347021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#6: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smtClean="0">
                <a:latin typeface="Times New Roman" pitchFamily="18" charset="0"/>
                <a:cs typeface="Times New Roman" pitchFamily="18" charset="0"/>
              </a:rPr>
              <a:t>Table </a:t>
            </a:r>
            <a:r>
              <a:rPr lang="en-US" sz="1400" dirty="0">
                <a:latin typeface="Times New Roman" pitchFamily="18" charset="0"/>
                <a:cs typeface="Times New Roman" pitchFamily="18" charset="0"/>
              </a:rPr>
              <a:t>18 on page 119 in IEEE 802.15.7-2018 should be modified because there are capabilities on each PHY type</a:t>
            </a:r>
            <a:r>
              <a:rPr lang="en-US" sz="140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sym typeface="Wingdings" panose="05000000000000000000" pitchFamily="2" charset="2"/>
              </a:rPr>
              <a:t> </a:t>
            </a:r>
            <a:r>
              <a:rPr lang="en-US" sz="1400" b="1" dirty="0" smtClean="0">
                <a:latin typeface="Times New Roman" pitchFamily="18" charset="0"/>
                <a:cs typeface="Times New Roman" pitchFamily="18" charset="0"/>
                <a:sym typeface="Wingdings" panose="05000000000000000000" pitchFamily="2" charset="2"/>
              </a:rPr>
              <a:t>updated table 18</a:t>
            </a:r>
            <a:endParaRPr lang="en-US" sz="1400" b="1"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Table 61 on page 187 in IEEE 802.15.7-2018 shows MAC sublayer constants, and the values for each PHY type are assigned for "</a:t>
            </a:r>
            <a:r>
              <a:rPr lang="en-US" sz="1400" dirty="0" err="1">
                <a:latin typeface="Times New Roman" pitchFamily="18" charset="0"/>
                <a:cs typeface="Times New Roman" pitchFamily="18" charset="0"/>
              </a:rPr>
              <a:t>aMinMPDUOverhead</a:t>
            </a:r>
            <a:r>
              <a:rPr lang="en-US" sz="1400" dirty="0">
                <a:latin typeface="Times New Roman" pitchFamily="18" charset="0"/>
                <a:cs typeface="Times New Roman" pitchFamily="18" charset="0"/>
              </a:rPr>
              <a:t>". So, the values for PHY VII and VIII should be assigned in this part. </a:t>
            </a:r>
            <a:r>
              <a:rPr lang="en-US" sz="1400" dirty="0">
                <a:latin typeface="Times New Roman" pitchFamily="18" charset="0"/>
                <a:cs typeface="Times New Roman" pitchFamily="18" charset="0"/>
                <a:sym typeface="Wingdings" panose="05000000000000000000" pitchFamily="2" charset="2"/>
              </a:rPr>
              <a:t> </a:t>
            </a:r>
            <a:r>
              <a:rPr lang="en-US" sz="1400" b="1" dirty="0">
                <a:latin typeface="Times New Roman" pitchFamily="18" charset="0"/>
                <a:cs typeface="Times New Roman" pitchFamily="18" charset="0"/>
                <a:sym typeface="Wingdings" panose="05000000000000000000" pitchFamily="2" charset="2"/>
              </a:rPr>
              <a:t>updated table </a:t>
            </a:r>
            <a:r>
              <a:rPr lang="en-US" sz="1400" b="1" dirty="0" smtClean="0">
                <a:latin typeface="Times New Roman" pitchFamily="18" charset="0"/>
                <a:cs typeface="Times New Roman" pitchFamily="18" charset="0"/>
                <a:sym typeface="Wingdings" panose="05000000000000000000" pitchFamily="2" charset="2"/>
              </a:rPr>
              <a:t>61</a:t>
            </a: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p:txBody>
      </p:sp>
      <p:pic>
        <p:nvPicPr>
          <p:cNvPr id="6" name="Picture 5"/>
          <p:cNvPicPr>
            <a:picLocks noChangeAspect="1"/>
          </p:cNvPicPr>
          <p:nvPr/>
        </p:nvPicPr>
        <p:blipFill>
          <a:blip r:embed="rId2"/>
          <a:stretch>
            <a:fillRect/>
          </a:stretch>
        </p:blipFill>
        <p:spPr>
          <a:xfrm>
            <a:off x="1494435" y="3048000"/>
            <a:ext cx="5833950" cy="1414463"/>
          </a:xfrm>
          <a:prstGeom prst="rect">
            <a:avLst/>
          </a:prstGeom>
        </p:spPr>
      </p:pic>
      <p:pic>
        <p:nvPicPr>
          <p:cNvPr id="7" name="Picture 6"/>
          <p:cNvPicPr>
            <a:picLocks noChangeAspect="1"/>
          </p:cNvPicPr>
          <p:nvPr/>
        </p:nvPicPr>
        <p:blipFill>
          <a:blip r:embed="rId3"/>
          <a:stretch>
            <a:fillRect/>
          </a:stretch>
        </p:blipFill>
        <p:spPr>
          <a:xfrm>
            <a:off x="1464525" y="4684490"/>
            <a:ext cx="5738812" cy="920973"/>
          </a:xfrm>
          <a:prstGeom prst="rect">
            <a:avLst/>
          </a:prstGeom>
        </p:spPr>
      </p:pic>
    </p:spTree>
    <p:extLst>
      <p:ext uri="{BB962C8B-B14F-4D97-AF65-F5344CB8AC3E}">
        <p14:creationId xmlns:p14="http://schemas.microsoft.com/office/powerpoint/2010/main" val="1395655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0"/>
            <a:ext cx="8458200" cy="1143000"/>
          </a:xfrm>
        </p:spPr>
        <p:txBody>
          <a:bodyPr>
            <a:normAutofit/>
          </a:bodyPr>
          <a:lstStyle/>
          <a:p>
            <a:r>
              <a:rPr lang="en-US" sz="2800" dirty="0">
                <a:latin typeface="Times New Roman" panose="02020603050405020304" pitchFamily="18" charset="0"/>
                <a:cs typeface="Times New Roman" panose="02020603050405020304" pitchFamily="18" charset="0"/>
              </a:rPr>
              <a:t>Issue </a:t>
            </a:r>
            <a:r>
              <a:rPr lang="en-US" sz="2800" dirty="0" smtClean="0">
                <a:latin typeface="Times New Roman" panose="02020603050405020304" pitchFamily="18" charset="0"/>
                <a:cs typeface="Times New Roman" panose="02020603050405020304" pitchFamily="18" charset="0"/>
              </a:rPr>
              <a:t>#7: </a:t>
            </a:r>
            <a:r>
              <a:rPr lang="en-US" sz="2800" dirty="0">
                <a:latin typeface="Times New Roman" panose="02020603050405020304" pitchFamily="18" charset="0"/>
                <a:cs typeface="Times New Roman" panose="02020603050405020304" pitchFamily="18" charset="0"/>
              </a:rPr>
              <a:t>Technical issue in Draft D2 document</a:t>
            </a:r>
          </a:p>
        </p:txBody>
      </p:sp>
      <p:sp>
        <p:nvSpPr>
          <p:cNvPr id="3" name="Content Placeholder 2"/>
          <p:cNvSpPr>
            <a:spLocks noGrp="1"/>
          </p:cNvSpPr>
          <p:nvPr>
            <p:ph idx="1"/>
          </p:nvPr>
        </p:nvSpPr>
        <p:spPr>
          <a:xfrm>
            <a:off x="457200" y="1524000"/>
            <a:ext cx="7848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1400" dirty="0" smtClean="0">
                <a:latin typeface="Times New Roman" pitchFamily="18" charset="0"/>
                <a:cs typeface="Times New Roman" pitchFamily="18" charset="0"/>
              </a:rPr>
              <a:t>The </a:t>
            </a:r>
            <a:r>
              <a:rPr lang="en-US" sz="1400" dirty="0">
                <a:latin typeface="Times New Roman" pitchFamily="18" charset="0"/>
                <a:cs typeface="Times New Roman" pitchFamily="18" charset="0"/>
              </a:rPr>
              <a:t>descriptions for each PHY type are shown on pages 120 to 121 in IEEE 802.15.7-2018. So, The descriptions for PHY VII and VIII should be added to this part</a:t>
            </a:r>
            <a:r>
              <a:rPr lang="en-US" sz="1400" dirty="0" smtClean="0">
                <a:latin typeface="Times New Roman" pitchFamily="18" charset="0"/>
                <a:cs typeface="Times New Roman" pitchFamily="18" charset="0"/>
              </a:rPr>
              <a:t>.</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1400" dirty="0">
                <a:latin typeface="Times New Roman" pitchFamily="18" charset="0"/>
                <a:cs typeface="Times New Roman" pitchFamily="18" charset="0"/>
              </a:rPr>
              <a:t>In "the amplitude of LED“. Change it to "the </a:t>
            </a:r>
            <a:r>
              <a:rPr lang="en-US" sz="1400" dirty="0" err="1">
                <a:latin typeface="Times New Roman" pitchFamily="18" charset="0"/>
                <a:cs typeface="Times New Roman" pitchFamily="18" charset="0"/>
              </a:rPr>
              <a:t>amplitue</a:t>
            </a:r>
            <a:r>
              <a:rPr lang="en-US" sz="1400" dirty="0">
                <a:latin typeface="Times New Roman" pitchFamily="18" charset="0"/>
                <a:cs typeface="Times New Roman" pitchFamily="18" charset="0"/>
              </a:rPr>
              <a:t> of signal to the light sources" for better understanding.</a:t>
            </a: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1400" dirty="0">
              <a:latin typeface="Times New Roman" pitchFamily="18" charset="0"/>
              <a:cs typeface="Times New Roman" pitchFamily="18" charset="0"/>
            </a:endParaRPr>
          </a:p>
          <a:p>
            <a:pPr marL="0" indent="0" algn="just">
              <a:lnSpc>
                <a:spcPct val="110000"/>
              </a:lnSpc>
              <a:spcBef>
                <a:spcPts val="600"/>
              </a:spcBef>
              <a:spcAft>
                <a:spcPts val="600"/>
              </a:spcAft>
              <a:buNone/>
            </a:pPr>
            <a:endParaRPr lang="en-US" sz="1400" dirty="0">
              <a:latin typeface="Times New Roman" pitchFamily="18" charset="0"/>
              <a:cs typeface="Times New Roman" pitchFamily="18" charset="0"/>
            </a:endParaRPr>
          </a:p>
        </p:txBody>
      </p:sp>
      <p:pic>
        <p:nvPicPr>
          <p:cNvPr id="4" name="Picture 3"/>
          <p:cNvPicPr>
            <a:picLocks noChangeAspect="1"/>
          </p:cNvPicPr>
          <p:nvPr/>
        </p:nvPicPr>
        <p:blipFill>
          <a:blip r:embed="rId2"/>
          <a:stretch>
            <a:fillRect/>
          </a:stretch>
        </p:blipFill>
        <p:spPr>
          <a:xfrm>
            <a:off x="762000" y="2133600"/>
            <a:ext cx="6562725" cy="1383259"/>
          </a:xfrm>
          <a:prstGeom prst="rect">
            <a:avLst/>
          </a:prstGeom>
        </p:spPr>
      </p:pic>
      <p:pic>
        <p:nvPicPr>
          <p:cNvPr id="5" name="Picture 4"/>
          <p:cNvPicPr>
            <a:picLocks noChangeAspect="1"/>
          </p:cNvPicPr>
          <p:nvPr/>
        </p:nvPicPr>
        <p:blipFill>
          <a:blip r:embed="rId3"/>
          <a:stretch>
            <a:fillRect/>
          </a:stretch>
        </p:blipFill>
        <p:spPr>
          <a:xfrm>
            <a:off x="990600" y="4536384"/>
            <a:ext cx="7172325" cy="781050"/>
          </a:xfrm>
          <a:prstGeom prst="rect">
            <a:avLst/>
          </a:prstGeom>
        </p:spPr>
      </p:pic>
    </p:spTree>
    <p:extLst>
      <p:ext uri="{BB962C8B-B14F-4D97-AF65-F5344CB8AC3E}">
        <p14:creationId xmlns:p14="http://schemas.microsoft.com/office/powerpoint/2010/main" val="2789846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18207</TotalTime>
  <Words>1265</Words>
  <Application>Microsoft Office PowerPoint</Application>
  <PresentationFormat>On-screen Show (4:3)</PresentationFormat>
  <Paragraphs>77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맑은 고딕</vt:lpstr>
      <vt:lpstr>Arial</vt:lpstr>
      <vt:lpstr>Calibri</vt:lpstr>
      <vt:lpstr>Times New Roman</vt:lpstr>
      <vt:lpstr>Wingdings</vt:lpstr>
      <vt:lpstr>Office Theme</vt:lpstr>
      <vt:lpstr>PowerPoint Presentation</vt:lpstr>
      <vt:lpstr>PowerPoint Presentation</vt:lpstr>
      <vt:lpstr>Issue #1: Decorate Draft D2 document</vt:lpstr>
      <vt:lpstr>Issue #2: Technical issue in Draft D2 document</vt:lpstr>
      <vt:lpstr>Issue #3: Decorate Draft D2 document</vt:lpstr>
      <vt:lpstr>Issue #4: Technical issue in Draft D2 document</vt:lpstr>
      <vt:lpstr>Issue #5: Technical issue in Draft D2 document</vt:lpstr>
      <vt:lpstr>Issue #6: Technical issue in Draft D2 document</vt:lpstr>
      <vt:lpstr>Issue #7: Technical issue in Draft D2 document</vt:lpstr>
      <vt:lpstr>Issue #8: Decorate Draft D2 document</vt:lpstr>
      <vt:lpstr>Issue #9: Decorate Draft D2 document</vt:lpstr>
      <vt:lpstr>Issue #10: Decorate Draft D2 document</vt:lpstr>
      <vt:lpstr>Issue #11: Technical issue in Draft D2 document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839</cp:revision>
  <cp:lastPrinted>2017-05-07T15:48:38Z</cp:lastPrinted>
  <dcterms:created xsi:type="dcterms:W3CDTF">2010-05-15T17:50:32Z</dcterms:created>
  <dcterms:modified xsi:type="dcterms:W3CDTF">2022-11-15T04:31:40Z</dcterms:modified>
</cp:coreProperties>
</file>