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75" r:id="rId3"/>
    <p:sldId id="311" r:id="rId4"/>
    <p:sldId id="376" r:id="rId5"/>
    <p:sldId id="377" r:id="rId6"/>
    <p:sldId id="380" r:id="rId7"/>
    <p:sldId id="379" r:id="rId8"/>
    <p:sldId id="38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15-22-0622-00-007a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a:t>
            </a:r>
            <a:r>
              <a:rPr lang="en-US" altLang="en-US" sz="1600" b="1" dirty="0">
                <a:solidFill>
                  <a:prstClr val="black"/>
                </a:solidFill>
                <a:latin typeface="Times New Roman" panose="02020603050405020304" pitchFamily="18" charset="0"/>
              </a:rPr>
              <a:t>: Discussion and response on comments of Draft D2 document from SKG Waves</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smtClean="0">
                <a:solidFill>
                  <a:prstClr val="black"/>
                </a:solidFill>
                <a:latin typeface="Times New Roman" panose="02020603050405020304" pitchFamily="18" charset="0"/>
              </a:rPr>
              <a:t> Response to the Issues of Draft D2 comment </a:t>
            </a:r>
            <a:r>
              <a:rPr lang="en-US" altLang="en-US" sz="1600" dirty="0">
                <a:solidFill>
                  <a:prstClr val="black"/>
                </a:solidFill>
                <a:latin typeface="Times New Roman" panose="02020603050405020304" pitchFamily="18" charset="0"/>
              </a:rPr>
              <a:t>from German Aerospace Center (DLR)</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smtClean="0">
                <a:solidFill>
                  <a:prstClr val="black"/>
                </a:solidFill>
                <a:latin typeface="Times New Roman" panose="02020603050405020304" pitchFamily="18" charset="0"/>
              </a:rPr>
              <a:t>Response to the </a:t>
            </a:r>
            <a:r>
              <a:rPr lang="en-US" sz="1600" dirty="0">
                <a:solidFill>
                  <a:prstClr val="black"/>
                </a:solidFill>
                <a:latin typeface="Times New Roman" panose="02020603050405020304" pitchFamily="18" charset="0"/>
              </a:rPr>
              <a:t>Issues of Draft D2 comment from German Aerospace Center (DLR)</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Discussion and response on comments of Draft D2 document from SKG Waves</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Decorate in D2 document</a:t>
            </a:r>
          </a:p>
        </p:txBody>
      </p:sp>
      <p:sp>
        <p:nvSpPr>
          <p:cNvPr id="3" name="Content Placeholder 2"/>
          <p:cNvSpPr>
            <a:spLocks noGrp="1"/>
          </p:cNvSpPr>
          <p:nvPr>
            <p:ph idx="1"/>
          </p:nvPr>
        </p:nvSpPr>
        <p:spPr>
          <a:xfrm>
            <a:off x="457200" y="1524000"/>
            <a:ext cx="3810000" cy="4754563"/>
          </a:xfrm>
        </p:spPr>
        <p:txBody>
          <a:bodyPr>
            <a:normAutofit fontScale="700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Security Enabled subfield is 1 bit in length, and it shall be set to one if the frame is protected by the MAC sublayer. This subfield shall be set to zero </a:t>
            </a:r>
            <a:r>
              <a:rPr lang="en-US" sz="2000" dirty="0" smtClean="0">
                <a:latin typeface="Times New Roman" pitchFamily="18" charset="0"/>
                <a:cs typeface="Times New Roman" pitchFamily="18" charset="0"/>
              </a:rPr>
              <a:t>otherwise. For </a:t>
            </a:r>
            <a:r>
              <a:rPr lang="en-US" sz="2000" dirty="0">
                <a:latin typeface="Times New Roman" pitchFamily="18" charset="0"/>
                <a:cs typeface="Times New Roman" pitchFamily="18" charset="0"/>
              </a:rPr>
              <a:t>readability purposes I think that the numbers "one" and "zero" should be represented differently from the symbols "1" and "0</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Frame Pending subfield is 1 bit in length and shall be set to one if the device sending the frame has more data for the recipients. This subfield shall be set to zero otherwise. The Frame Pending subfield shall be used only during the data frame; at the synchronization frame, it shall be set to zero on transmission and ignored on </a:t>
            </a:r>
            <a:r>
              <a:rPr lang="en-US" sz="2000" dirty="0" smtClean="0">
                <a:latin typeface="Times New Roman" pitchFamily="18" charset="0"/>
                <a:cs typeface="Times New Roman" pitchFamily="18" charset="0"/>
              </a:rPr>
              <a:t>reception.</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If the Destination OWPAN Address is equal to zero, then .. &lt;&lt;If the Source OWPAN Address is "0", then</a:t>
            </a:r>
            <a:r>
              <a:rPr lang="en-US" sz="2000" dirty="0" smtClean="0">
                <a:latin typeface="Times New Roman" pitchFamily="18" charset="0"/>
                <a:cs typeface="Times New Roman" pitchFamily="18" charset="0"/>
              </a:rPr>
              <a:t>...&gt;&gt;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00600" y="1828800"/>
            <a:ext cx="3552804" cy="1042987"/>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Decorate in D2 document</a:t>
            </a:r>
          </a:p>
        </p:txBody>
      </p:sp>
      <p:sp>
        <p:nvSpPr>
          <p:cNvPr id="3" name="Content Placeholder 2"/>
          <p:cNvSpPr>
            <a:spLocks noGrp="1"/>
          </p:cNvSpPr>
          <p:nvPr>
            <p:ph idx="1"/>
          </p:nvPr>
        </p:nvSpPr>
        <p:spPr>
          <a:xfrm>
            <a:off x="457200" y="1524000"/>
            <a:ext cx="3581400" cy="4754563"/>
          </a:xfrm>
        </p:spPr>
        <p:txBody>
          <a:bodyPr>
            <a:normAutofit fontScale="775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Sequence </a:t>
            </a:r>
            <a:r>
              <a:rPr lang="en-US" sz="2000" dirty="0">
                <a:latin typeface="Times New Roman" pitchFamily="18" charset="0"/>
                <a:cs typeface="Times New Roman" pitchFamily="18" charset="0"/>
              </a:rPr>
              <a:t>Number field is 1 octet in length </a:t>
            </a: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a variant of the previous comment, the counting meaning should be spelled out</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OWPAN </a:t>
            </a:r>
            <a:r>
              <a:rPr lang="en-US" sz="2000" dirty="0">
                <a:latin typeface="Times New Roman" pitchFamily="18" charset="0"/>
                <a:cs typeface="Times New Roman" pitchFamily="18" charset="0"/>
              </a:rPr>
              <a:t>Address, when present, is 2 octets in length</a:t>
            </a:r>
            <a:r>
              <a:rPr lang="en-US" sz="2000" dirty="0" smtClean="0">
                <a:latin typeface="Times New Roman" pitchFamily="18" charset="0"/>
                <a:cs typeface="Times New Roman" pitchFamily="18" charset="0"/>
              </a:rPr>
              <a:t>... Same </a:t>
            </a:r>
            <a:r>
              <a:rPr lang="en-US" sz="2000" dirty="0">
                <a:latin typeface="Times New Roman" pitchFamily="18" charset="0"/>
                <a:cs typeface="Times New Roman" pitchFamily="18" charset="0"/>
              </a:rPr>
              <a:t>rationale as in previous </a:t>
            </a:r>
            <a:r>
              <a:rPr lang="en-US" sz="2000" dirty="0" smtClean="0">
                <a:latin typeface="Times New Roman" pitchFamily="18" charset="0"/>
                <a:cs typeface="Times New Roman" pitchFamily="18" charset="0"/>
              </a:rPr>
              <a:t>comment. There </a:t>
            </a:r>
            <a:r>
              <a:rPr lang="en-US" sz="2000" dirty="0">
                <a:latin typeface="Times New Roman" pitchFamily="18" charset="0"/>
                <a:cs typeface="Times New Roman" pitchFamily="18" charset="0"/>
              </a:rPr>
              <a:t>may be other instances of the same situation in the document, (for example page 7, line 27), I will not comment further on those</a:t>
            </a:r>
            <a:r>
              <a:rPr lang="en-US" sz="20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Docuemnt</a:t>
            </a:r>
            <a:r>
              <a:rPr lang="en-US" sz="2000" dirty="0">
                <a:latin typeface="Times New Roman" pitchFamily="18" charset="0"/>
                <a:cs typeface="Times New Roman" pitchFamily="18" charset="0"/>
              </a:rPr>
              <a:t> says: &lt;&lt;...and PHY VIII modes shall implement with a high frame rate camera...&gt;&gt;The reading of the sentence is </a:t>
            </a:r>
            <a:r>
              <a:rPr lang="en-US" sz="2000" dirty="0" err="1">
                <a:latin typeface="Times New Roman" pitchFamily="18" charset="0"/>
                <a:cs typeface="Times New Roman" pitchFamily="18" charset="0"/>
              </a:rPr>
              <a:t>confusing.“"Document</a:t>
            </a:r>
            <a:r>
              <a:rPr lang="en-US" sz="2000" dirty="0">
                <a:latin typeface="Times New Roman" pitchFamily="18" charset="0"/>
                <a:cs typeface="Times New Roman" pitchFamily="18" charset="0"/>
              </a:rPr>
              <a:t> should say:&lt;&lt;...PHY VIII modes shall be implemented with a high frame rate camera</a:t>
            </a:r>
            <a:r>
              <a:rPr lang="en-US" sz="2000" dirty="0" smtClean="0">
                <a:latin typeface="Times New Roman" pitchFamily="18" charset="0"/>
                <a:cs typeface="Times New Roman" pitchFamily="18" charset="0"/>
              </a:rPr>
              <a:t>...&gt;&gt;“</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187065" y="1676400"/>
            <a:ext cx="4486275" cy="739038"/>
          </a:xfrm>
          <a:prstGeom prst="rect">
            <a:avLst/>
          </a:prstGeom>
        </p:spPr>
      </p:pic>
      <p:pic>
        <p:nvPicPr>
          <p:cNvPr id="5" name="Picture 4"/>
          <p:cNvPicPr>
            <a:picLocks noChangeAspect="1"/>
          </p:cNvPicPr>
          <p:nvPr/>
        </p:nvPicPr>
        <p:blipFill>
          <a:blip r:embed="rId3"/>
          <a:stretch>
            <a:fillRect/>
          </a:stretch>
        </p:blipFill>
        <p:spPr>
          <a:xfrm>
            <a:off x="4212293" y="2547898"/>
            <a:ext cx="4699331" cy="942975"/>
          </a:xfrm>
          <a:prstGeom prst="rect">
            <a:avLst/>
          </a:prstGeom>
        </p:spPr>
      </p:pic>
      <p:pic>
        <p:nvPicPr>
          <p:cNvPr id="6" name="Picture 5"/>
          <p:cNvPicPr>
            <a:picLocks noChangeAspect="1"/>
          </p:cNvPicPr>
          <p:nvPr/>
        </p:nvPicPr>
        <p:blipFill>
          <a:blip r:embed="rId4"/>
          <a:stretch>
            <a:fillRect/>
          </a:stretch>
        </p:blipFill>
        <p:spPr>
          <a:xfrm>
            <a:off x="4187065" y="3901281"/>
            <a:ext cx="4719637" cy="413438"/>
          </a:xfrm>
          <a:prstGeom prst="rect">
            <a:avLst/>
          </a:prstGeom>
        </p:spPr>
      </p:pic>
    </p:spTree>
    <p:extLst>
      <p:ext uri="{BB962C8B-B14F-4D97-AF65-F5344CB8AC3E}">
        <p14:creationId xmlns:p14="http://schemas.microsoft.com/office/powerpoint/2010/main" val="2669673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in D2 document</a:t>
            </a:r>
          </a:p>
        </p:txBody>
      </p:sp>
      <p:sp>
        <p:nvSpPr>
          <p:cNvPr id="3" name="Content Placeholder 2"/>
          <p:cNvSpPr>
            <a:spLocks noGrp="1"/>
          </p:cNvSpPr>
          <p:nvPr>
            <p:ph idx="1"/>
          </p:nvPr>
        </p:nvSpPr>
        <p:spPr>
          <a:xfrm>
            <a:off x="457200" y="1524000"/>
            <a:ext cx="3505200" cy="4754563"/>
          </a:xfrm>
        </p:spPr>
        <p:txBody>
          <a:bodyPr>
            <a:normAutofit fontScale="775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Document </a:t>
            </a:r>
            <a:r>
              <a:rPr lang="en-US" sz="2000" dirty="0">
                <a:latin typeface="Times New Roman" pitchFamily="18" charset="0"/>
                <a:cs typeface="Times New Roman" pitchFamily="18" charset="0"/>
              </a:rPr>
              <a:t>says: &lt;&lt;The data sub-packet payload shall consist of two subparts: SN data, payload.&gt;&gt;The reading of the sentence could be improved</a:t>
            </a:r>
            <a:r>
              <a:rPr lang="en-US" sz="2000" dirty="0" smtClean="0">
                <a:latin typeface="Times New Roman" pitchFamily="18" charset="0"/>
                <a:cs typeface="Times New Roman" pitchFamily="18" charset="0"/>
              </a:rPr>
              <a:t>. Document </a:t>
            </a:r>
            <a:r>
              <a:rPr lang="en-US" sz="2000" dirty="0">
                <a:latin typeface="Times New Roman" pitchFamily="18" charset="0"/>
                <a:cs typeface="Times New Roman" pitchFamily="18" charset="0"/>
              </a:rPr>
              <a:t>should say:&lt;&lt;The data sub-packet payload shall consist of two parts: SN data and payload</a:t>
            </a:r>
            <a:r>
              <a:rPr lang="en-US" sz="2000" dirty="0" smtClean="0">
                <a:latin typeface="Times New Roman" pitchFamily="18" charset="0"/>
                <a:cs typeface="Times New Roman" pitchFamily="18" charset="0"/>
              </a:rPr>
              <a:t>&gt;&gt;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says:&lt;&lt;...with supported data rates and operating conditions is shown in Table 79a with high-speed OCC system uses the PHY VII.&gt;&gt;The sentence is difficult to </a:t>
            </a:r>
            <a:r>
              <a:rPr lang="en-US" sz="2000" dirty="0" err="1">
                <a:latin typeface="Times New Roman" pitchFamily="18" charset="0"/>
                <a:cs typeface="Times New Roman" pitchFamily="18" charset="0"/>
              </a:rPr>
              <a:t>read.“"Document</a:t>
            </a:r>
            <a:r>
              <a:rPr lang="en-US" sz="2000" dirty="0">
                <a:latin typeface="Times New Roman" pitchFamily="18" charset="0"/>
                <a:cs typeface="Times New Roman" pitchFamily="18" charset="0"/>
              </a:rPr>
              <a:t> should say:&lt;&lt;...with supported data rates and operating conditions is shown in Table 79a.The high-speed OCC system uses the PHY VII.&gt;&gt;, or similar modification for readability."</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3895725" y="1752600"/>
            <a:ext cx="5248275" cy="704466"/>
          </a:xfrm>
          <a:prstGeom prst="rect">
            <a:avLst/>
          </a:prstGeom>
        </p:spPr>
      </p:pic>
      <p:pic>
        <p:nvPicPr>
          <p:cNvPr id="5" name="Picture 4"/>
          <p:cNvPicPr>
            <a:picLocks noChangeAspect="1"/>
          </p:cNvPicPr>
          <p:nvPr/>
        </p:nvPicPr>
        <p:blipFill>
          <a:blip r:embed="rId3"/>
          <a:stretch>
            <a:fillRect/>
          </a:stretch>
        </p:blipFill>
        <p:spPr>
          <a:xfrm>
            <a:off x="4171701" y="4419600"/>
            <a:ext cx="4767023" cy="1590675"/>
          </a:xfrm>
          <a:prstGeom prst="rect">
            <a:avLst/>
          </a:prstGeom>
        </p:spPr>
      </p:pic>
    </p:spTree>
    <p:extLst>
      <p:ext uri="{BB962C8B-B14F-4D97-AF65-F5344CB8AC3E}">
        <p14:creationId xmlns:p14="http://schemas.microsoft.com/office/powerpoint/2010/main" val="27599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smtClean="0">
                <a:latin typeface="Times New Roman" panose="02020603050405020304" pitchFamily="18" charset="0"/>
                <a:cs typeface="Times New Roman" panose="02020603050405020304" pitchFamily="18" charset="0"/>
              </a:rPr>
              <a:t>Issue #4: Decorate in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267200" cy="4754563"/>
          </a:xfrm>
        </p:spPr>
        <p:txBody>
          <a:bodyPr>
            <a:normAutofit fontScale="92500" lnSpcReduction="20000"/>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 &lt;&lt;The data sub-packet payload shall consist of two subparts: SN data, payload.&gt;&gt;Similar to comment in page 18, line 18, the reading of the sentence could be </a:t>
            </a:r>
            <a:r>
              <a:rPr lang="en-US" sz="2000" dirty="0" err="1">
                <a:latin typeface="Times New Roman" pitchFamily="18" charset="0"/>
                <a:cs typeface="Times New Roman" pitchFamily="18" charset="0"/>
              </a:rPr>
              <a:t>improved.“"Document</a:t>
            </a:r>
            <a:r>
              <a:rPr lang="en-US" sz="2000" dirty="0">
                <a:latin typeface="Times New Roman" pitchFamily="18" charset="0"/>
                <a:cs typeface="Times New Roman" pitchFamily="18" charset="0"/>
              </a:rPr>
              <a:t> should say:&lt;&lt;The data sub-packet payload shall consist of two parts: SN data and payload&gt;&gt;"</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says:&lt;&lt;...three subparts: the Start SN data, Payload, and the End SN...&gt;&gt;Reading and writing can be </a:t>
            </a:r>
            <a:r>
              <a:rPr lang="en-US" sz="2000" dirty="0" err="1">
                <a:latin typeface="Times New Roman" pitchFamily="18" charset="0"/>
                <a:cs typeface="Times New Roman" pitchFamily="18" charset="0"/>
              </a:rPr>
              <a:t>improved.“"Document</a:t>
            </a:r>
            <a:r>
              <a:rPr lang="en-US" sz="2000" dirty="0">
                <a:latin typeface="Times New Roman" pitchFamily="18" charset="0"/>
                <a:cs typeface="Times New Roman" pitchFamily="18" charset="0"/>
              </a:rPr>
              <a:t> should say:&lt;&lt;...three subparts: the Start SN data, the Payload and the End SN...&gt;&gt;"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800600" y="1828800"/>
            <a:ext cx="4219575" cy="614363"/>
          </a:xfrm>
          <a:prstGeom prst="rect">
            <a:avLst/>
          </a:prstGeom>
        </p:spPr>
      </p:pic>
      <p:pic>
        <p:nvPicPr>
          <p:cNvPr id="5" name="Picture 4"/>
          <p:cNvPicPr>
            <a:picLocks noChangeAspect="1"/>
          </p:cNvPicPr>
          <p:nvPr/>
        </p:nvPicPr>
        <p:blipFill>
          <a:blip r:embed="rId3"/>
          <a:stretch>
            <a:fillRect/>
          </a:stretch>
        </p:blipFill>
        <p:spPr>
          <a:xfrm>
            <a:off x="4800600" y="3464530"/>
            <a:ext cx="3938587" cy="612169"/>
          </a:xfrm>
          <a:prstGeom prst="rect">
            <a:avLst/>
          </a:prstGeom>
        </p:spPr>
      </p:pic>
    </p:spTree>
    <p:extLst>
      <p:ext uri="{BB962C8B-B14F-4D97-AF65-F5344CB8AC3E}">
        <p14:creationId xmlns:p14="http://schemas.microsoft.com/office/powerpoint/2010/main" val="2732212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Technical issue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458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"Document says:&lt;&lt;The data sub-packet format of...&gt;&gt;There is no reference to a sub-packet in the Figure 216h. Something </a:t>
            </a:r>
            <a:r>
              <a:rPr lang="en-US" sz="2000" dirty="0" err="1">
                <a:latin typeface="Times New Roman" pitchFamily="18" charset="0"/>
                <a:cs typeface="Times New Roman" pitchFamily="18" charset="0"/>
              </a:rPr>
              <a:t>missing?“"If</a:t>
            </a:r>
            <a:r>
              <a:rPr lang="en-US" sz="2000" dirty="0">
                <a:latin typeface="Times New Roman" pitchFamily="18" charset="0"/>
                <a:cs typeface="Times New Roman" pitchFamily="18" charset="0"/>
              </a:rPr>
              <a:t> nothing is missing, document should say:&lt;&lt;The data packet format of...&gt;&gt;Otherwise, add missing information on sub-packets."</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676400" y="3276600"/>
            <a:ext cx="6400284" cy="2362200"/>
          </a:xfrm>
          <a:prstGeom prst="rect">
            <a:avLst/>
          </a:prstGeom>
        </p:spPr>
      </p:pic>
    </p:spTree>
    <p:extLst>
      <p:ext uri="{BB962C8B-B14F-4D97-AF65-F5344CB8AC3E}">
        <p14:creationId xmlns:p14="http://schemas.microsoft.com/office/powerpoint/2010/main" val="2765816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Technical issue in Draft D2 document</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4038600" cy="4754563"/>
          </a:xfrm>
        </p:spPr>
        <p:txBody>
          <a:bodyPr>
            <a:normAutofit fontScale="70000" lnSpcReduction="20000"/>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"Document says:&lt;&lt;Table 151e—Data Sub-Packet format&gt;&gt;Inconsistency with Figure 216h?“"Document should say:&lt;&lt;Table 151e—Data Packet format&gt;&gt;The structure presented in this table is the same as in the figure 216h, but here is called ""sub-packet"" and there is called ""packet"""</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Document says:&lt;&lt;The end of the PSDU field is indicated by the presence of another SFD, i.e., the preamble frame.&gt;&gt;From this sentence and the representation in Figure 216o, I conclude that it is possible that the payload may contain the preamble sequence being used, so how it is resolved such situation? I didn't find in the text a resolution for this </a:t>
            </a:r>
            <a:r>
              <a:rPr lang="en-US" sz="2000" dirty="0" err="1">
                <a:latin typeface="Times New Roman" pitchFamily="18" charset="0"/>
                <a:cs typeface="Times New Roman" pitchFamily="18" charset="0"/>
              </a:rPr>
              <a:t>event.“If</a:t>
            </a:r>
            <a:r>
              <a:rPr lang="en-US" sz="2000" dirty="0">
                <a:latin typeface="Times New Roman" pitchFamily="18" charset="0"/>
                <a:cs typeface="Times New Roman" pitchFamily="18" charset="0"/>
              </a:rPr>
              <a:t> the authors confirm that this situation is indeed possible special text must be </a:t>
            </a:r>
            <a:r>
              <a:rPr lang="en-US" sz="2000" dirty="0" err="1">
                <a:latin typeface="Times New Roman" pitchFamily="18" charset="0"/>
                <a:cs typeface="Times New Roman" pitchFamily="18" charset="0"/>
              </a:rPr>
              <a:t>aded</a:t>
            </a:r>
            <a:r>
              <a:rPr lang="en-US" sz="2000" dirty="0">
                <a:latin typeface="Times New Roman" pitchFamily="18" charset="0"/>
                <a:cs typeface="Times New Roman" pitchFamily="18" charset="0"/>
              </a:rPr>
              <a:t> for handling and resolving the event.</a:t>
            </a: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532832" y="1524000"/>
            <a:ext cx="4516233" cy="1562100"/>
          </a:xfrm>
          <a:prstGeom prst="rect">
            <a:avLst/>
          </a:prstGeom>
        </p:spPr>
      </p:pic>
      <p:pic>
        <p:nvPicPr>
          <p:cNvPr id="6" name="Picture 5"/>
          <p:cNvPicPr>
            <a:picLocks noChangeAspect="1"/>
          </p:cNvPicPr>
          <p:nvPr/>
        </p:nvPicPr>
        <p:blipFill>
          <a:blip r:embed="rId3"/>
          <a:stretch>
            <a:fillRect/>
          </a:stretch>
        </p:blipFill>
        <p:spPr>
          <a:xfrm>
            <a:off x="4572001" y="3429000"/>
            <a:ext cx="4281486" cy="1566862"/>
          </a:xfrm>
          <a:prstGeom prst="rect">
            <a:avLst/>
          </a:prstGeom>
        </p:spPr>
      </p:pic>
    </p:spTree>
    <p:extLst>
      <p:ext uri="{BB962C8B-B14F-4D97-AF65-F5344CB8AC3E}">
        <p14:creationId xmlns:p14="http://schemas.microsoft.com/office/powerpoint/2010/main" val="262843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16529</TotalTime>
  <Words>794</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맑은 고딕</vt:lpstr>
      <vt:lpstr>Arial</vt:lpstr>
      <vt:lpstr>Calibri</vt:lpstr>
      <vt:lpstr>Times New Roman</vt:lpstr>
      <vt:lpstr>Wingdings</vt:lpstr>
      <vt:lpstr>Office Theme</vt:lpstr>
      <vt:lpstr>PowerPoint Presentation</vt:lpstr>
      <vt:lpstr>PowerPoint Presentation</vt:lpstr>
      <vt:lpstr>Issue #1: Decorate in D2 document</vt:lpstr>
      <vt:lpstr>Issue #2: Decorate in D2 document</vt:lpstr>
      <vt:lpstr>Issue #3: Decorate in D2 document</vt:lpstr>
      <vt:lpstr>Issue #4: Decorate in D2 document</vt:lpstr>
      <vt:lpstr>Issue #5: Technical issue in Draft D2 document</vt:lpstr>
      <vt:lpstr>Issue #6: Technical issue in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722</cp:revision>
  <cp:lastPrinted>2017-05-07T15:48:38Z</cp:lastPrinted>
  <dcterms:created xsi:type="dcterms:W3CDTF">2010-05-15T17:50:32Z</dcterms:created>
  <dcterms:modified xsi:type="dcterms:W3CDTF">2022-11-15T04:28:42Z</dcterms:modified>
</cp:coreProperties>
</file>