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46" r:id="rId2"/>
    <p:sldId id="375" r:id="rId3"/>
    <p:sldId id="311"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15-22-0621-00-007a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b="1" dirty="0">
                <a:solidFill>
                  <a:prstClr val="black"/>
                </a:solidFill>
                <a:latin typeface="Times New Roman" panose="02020603050405020304" pitchFamily="18" charset="0"/>
              </a:rPr>
              <a:t>: Discussion on comments from German Aerospace </a:t>
            </a:r>
            <a:r>
              <a:rPr lang="en-US" altLang="en-US" sz="1600" b="1" dirty="0" smtClean="0">
                <a:solidFill>
                  <a:prstClr val="black"/>
                </a:solidFill>
                <a:latin typeface="Times New Roman" panose="02020603050405020304" pitchFamily="18" charset="0"/>
              </a:rPr>
              <a:t>Center (</a:t>
            </a:r>
            <a:r>
              <a:rPr lang="en-US" altLang="en-US" sz="1600" b="1" dirty="0">
                <a:solidFill>
                  <a:prstClr val="black"/>
                </a:solidFill>
                <a:latin typeface="Times New Roman" panose="02020603050405020304" pitchFamily="18" charset="0"/>
              </a:rPr>
              <a:t>DLR</a:t>
            </a:r>
            <a:r>
              <a:rPr lang="en-US" altLang="en-US" sz="1600" b="1" dirty="0" smtClean="0">
                <a:solidFill>
                  <a:prstClr val="black"/>
                </a:solidFill>
                <a:latin typeface="Times New Roman" panose="02020603050405020304" pitchFamily="18" charset="0"/>
              </a:rPr>
              <a:t>) </a:t>
            </a:r>
            <a:r>
              <a:rPr lang="en-US" altLang="en-US" sz="1600" b="1" dirty="0">
                <a:solidFill>
                  <a:prstClr val="black"/>
                </a:solidFill>
                <a:latin typeface="Times New Roman" panose="02020603050405020304" pitchFamily="18" charset="0"/>
              </a:rPr>
              <a:t>for Draft D2 document </a:t>
            </a:r>
            <a:endParaRPr lang="en-US" altLang="en-US" sz="1600" b="1" dirty="0" smtClean="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a:t>
            </a:r>
            <a:r>
              <a:rPr lang="en-US" altLang="en-US" sz="1600" dirty="0" smtClean="0">
                <a:solidFill>
                  <a:prstClr val="black"/>
                </a:solidFill>
                <a:latin typeface="Times New Roman" panose="02020603050405020304" pitchFamily="18" charset="0"/>
              </a:rPr>
              <a:t> Response to the Issues of Draft D2 comment </a:t>
            </a:r>
            <a:r>
              <a:rPr lang="en-US" altLang="en-US" sz="1600" dirty="0">
                <a:solidFill>
                  <a:prstClr val="black"/>
                </a:solidFill>
                <a:latin typeface="Times New Roman" panose="02020603050405020304" pitchFamily="18" charset="0"/>
              </a:rPr>
              <a:t>from German Aerospace Center (DLR)</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Response to the </a:t>
            </a:r>
            <a:r>
              <a:rPr lang="en-US" sz="1600" dirty="0">
                <a:solidFill>
                  <a:prstClr val="black"/>
                </a:solidFill>
                <a:latin typeface="Times New Roman" panose="02020603050405020304" pitchFamily="18" charset="0"/>
              </a:rPr>
              <a:t>Issues of Draft D2 comment from German Aerospace Center (DLR)</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a:solidFill>
                  <a:schemeClr val="tx1"/>
                </a:solidFill>
                <a:latin typeface="Times New Roman" pitchFamily="18" charset="0"/>
                <a:cs typeface="Times New Roman" pitchFamily="18" charset="0"/>
              </a:rPr>
              <a:t>Discussion on comments from German Aerospace Center (DLR) for Draft D2 document </a:t>
            </a: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a:t>
            </a:r>
            <a:r>
              <a:rPr lang="en-US" sz="2800" dirty="0" smtClean="0">
                <a:latin typeface="Times New Roman" panose="02020603050405020304" pitchFamily="18" charset="0"/>
                <a:cs typeface="Times New Roman" panose="02020603050405020304" pitchFamily="18" charset="0"/>
              </a:rPr>
              <a:t>Technical issue in Draft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4191000" cy="4754563"/>
          </a:xfrm>
        </p:spPr>
        <p:txBody>
          <a:bodyPr>
            <a:normAutofit fontScale="85000" lnSpcReduction="10000"/>
          </a:bodyPr>
          <a:lstStyle/>
          <a:p>
            <a:pPr algn="just">
              <a:lnSpc>
                <a:spcPct val="110000"/>
              </a:lnSpc>
              <a:spcBef>
                <a:spcPts val="600"/>
              </a:spcBef>
              <a:spcAft>
                <a:spcPts val="600"/>
              </a:spcAft>
              <a:buFont typeface="Wingdings" panose="05000000000000000000" pitchFamily="2" charset="2"/>
              <a:buChar char="q"/>
            </a:pPr>
            <a:r>
              <a:rPr lang="en-US" sz="2000" dirty="0" err="1">
                <a:latin typeface="Times New Roman" pitchFamily="18" charset="0"/>
                <a:cs typeface="Times New Roman" pitchFamily="18" charset="0"/>
              </a:rPr>
              <a:t>Subclause</a:t>
            </a:r>
            <a:r>
              <a:rPr lang="en-US" sz="2000" dirty="0">
                <a:latin typeface="Times New Roman" pitchFamily="18" charset="0"/>
                <a:cs typeface="Times New Roman" pitchFamily="18" charset="0"/>
              </a:rPr>
              <a:t> 16.1.6 should specify the "Hermitian Mapping", but only provides the statement "The special purpose of the Hermitian block is that it ensures the output of the IDFT is entirely real." Normally the term </a:t>
            </a:r>
            <a:r>
              <a:rPr lang="en-US" sz="2000" dirty="0" err="1">
                <a:latin typeface="Times New Roman" pitchFamily="18" charset="0"/>
                <a:cs typeface="Times New Roman" pitchFamily="18" charset="0"/>
              </a:rPr>
              <a:t>hermitian</a:t>
            </a:r>
            <a:r>
              <a:rPr lang="en-US" sz="2000" dirty="0">
                <a:latin typeface="Times New Roman" pitchFamily="18" charset="0"/>
                <a:cs typeface="Times New Roman" pitchFamily="18" charset="0"/>
              </a:rPr>
              <a:t> is used in the context of </a:t>
            </a:r>
            <a:r>
              <a:rPr lang="en-US" sz="2000" dirty="0" err="1">
                <a:latin typeface="Times New Roman" pitchFamily="18" charset="0"/>
                <a:cs typeface="Times New Roman" pitchFamily="18" charset="0"/>
              </a:rPr>
              <a:t>hermitian</a:t>
            </a:r>
            <a:r>
              <a:rPr lang="en-US" sz="2000" dirty="0">
                <a:latin typeface="Times New Roman" pitchFamily="18" charset="0"/>
                <a:cs typeface="Times New Roman" pitchFamily="18" charset="0"/>
              </a:rPr>
              <a:t> matrices, i.e. a conjugate and transpose operation. In clause 16.1.6, it is unclear what is meant by "Hermitian Mapping". The same holds for clause 17.1.6. on P33L18 and 17.2.6. P35L3. Further clause O.1 P37L7 and P42L14 show a "Hermitian </a:t>
            </a:r>
            <a:r>
              <a:rPr lang="en-US" sz="2000" dirty="0" err="1">
                <a:latin typeface="Times New Roman" pitchFamily="18" charset="0"/>
                <a:cs typeface="Times New Roman" pitchFamily="18" charset="0"/>
              </a:rPr>
              <a:t>demapping</a:t>
            </a:r>
            <a:r>
              <a:rPr lang="en-US" sz="2000" dirty="0">
                <a:latin typeface="Times New Roman" pitchFamily="18" charset="0"/>
                <a:cs typeface="Times New Roman" pitchFamily="18" charset="0"/>
              </a:rPr>
              <a:t>" or "Hermitian mapping" block in Figures O.1 and O.17, which have not been specified.</a:t>
            </a:r>
          </a:p>
        </p:txBody>
      </p:sp>
      <p:pic>
        <p:nvPicPr>
          <p:cNvPr id="8" name="Picture 7"/>
          <p:cNvPicPr>
            <a:picLocks noChangeAspect="1"/>
          </p:cNvPicPr>
          <p:nvPr/>
        </p:nvPicPr>
        <p:blipFill>
          <a:blip r:embed="rId2"/>
          <a:stretch>
            <a:fillRect/>
          </a:stretch>
        </p:blipFill>
        <p:spPr>
          <a:xfrm>
            <a:off x="4630396" y="1905000"/>
            <a:ext cx="4426229" cy="1219200"/>
          </a:xfrm>
          <a:prstGeom prst="rect">
            <a:avLst/>
          </a:prstGeom>
        </p:spPr>
      </p:pic>
      <p:pic>
        <p:nvPicPr>
          <p:cNvPr id="9" name="Picture 8"/>
          <p:cNvPicPr>
            <a:picLocks noChangeAspect="1"/>
          </p:cNvPicPr>
          <p:nvPr/>
        </p:nvPicPr>
        <p:blipFill>
          <a:blip r:embed="rId3"/>
          <a:stretch>
            <a:fillRect/>
          </a:stretch>
        </p:blipFill>
        <p:spPr>
          <a:xfrm>
            <a:off x="4754520" y="3901281"/>
            <a:ext cx="4177980" cy="866775"/>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16482</TotalTime>
  <Words>191</Words>
  <Application>Microsoft Office PowerPoint</Application>
  <PresentationFormat>On-screen Show (4:3)</PresentationFormat>
  <Paragraphs>15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맑은 고딕</vt:lpstr>
      <vt:lpstr>Arial</vt:lpstr>
      <vt:lpstr>Calibri</vt:lpstr>
      <vt:lpstr>Times New Roman</vt:lpstr>
      <vt:lpstr>Wingdings</vt:lpstr>
      <vt:lpstr>Office Theme</vt:lpstr>
      <vt:lpstr>PowerPoint Presentation</vt:lpstr>
      <vt:lpstr>PowerPoint Presentation</vt:lpstr>
      <vt:lpstr>Issue #1: Technical issue in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709</cp:revision>
  <cp:lastPrinted>2017-05-07T15:48:38Z</cp:lastPrinted>
  <dcterms:created xsi:type="dcterms:W3CDTF">2010-05-15T17:50:32Z</dcterms:created>
  <dcterms:modified xsi:type="dcterms:W3CDTF">2022-11-15T04:27:50Z</dcterms:modified>
</cp:coreProperties>
</file>