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46" r:id="rId2"/>
    <p:sldId id="375" r:id="rId3"/>
    <p:sldId id="390" r:id="rId4"/>
    <p:sldId id="392" r:id="rId5"/>
    <p:sldId id="393" r:id="rId6"/>
    <p:sldId id="394" r:id="rId7"/>
    <p:sldId id="395" r:id="rId8"/>
    <p:sldId id="396" r:id="rId9"/>
    <p:sldId id="397" r:id="rId10"/>
    <p:sldId id="398" r:id="rId11"/>
    <p:sldId id="399"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15-22-0620-00-007a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a:t>
            </a:r>
            <a:r>
              <a:rPr lang="en-US" altLang="en-US" sz="1600" b="1" dirty="0">
                <a:solidFill>
                  <a:prstClr val="black"/>
                </a:solidFill>
                <a:latin typeface="Times New Roman" panose="02020603050405020304" pitchFamily="18" charset="0"/>
              </a:rPr>
              <a:t>Response to comments from </a:t>
            </a:r>
            <a:r>
              <a:rPr lang="en-US" altLang="en-US" sz="1600" b="1" dirty="0" err="1">
                <a:solidFill>
                  <a:prstClr val="black"/>
                </a:solidFill>
                <a:latin typeface="Times New Roman" panose="02020603050405020304" pitchFamily="18" charset="0"/>
              </a:rPr>
              <a:t>Tero</a:t>
            </a:r>
            <a:r>
              <a:rPr lang="en-US" altLang="en-US" sz="1600" b="1" dirty="0">
                <a:solidFill>
                  <a:prstClr val="black"/>
                </a:solidFill>
                <a:latin typeface="Times New Roman" panose="02020603050405020304" pitchFamily="18" charset="0"/>
              </a:rPr>
              <a:t> </a:t>
            </a:r>
            <a:r>
              <a:rPr lang="en-US" altLang="en-US" sz="1600" b="1" dirty="0" err="1">
                <a:solidFill>
                  <a:prstClr val="black"/>
                </a:solidFill>
                <a:latin typeface="Times New Roman" panose="02020603050405020304" pitchFamily="18" charset="0"/>
              </a:rPr>
              <a:t>Kivinen</a:t>
            </a:r>
            <a:r>
              <a:rPr lang="en-US" altLang="en-US" sz="1600" b="1" dirty="0">
                <a:solidFill>
                  <a:prstClr val="black"/>
                </a:solidFill>
                <a:latin typeface="Times New Roman" panose="02020603050405020304" pitchFamily="18" charset="0"/>
              </a:rPr>
              <a:t> on the Draft D2 document- Part </a:t>
            </a:r>
            <a:r>
              <a:rPr lang="en-US" altLang="en-US" sz="1600" b="1" dirty="0" smtClean="0">
                <a:solidFill>
                  <a:prstClr val="black"/>
                </a:solidFill>
                <a:latin typeface="Times New Roman" panose="02020603050405020304" pitchFamily="18" charset="0"/>
              </a:rPr>
              <a:t>4</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comment from </a:t>
            </a:r>
            <a:r>
              <a:rPr lang="en-US" altLang="en-US" sz="1600" dirty="0" err="1" smtClean="0">
                <a:solidFill>
                  <a:prstClr val="black"/>
                </a:solidFill>
                <a:latin typeface="Times New Roman" panose="02020603050405020304" pitchFamily="18" charset="0"/>
              </a:rPr>
              <a:t>Tero</a:t>
            </a:r>
            <a:r>
              <a:rPr lang="en-US" altLang="en-US" sz="1600" dirty="0" smtClean="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Kivinen</a:t>
            </a:r>
            <a:endParaRPr lang="en-US" alt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Response to the Issues of Draft D2 comment </a:t>
            </a:r>
            <a:r>
              <a:rPr lang="en-US" sz="1600" dirty="0">
                <a:solidFill>
                  <a:prstClr val="black"/>
                </a:solidFill>
                <a:latin typeface="Times New Roman" panose="02020603050405020304" pitchFamily="18" charset="0"/>
              </a:rPr>
              <a:t>from </a:t>
            </a:r>
            <a:r>
              <a:rPr lang="en-US" sz="1600" dirty="0" err="1" smtClean="0">
                <a:solidFill>
                  <a:prstClr val="black"/>
                </a:solidFill>
                <a:latin typeface="Times New Roman" panose="02020603050405020304" pitchFamily="18" charset="0"/>
              </a:rPr>
              <a:t>Tero</a:t>
            </a:r>
            <a:r>
              <a:rPr lang="en-US" sz="1600" dirty="0" smtClean="0">
                <a:solidFill>
                  <a:prstClr val="black"/>
                </a:solidFill>
                <a:latin typeface="Times New Roman" panose="02020603050405020304" pitchFamily="18" charset="0"/>
              </a:rPr>
              <a:t> </a:t>
            </a:r>
            <a:r>
              <a:rPr lang="en-US" sz="1600" dirty="0" err="1" smtClean="0">
                <a:solidFill>
                  <a:prstClr val="black"/>
                </a:solidFill>
                <a:latin typeface="Times New Roman" panose="02020603050405020304" pitchFamily="18" charset="0"/>
              </a:rPr>
              <a:t>Kivinen</a:t>
            </a:r>
            <a:endParaRPr 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#8:  Decorate </a:t>
            </a:r>
            <a:r>
              <a:rPr lang="en-US" sz="2800" dirty="0">
                <a:latin typeface="Times New Roman" panose="02020603050405020304" pitchFamily="18" charset="0"/>
                <a:cs typeface="Times New Roman" panose="02020603050405020304" pitchFamily="18" charset="0"/>
              </a:rPr>
              <a:t>Draft D2 document</a:t>
            </a:r>
          </a:p>
        </p:txBody>
      </p:sp>
      <p:sp>
        <p:nvSpPr>
          <p:cNvPr id="3" name="Content Placeholder 2"/>
          <p:cNvSpPr>
            <a:spLocks noGrp="1"/>
          </p:cNvSpPr>
          <p:nvPr>
            <p:ph idx="1"/>
          </p:nvPr>
        </p:nvSpPr>
        <p:spPr>
          <a:xfrm>
            <a:off x="457200" y="1524000"/>
            <a:ext cx="80010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Figure O.11 seems to be bitmap, convert it vector graphics. Also the figure heading is split on different page than the figure itself, make sure the styles are set so that figures and their headings are kept together.</a:t>
            </a:r>
          </a:p>
        </p:txBody>
      </p:sp>
      <p:pic>
        <p:nvPicPr>
          <p:cNvPr id="7" name="Picture 6"/>
          <p:cNvPicPr>
            <a:picLocks noChangeAspect="1"/>
          </p:cNvPicPr>
          <p:nvPr/>
        </p:nvPicPr>
        <p:blipFill>
          <a:blip r:embed="rId2"/>
          <a:stretch>
            <a:fillRect/>
          </a:stretch>
        </p:blipFill>
        <p:spPr>
          <a:xfrm>
            <a:off x="272824" y="3276600"/>
            <a:ext cx="8781151" cy="2433617"/>
          </a:xfrm>
          <a:prstGeom prst="rect">
            <a:avLst/>
          </a:prstGeom>
        </p:spPr>
      </p:pic>
    </p:spTree>
    <p:extLst>
      <p:ext uri="{BB962C8B-B14F-4D97-AF65-F5344CB8AC3E}">
        <p14:creationId xmlns:p14="http://schemas.microsoft.com/office/powerpoint/2010/main" val="7519954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a:latin typeface="Times New Roman" panose="02020603050405020304" pitchFamily="18" charset="0"/>
                <a:cs typeface="Times New Roman" panose="02020603050405020304" pitchFamily="18" charset="0"/>
              </a:rPr>
              <a:t>Issue </a:t>
            </a:r>
            <a:r>
              <a:rPr lang="en-US" sz="2800" smtClean="0">
                <a:latin typeface="Times New Roman" panose="02020603050405020304" pitchFamily="18" charset="0"/>
                <a:cs typeface="Times New Roman" panose="02020603050405020304" pitchFamily="18" charset="0"/>
              </a:rPr>
              <a:t>#9:  </a:t>
            </a:r>
            <a:r>
              <a:rPr lang="en-US" sz="2800" dirty="0" smtClean="0">
                <a:latin typeface="Times New Roman" panose="02020603050405020304" pitchFamily="18" charset="0"/>
                <a:cs typeface="Times New Roman" panose="02020603050405020304" pitchFamily="18" charset="0"/>
              </a:rPr>
              <a:t>Decorate </a:t>
            </a:r>
            <a:r>
              <a:rPr lang="en-US" sz="2800" dirty="0">
                <a:latin typeface="Times New Roman" panose="02020603050405020304" pitchFamily="18" charset="0"/>
                <a:cs typeface="Times New Roman" panose="02020603050405020304" pitchFamily="18" charset="0"/>
              </a:rPr>
              <a:t>Draft D2 document</a:t>
            </a:r>
          </a:p>
        </p:txBody>
      </p:sp>
      <p:sp>
        <p:nvSpPr>
          <p:cNvPr id="3" name="Content Placeholder 2"/>
          <p:cNvSpPr>
            <a:spLocks noGrp="1"/>
          </p:cNvSpPr>
          <p:nvPr>
            <p:ph idx="1"/>
          </p:nvPr>
        </p:nvSpPr>
        <p:spPr>
          <a:xfrm>
            <a:off x="457200" y="1524000"/>
            <a:ext cx="27432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annex title should be larger and </a:t>
            </a:r>
            <a:r>
              <a:rPr lang="en-US" sz="2000" dirty="0" smtClean="0">
                <a:latin typeface="Times New Roman" pitchFamily="18" charset="0"/>
                <a:cs typeface="Times New Roman" pitchFamily="18" charset="0"/>
              </a:rPr>
              <a:t>bold</a:t>
            </a:r>
            <a:r>
              <a:rPr lang="en-US" sz="2000" dirty="0">
                <a:latin typeface="Times New Roman" pitchFamily="18" charset="0"/>
                <a:cs typeface="Times New Roman" pitchFamily="18" charset="0"/>
              </a:rPr>
              <a:t>. Change “Deep learning for OCC receiver” to be heading</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3696651" y="1553198"/>
            <a:ext cx="5375737" cy="1799602"/>
          </a:xfrm>
          <a:prstGeom prst="rect">
            <a:avLst/>
          </a:prstGeom>
        </p:spPr>
      </p:pic>
      <p:pic>
        <p:nvPicPr>
          <p:cNvPr id="5" name="Picture 4"/>
          <p:cNvPicPr>
            <a:picLocks noChangeAspect="1"/>
          </p:cNvPicPr>
          <p:nvPr/>
        </p:nvPicPr>
        <p:blipFill>
          <a:blip r:embed="rId3"/>
          <a:stretch>
            <a:fillRect/>
          </a:stretch>
        </p:blipFill>
        <p:spPr>
          <a:xfrm>
            <a:off x="3420383" y="3657600"/>
            <a:ext cx="5563160" cy="2359316"/>
          </a:xfrm>
          <a:prstGeom prst="rect">
            <a:avLst/>
          </a:prstGeom>
        </p:spPr>
      </p:pic>
    </p:spTree>
    <p:extLst>
      <p:ext uri="{BB962C8B-B14F-4D97-AF65-F5344CB8AC3E}">
        <p14:creationId xmlns:p14="http://schemas.microsoft.com/office/powerpoint/2010/main" val="739038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Response to comments from </a:t>
            </a:r>
            <a:r>
              <a:rPr lang="en-US" sz="3200" dirty="0" err="1">
                <a:solidFill>
                  <a:schemeClr val="tx1"/>
                </a:solidFill>
                <a:latin typeface="Times New Roman" pitchFamily="18" charset="0"/>
                <a:cs typeface="Times New Roman" pitchFamily="18" charset="0"/>
              </a:rPr>
              <a:t>Tero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Kivinen</a:t>
            </a:r>
            <a:r>
              <a:rPr lang="en-US" sz="3200" dirty="0">
                <a:solidFill>
                  <a:schemeClr val="tx1"/>
                </a:solidFill>
                <a:latin typeface="Times New Roman" pitchFamily="18" charset="0"/>
                <a:cs typeface="Times New Roman" pitchFamily="18" charset="0"/>
              </a:rPr>
              <a:t> on the Draft D2 document- Part </a:t>
            </a:r>
            <a:r>
              <a:rPr lang="en-US" sz="3200" dirty="0" smtClean="0">
                <a:solidFill>
                  <a:schemeClr val="tx1"/>
                </a:solidFill>
                <a:latin typeface="Times New Roman" pitchFamily="18" charset="0"/>
                <a:cs typeface="Times New Roman" pitchFamily="18" charset="0"/>
              </a:rPr>
              <a:t>4</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  Decorate </a:t>
            </a:r>
            <a:r>
              <a:rPr lang="en-US" sz="2800" dirty="0">
                <a:latin typeface="Times New Roman" panose="02020603050405020304" pitchFamily="18" charset="0"/>
                <a:cs typeface="Times New Roman" panose="02020603050405020304" pitchFamily="18" charset="0"/>
              </a:rPr>
              <a:t>Draft D2 document</a:t>
            </a:r>
          </a:p>
        </p:txBody>
      </p:sp>
      <p:sp>
        <p:nvSpPr>
          <p:cNvPr id="3" name="Content Placeholder 2"/>
          <p:cNvSpPr>
            <a:spLocks noGrp="1"/>
          </p:cNvSpPr>
          <p:nvPr>
            <p:ph idx="1"/>
          </p:nvPr>
        </p:nvSpPr>
        <p:spPr>
          <a:xfrm>
            <a:off x="457200" y="15240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The column and row headings should be in bold. Change “Mode 1”, and “Mode 2” to be bold. Change also first column to be bold, as they are also headings.</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1140142" y="2972594"/>
            <a:ext cx="6886575" cy="1857375"/>
          </a:xfrm>
          <a:prstGeom prst="rect">
            <a:avLst/>
          </a:prstGeom>
        </p:spPr>
      </p:pic>
    </p:spTree>
    <p:extLst>
      <p:ext uri="{BB962C8B-B14F-4D97-AF65-F5344CB8AC3E}">
        <p14:creationId xmlns:p14="http://schemas.microsoft.com/office/powerpoint/2010/main" val="2132549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Orphan </a:t>
            </a:r>
            <a:r>
              <a:rPr lang="en-US" sz="2000" dirty="0">
                <a:latin typeface="Times New Roman" pitchFamily="18" charset="0"/>
                <a:cs typeface="Times New Roman" pitchFamily="18" charset="0"/>
              </a:rPr>
              <a:t>paragraph. Remove orphan paragraph, i.e., if you have both text and subsections inside the same heading the text before the first subsection is orphan paragraph, and must be removed. Easiest way to remove it is to add x.y.1 General or similar and move text there.</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251460" y="3154363"/>
            <a:ext cx="8743950" cy="3124200"/>
          </a:xfrm>
          <a:prstGeom prst="rect">
            <a:avLst/>
          </a:prstGeom>
        </p:spPr>
      </p:pic>
    </p:spTree>
    <p:extLst>
      <p:ext uri="{BB962C8B-B14F-4D97-AF65-F5344CB8AC3E}">
        <p14:creationId xmlns:p14="http://schemas.microsoft.com/office/powerpoint/2010/main" val="1273018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2192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The column and row headings should be in bold. Change “Mode 1”, and “Mode 2” to be bold. Change also first column to be bold, as they are also headings.</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183005" y="2704559"/>
            <a:ext cx="6800850" cy="2028825"/>
          </a:xfrm>
          <a:prstGeom prst="rect">
            <a:avLst/>
          </a:prstGeom>
        </p:spPr>
      </p:pic>
    </p:spTree>
    <p:extLst>
      <p:ext uri="{BB962C8B-B14F-4D97-AF65-F5344CB8AC3E}">
        <p14:creationId xmlns:p14="http://schemas.microsoft.com/office/powerpoint/2010/main" val="1925339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#4:  Decorate </a:t>
            </a:r>
            <a:r>
              <a:rPr lang="en-US" sz="2800" dirty="0">
                <a:latin typeface="Times New Roman" panose="02020603050405020304" pitchFamily="18" charset="0"/>
                <a:cs typeface="Times New Roman" panose="02020603050405020304" pitchFamily="18" charset="0"/>
              </a:rPr>
              <a:t>Draft D2 document</a:t>
            </a:r>
          </a:p>
        </p:txBody>
      </p:sp>
      <p:sp>
        <p:nvSpPr>
          <p:cNvPr id="3" name="Content Placeholder 2"/>
          <p:cNvSpPr>
            <a:spLocks noGrp="1"/>
          </p:cNvSpPr>
          <p:nvPr>
            <p:ph idx="1"/>
          </p:nvPr>
        </p:nvSpPr>
        <p:spPr>
          <a:xfrm>
            <a:off x="457200" y="1524000"/>
            <a:ext cx="33528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size in figure 216b gets quite small, consider scaling it up bit</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size in figure 216d gets quite small, consider scaling it up bit.</a:t>
            </a:r>
          </a:p>
          <a:p>
            <a:pPr marL="0" indent="0" algn="just">
              <a:lnSpc>
                <a:spcPct val="110000"/>
              </a:lnSpc>
              <a:spcBef>
                <a:spcPts val="600"/>
              </a:spcBef>
              <a:spcAft>
                <a:spcPts val="600"/>
              </a:spcAft>
              <a:buNone/>
            </a:pPr>
            <a:r>
              <a:rPr lang="en-US" sz="1400" b="1" dirty="0" smtClean="0">
                <a:latin typeface="Times New Roman" pitchFamily="18" charset="0"/>
                <a:cs typeface="Times New Roman" pitchFamily="18" charset="0"/>
                <a:sym typeface="Wingdings" panose="05000000000000000000" pitchFamily="2" charset="2"/>
              </a:rPr>
              <a:t> We increased font size</a:t>
            </a:r>
            <a:endParaRPr lang="en-US" sz="1400" b="1"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6436" y="1219200"/>
            <a:ext cx="4322141"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p:nvPicPr>
        <p:blipFill>
          <a:blip r:embed="rId3"/>
          <a:stretch>
            <a:fillRect/>
          </a:stretch>
        </p:blipFill>
        <p:spPr>
          <a:xfrm>
            <a:off x="986320" y="3429000"/>
            <a:ext cx="7496054" cy="2849563"/>
          </a:xfrm>
          <a:prstGeom prst="rect">
            <a:avLst/>
          </a:prstGeom>
        </p:spPr>
      </p:pic>
    </p:spTree>
    <p:extLst>
      <p:ext uri="{BB962C8B-B14F-4D97-AF65-F5344CB8AC3E}">
        <p14:creationId xmlns:p14="http://schemas.microsoft.com/office/powerpoint/2010/main" val="4007677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#5:  Decorate </a:t>
            </a:r>
            <a:r>
              <a:rPr lang="en-US" sz="2800" dirty="0">
                <a:latin typeface="Times New Roman" panose="02020603050405020304" pitchFamily="18" charset="0"/>
                <a:cs typeface="Times New Roman" panose="02020603050405020304" pitchFamily="18" charset="0"/>
              </a:rPr>
              <a:t>Draft D2 document</a:t>
            </a:r>
          </a:p>
        </p:txBody>
      </p:sp>
      <p:sp>
        <p:nvSpPr>
          <p:cNvPr id="3" name="Content Placeholder 2"/>
          <p:cNvSpPr>
            <a:spLocks noGrp="1"/>
          </p:cNvSpPr>
          <p:nvPr>
            <p:ph idx="1"/>
          </p:nvPr>
        </p:nvSpPr>
        <p:spPr>
          <a:xfrm>
            <a:off x="457200" y="1524000"/>
            <a:ext cx="30480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Font size in figure 216h gets quite small, consider scaling it up bit</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Font </a:t>
            </a:r>
            <a:r>
              <a:rPr lang="en-US" sz="2000" dirty="0">
                <a:latin typeface="Times New Roman" pitchFamily="18" charset="0"/>
                <a:cs typeface="Times New Roman" pitchFamily="18" charset="0"/>
              </a:rPr>
              <a:t>size in figure O.2 gets quite small, consider scaling it up bit</a:t>
            </a:r>
            <a:r>
              <a:rPr lang="en-US" sz="2000" dirty="0" smtClean="0">
                <a:latin typeface="Times New Roman" pitchFamily="18" charset="0"/>
                <a:cs typeface="Times New Roman" pitchFamily="18" charset="0"/>
              </a:rPr>
              <a:t>.</a:t>
            </a:r>
          </a:p>
          <a:p>
            <a:pPr marL="0" indent="0" algn="just">
              <a:lnSpc>
                <a:spcPct val="110000"/>
              </a:lnSpc>
              <a:spcBef>
                <a:spcPts val="600"/>
              </a:spcBef>
              <a:spcAft>
                <a:spcPts val="600"/>
              </a:spcAft>
              <a:buNone/>
            </a:pPr>
            <a:r>
              <a:rPr lang="en-US" sz="2000" b="1" dirty="0">
                <a:latin typeface="Times New Roman" pitchFamily="18" charset="0"/>
                <a:cs typeface="Times New Roman" pitchFamily="18" charset="0"/>
                <a:sym typeface="Wingdings" panose="05000000000000000000" pitchFamily="2" charset="2"/>
              </a:rPr>
              <a:t> We increased font size</a:t>
            </a:r>
            <a:endParaRPr lang="en-US" sz="2000" b="1"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119823" y="1600200"/>
            <a:ext cx="4730973" cy="1600200"/>
          </a:xfrm>
          <a:prstGeom prst="rect">
            <a:avLst/>
          </a:prstGeom>
        </p:spPr>
      </p:pic>
      <p:pic>
        <p:nvPicPr>
          <p:cNvPr id="2050" name="Picture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5053" y="3253099"/>
            <a:ext cx="5408947" cy="2388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209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#6: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51054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size in figure O.3 gets quite small, consider scaling it up bit</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209800"/>
            <a:ext cx="6008597"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02064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#7: Decorate </a:t>
            </a:r>
            <a:r>
              <a:rPr lang="en-US" sz="2800" dirty="0">
                <a:latin typeface="Times New Roman" panose="02020603050405020304" pitchFamily="18" charset="0"/>
                <a:cs typeface="Times New Roman" panose="02020603050405020304" pitchFamily="18" charset="0"/>
              </a:rPr>
              <a:t>Draft D2 document</a:t>
            </a:r>
          </a:p>
        </p:txBody>
      </p:sp>
      <p:sp>
        <p:nvSpPr>
          <p:cNvPr id="3" name="Content Placeholder 2"/>
          <p:cNvSpPr>
            <a:spLocks noGrp="1"/>
          </p:cNvSpPr>
          <p:nvPr>
            <p:ph idx="1"/>
          </p:nvPr>
        </p:nvSpPr>
        <p:spPr>
          <a:xfrm>
            <a:off x="457200" y="1219200"/>
            <a:ext cx="825246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Font size in figure O.7 gets quite small, but it might already be as large as can fit on page.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247" y="2514600"/>
            <a:ext cx="8574030" cy="3339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3820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16583</TotalTime>
  <Words>435</Words>
  <Application>Microsoft Office PowerPoint</Application>
  <PresentationFormat>On-screen Show (4:3)</PresentationFormat>
  <Paragraphs>35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맑은 고딕</vt:lpstr>
      <vt:lpstr>Arial</vt:lpstr>
      <vt:lpstr>Calibri</vt:lpstr>
      <vt:lpstr>Times New Roman</vt:lpstr>
      <vt:lpstr>Wingdings</vt:lpstr>
      <vt:lpstr>Office Theme</vt:lpstr>
      <vt:lpstr>PowerPoint Presentation</vt:lpstr>
      <vt:lpstr>PowerPoint Presentation</vt:lpstr>
      <vt:lpstr>Issue #1:  Decorate Draft D2 document</vt:lpstr>
      <vt:lpstr>Issue #2: Technical issue in Draft D2 document</vt:lpstr>
      <vt:lpstr>Issue #3: Decorate Draft D2 document</vt:lpstr>
      <vt:lpstr>Issue #4:  Decorate Draft D2 document</vt:lpstr>
      <vt:lpstr>Issue #5:  Decorate Draft D2 document</vt:lpstr>
      <vt:lpstr>Issue #6: Decorate Draft D2 document</vt:lpstr>
      <vt:lpstr>Issue #7: Decorate Draft D2 document</vt:lpstr>
      <vt:lpstr>Issue #8:  Decorate Draft D2 document</vt:lpstr>
      <vt:lpstr>Issue #9:  Decorate Draft D2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773</cp:revision>
  <cp:lastPrinted>2017-05-07T15:48:38Z</cp:lastPrinted>
  <dcterms:created xsi:type="dcterms:W3CDTF">2010-05-15T17:50:32Z</dcterms:created>
  <dcterms:modified xsi:type="dcterms:W3CDTF">2022-11-15T04:26:51Z</dcterms:modified>
</cp:coreProperties>
</file>