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46" r:id="rId2"/>
    <p:sldId id="375" r:id="rId3"/>
    <p:sldId id="311" r:id="rId4"/>
    <p:sldId id="378" r:id="rId5"/>
    <p:sldId id="379" r:id="rId6"/>
    <p:sldId id="381" r:id="rId7"/>
    <p:sldId id="384" r:id="rId8"/>
    <p:sldId id="382" r:id="rId9"/>
    <p:sldId id="386" r:id="rId10"/>
    <p:sldId id="383" r:id="rId11"/>
    <p:sldId id="387" r:id="rId12"/>
    <p:sldId id="388" r:id="rId13"/>
    <p:sldId id="389" r:id="rId14"/>
    <p:sldId id="390" r:id="rId15"/>
    <p:sldId id="391" r:id="rId16"/>
    <p:sldId id="392" r:id="rId17"/>
    <p:sldId id="393"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11/15/2022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15-22-0618-00-007a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11/15/2022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11/15/2022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11/15/2022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11/15/2022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a:t>
            </a:r>
            <a:r>
              <a:rPr lang="en-US" altLang="en-US" sz="1600" b="1" dirty="0">
                <a:solidFill>
                  <a:prstClr val="black"/>
                </a:solidFill>
                <a:latin typeface="Times New Roman" panose="02020603050405020304" pitchFamily="18" charset="0"/>
              </a:rPr>
              <a:t>Response to comments from </a:t>
            </a:r>
            <a:r>
              <a:rPr lang="en-US" altLang="en-US" sz="1600" b="1" dirty="0" err="1">
                <a:solidFill>
                  <a:prstClr val="black"/>
                </a:solidFill>
                <a:latin typeface="Times New Roman" panose="02020603050405020304" pitchFamily="18" charset="0"/>
              </a:rPr>
              <a:t>Tero</a:t>
            </a:r>
            <a:r>
              <a:rPr lang="en-US" altLang="en-US" sz="1600" b="1" dirty="0">
                <a:solidFill>
                  <a:prstClr val="black"/>
                </a:solidFill>
                <a:latin typeface="Times New Roman" panose="02020603050405020304" pitchFamily="18" charset="0"/>
              </a:rPr>
              <a:t> </a:t>
            </a:r>
            <a:r>
              <a:rPr lang="en-US" altLang="en-US" sz="1600" b="1" dirty="0" err="1">
                <a:solidFill>
                  <a:prstClr val="black"/>
                </a:solidFill>
                <a:latin typeface="Times New Roman" panose="02020603050405020304" pitchFamily="18" charset="0"/>
              </a:rPr>
              <a:t>Kivinen</a:t>
            </a:r>
            <a:r>
              <a:rPr lang="en-US" altLang="en-US" sz="1600" b="1" dirty="0">
                <a:solidFill>
                  <a:prstClr val="black"/>
                </a:solidFill>
                <a:latin typeface="Times New Roman" panose="02020603050405020304" pitchFamily="18" charset="0"/>
              </a:rPr>
              <a:t> on the Draft D2 document- </a:t>
            </a:r>
            <a:r>
              <a:rPr lang="en-US" altLang="en-US" sz="1600" b="1" dirty="0" smtClean="0">
                <a:solidFill>
                  <a:prstClr val="black"/>
                </a:solidFill>
                <a:latin typeface="Times New Roman" panose="02020603050405020304" pitchFamily="18" charset="0"/>
              </a:rPr>
              <a:t>Part 2</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November 2022</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Response to the </a:t>
            </a:r>
            <a:r>
              <a:rPr lang="en-US" altLang="en-US" sz="1600" dirty="0">
                <a:solidFill>
                  <a:prstClr val="black"/>
                </a:solidFill>
                <a:latin typeface="Times New Roman" panose="02020603050405020304" pitchFamily="18" charset="0"/>
              </a:rPr>
              <a:t>Issues of Draft D2 comment from </a:t>
            </a:r>
            <a:r>
              <a:rPr lang="en-US" altLang="en-US" sz="1600" dirty="0" err="1" smtClean="0">
                <a:solidFill>
                  <a:prstClr val="black"/>
                </a:solidFill>
                <a:latin typeface="Times New Roman" panose="02020603050405020304" pitchFamily="18" charset="0"/>
              </a:rPr>
              <a:t>Tero</a:t>
            </a:r>
            <a:r>
              <a:rPr lang="en-US" altLang="en-US" sz="1600" dirty="0" smtClean="0">
                <a:solidFill>
                  <a:prstClr val="black"/>
                </a:solidFill>
                <a:latin typeface="Times New Roman" panose="02020603050405020304" pitchFamily="18" charset="0"/>
              </a:rPr>
              <a:t> </a:t>
            </a:r>
            <a:r>
              <a:rPr lang="en-US" altLang="en-US" sz="1600" dirty="0" err="1">
                <a:solidFill>
                  <a:prstClr val="black"/>
                </a:solidFill>
                <a:latin typeface="Times New Roman" panose="02020603050405020304" pitchFamily="18" charset="0"/>
              </a:rPr>
              <a:t>Kivinen</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a:t>
            </a:r>
            <a:r>
              <a:rPr lang="en-US" altLang="en-US" sz="1600" b="1" dirty="0">
                <a:solidFill>
                  <a:prstClr val="black"/>
                </a:solidFill>
                <a:latin typeface="Times New Roman" panose="02020603050405020304" pitchFamily="18" charset="0"/>
              </a:rPr>
              <a:t>: </a:t>
            </a:r>
            <a:r>
              <a:rPr lang="en-US" sz="1600" dirty="0" smtClean="0">
                <a:solidFill>
                  <a:prstClr val="black"/>
                </a:solidFill>
                <a:latin typeface="Times New Roman" panose="02020603050405020304" pitchFamily="18" charset="0"/>
              </a:rPr>
              <a:t>Response to the </a:t>
            </a:r>
            <a:r>
              <a:rPr lang="en-US" sz="1600" dirty="0">
                <a:solidFill>
                  <a:prstClr val="black"/>
                </a:solidFill>
                <a:latin typeface="Times New Roman" panose="02020603050405020304" pitchFamily="18" charset="0"/>
              </a:rPr>
              <a:t>Issues of Draft D2 comment from </a:t>
            </a:r>
            <a:r>
              <a:rPr lang="en-US" sz="1600" dirty="0" err="1">
                <a:solidFill>
                  <a:prstClr val="black"/>
                </a:solidFill>
                <a:latin typeface="Times New Roman" panose="02020603050405020304" pitchFamily="18" charset="0"/>
              </a:rPr>
              <a:t>Tero</a:t>
            </a:r>
            <a:r>
              <a:rPr lang="en-US" sz="1600" dirty="0">
                <a:solidFill>
                  <a:prstClr val="black"/>
                </a:solidFill>
                <a:latin typeface="Times New Roman" panose="02020603050405020304" pitchFamily="18" charset="0"/>
              </a:rPr>
              <a:t> </a:t>
            </a:r>
            <a:r>
              <a:rPr lang="en-US" sz="1600" dirty="0" err="1">
                <a:solidFill>
                  <a:prstClr val="black"/>
                </a:solidFill>
                <a:latin typeface="Times New Roman" panose="02020603050405020304" pitchFamily="18" charset="0"/>
              </a:rPr>
              <a:t>Kivinen</a:t>
            </a:r>
            <a:endParaRPr 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#8:  Technical issue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“Source PAN Address” field does not exists. I think this is supposed to refer to the “Source Address” field in the General MAC header. Also the “2 octets” should be spelled out</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As the Auxiliary Security Header field is not used in PHY IV, V, VI, VII, or VIII, it would be better to combine all them together</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marL="0" indent="0" algn="just">
              <a:lnSpc>
                <a:spcPct val="110000"/>
              </a:lnSpc>
              <a:spcBef>
                <a:spcPts val="600"/>
              </a:spcBef>
              <a:spcAft>
                <a:spcPts val="600"/>
              </a:spcAft>
              <a:buNone/>
            </a:pPr>
            <a:r>
              <a:rPr lang="en-US" sz="2000" b="1" dirty="0">
                <a:latin typeface="Times New Roman" pitchFamily="18" charset="0"/>
                <a:cs typeface="Times New Roman" pitchFamily="18" charset="0"/>
                <a:sym typeface="Wingdings" panose="05000000000000000000" pitchFamily="2" charset="2"/>
              </a:rPr>
              <a:t> We think it is not necessary. We separated to make clear in document.</a:t>
            </a:r>
            <a:endParaRPr lang="en-US" sz="2000" b="1" dirty="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2000" dirty="0">
              <a:solidFill>
                <a:srgbClr val="FF0000"/>
              </a:solidFill>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29198" y="2743200"/>
            <a:ext cx="9144000" cy="958323"/>
          </a:xfrm>
          <a:prstGeom prst="rect">
            <a:avLst/>
          </a:prstGeom>
        </p:spPr>
      </p:pic>
    </p:spTree>
    <p:extLst>
      <p:ext uri="{BB962C8B-B14F-4D97-AF65-F5344CB8AC3E}">
        <p14:creationId xmlns:p14="http://schemas.microsoft.com/office/powerpoint/2010/main" val="15864411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#9: </a:t>
            </a:r>
            <a:r>
              <a:rPr lang="en-US" sz="2800" dirty="0">
                <a:latin typeface="Times New Roman" panose="02020603050405020304" pitchFamily="18" charset="0"/>
                <a:cs typeface="Times New Roman" panose="02020603050405020304" pitchFamily="18" charset="0"/>
              </a:rPr>
              <a:t>Decorate </a:t>
            </a:r>
            <a:r>
              <a:rPr lang="en-US" sz="2800" dirty="0" smtClean="0">
                <a:latin typeface="Times New Roman" panose="02020603050405020304" pitchFamily="18" charset="0"/>
                <a:cs typeface="Times New Roman" panose="02020603050405020304" pitchFamily="18" charset="0"/>
              </a:rPr>
              <a:t>Draft D2 document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42672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Spell out “1 octet</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Section header 8 missing</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“a” should be underlined in the “Table 79a”.</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column headings should be in bold.</a:t>
            </a:r>
          </a:p>
          <a:p>
            <a:pPr marL="0" indent="0" algn="just">
              <a:lnSpc>
                <a:spcPct val="110000"/>
              </a:lnSpc>
              <a:spcBef>
                <a:spcPts val="600"/>
              </a:spcBef>
              <a:spcAft>
                <a:spcPts val="600"/>
              </a:spcAft>
              <a:buNone/>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84974" y="4038600"/>
            <a:ext cx="6991350" cy="361950"/>
          </a:xfrm>
          <a:prstGeom prst="rect">
            <a:avLst/>
          </a:prstGeom>
        </p:spPr>
      </p:pic>
      <p:pic>
        <p:nvPicPr>
          <p:cNvPr id="5" name="Picture 4"/>
          <p:cNvPicPr>
            <a:picLocks noChangeAspect="1"/>
          </p:cNvPicPr>
          <p:nvPr/>
        </p:nvPicPr>
        <p:blipFill>
          <a:blip r:embed="rId3"/>
          <a:stretch>
            <a:fillRect/>
          </a:stretch>
        </p:blipFill>
        <p:spPr>
          <a:xfrm>
            <a:off x="5943600" y="1505744"/>
            <a:ext cx="1933575" cy="1914525"/>
          </a:xfrm>
          <a:prstGeom prst="rect">
            <a:avLst/>
          </a:prstGeom>
        </p:spPr>
      </p:pic>
      <p:pic>
        <p:nvPicPr>
          <p:cNvPr id="9" name="Picture 8"/>
          <p:cNvPicPr>
            <a:picLocks noChangeAspect="1"/>
          </p:cNvPicPr>
          <p:nvPr/>
        </p:nvPicPr>
        <p:blipFill>
          <a:blip r:embed="rId4"/>
          <a:stretch>
            <a:fillRect/>
          </a:stretch>
        </p:blipFill>
        <p:spPr>
          <a:xfrm>
            <a:off x="914400" y="4563269"/>
            <a:ext cx="7277100" cy="1238250"/>
          </a:xfrm>
          <a:prstGeom prst="rect">
            <a:avLst/>
          </a:prstGeom>
        </p:spPr>
      </p:pic>
    </p:spTree>
    <p:extLst>
      <p:ext uri="{BB962C8B-B14F-4D97-AF65-F5344CB8AC3E}">
        <p14:creationId xmlns:p14="http://schemas.microsoft.com/office/powerpoint/2010/main" val="1429310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#10: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2192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What is the meaning of the first “#” column? Is it supposed to be MCS ID or something else. If it is not MCS ID, then I assume there is no meaning for it, and it should be remove</a:t>
            </a:r>
            <a:r>
              <a:rPr lang="en-US" sz="2000" dirty="0" smtClean="0">
                <a:latin typeface="Times New Roman" panose="02020603050405020304" pitchFamily="18" charset="0"/>
                <a:cs typeface="Times New Roman" panose="02020603050405020304" pitchFamily="18" charset="0"/>
              </a:rPr>
              <a:t>.</a:t>
            </a:r>
          </a:p>
          <a:p>
            <a:pPr algn="just">
              <a:lnSpc>
                <a:spcPct val="110000"/>
              </a:lnSpc>
              <a:spcBef>
                <a:spcPts val="600"/>
              </a:spcBef>
              <a:spcAft>
                <a:spcPts val="600"/>
              </a:spcAft>
              <a:buFont typeface="Wingdings" panose="05000000000000000000" pitchFamily="2" charset="2"/>
              <a:buChar char="q"/>
            </a:pPr>
            <a:endParaRPr lang="en-US" sz="2000" dirty="0">
              <a:solidFill>
                <a:srgbClr val="FF0000"/>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640080" y="3048000"/>
            <a:ext cx="7886700" cy="2028825"/>
          </a:xfrm>
          <a:prstGeom prst="rect">
            <a:avLst/>
          </a:prstGeom>
        </p:spPr>
      </p:pic>
    </p:spTree>
    <p:extLst>
      <p:ext uri="{BB962C8B-B14F-4D97-AF65-F5344CB8AC3E}">
        <p14:creationId xmlns:p14="http://schemas.microsoft.com/office/powerpoint/2010/main" val="40791739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#11: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Add “8.3 General requirements” section header</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Add “8.5 Dimming and flicker mitigation” section header.</a:t>
            </a:r>
          </a:p>
          <a:p>
            <a:pPr marL="0" indent="0" algn="just">
              <a:lnSpc>
                <a:spcPct val="110000"/>
              </a:lnSpc>
              <a:spcBef>
                <a:spcPts val="600"/>
              </a:spcBef>
              <a:spcAft>
                <a:spcPts val="600"/>
              </a:spcAft>
              <a:buNone/>
            </a:pPr>
            <a:endParaRPr lang="en-US" sz="2000" dirty="0" smtClean="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3124200" y="3200400"/>
            <a:ext cx="3140959" cy="2276475"/>
          </a:xfrm>
          <a:prstGeom prst="rect">
            <a:avLst/>
          </a:prstGeom>
        </p:spPr>
      </p:pic>
    </p:spTree>
    <p:extLst>
      <p:ext uri="{BB962C8B-B14F-4D97-AF65-F5344CB8AC3E}">
        <p14:creationId xmlns:p14="http://schemas.microsoft.com/office/powerpoint/2010/main" val="1945859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#12: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column headings should be in </a:t>
            </a:r>
            <a:r>
              <a:rPr lang="en-US" sz="2000" dirty="0" smtClean="0">
                <a:latin typeface="Times New Roman" pitchFamily="18" charset="0"/>
                <a:cs typeface="Times New Roman" pitchFamily="18" charset="0"/>
              </a:rPr>
              <a:t>bold. Change </a:t>
            </a:r>
            <a:r>
              <a:rPr lang="en-US" sz="2000" dirty="0">
                <a:latin typeface="Times New Roman" pitchFamily="18" charset="0"/>
                <a:cs typeface="Times New Roman" pitchFamily="18" charset="0"/>
              </a:rPr>
              <a:t>“PHY”  and “Units” to bold. Change “</a:t>
            </a:r>
            <a:r>
              <a:rPr lang="en-US" sz="2000" dirty="0" err="1">
                <a:latin typeface="Times New Roman" pitchFamily="18" charset="0"/>
                <a:cs typeface="Times New Roman" pitchFamily="18" charset="0"/>
              </a:rPr>
              <a:t>macMinLIFSPeriod</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macMinSIFSPeriod</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macMinRIFSPeriod</a:t>
            </a:r>
            <a:r>
              <a:rPr lang="en-US" sz="2000" dirty="0">
                <a:latin typeface="Times New Roman" pitchFamily="18" charset="0"/>
                <a:cs typeface="Times New Roman" pitchFamily="18" charset="0"/>
              </a:rPr>
              <a:t>” to bold italic.</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The </a:t>
            </a:r>
            <a:r>
              <a:rPr lang="en-US" sz="2000" dirty="0" err="1">
                <a:latin typeface="Times New Roman" pitchFamily="18" charset="0"/>
                <a:cs typeface="Times New Roman" pitchFamily="18" charset="0"/>
              </a:rPr>
              <a:t>subtable</a:t>
            </a:r>
            <a:r>
              <a:rPr lang="en-US" sz="2000" dirty="0">
                <a:latin typeface="Times New Roman" pitchFamily="18" charset="0"/>
                <a:cs typeface="Times New Roman" pitchFamily="18" charset="0"/>
              </a:rPr>
              <a:t> headings are bold in base standard. Change “PHY VII operating modes” and “PHY VIII operating modes” to bold.</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1046797" y="3581401"/>
            <a:ext cx="4211003" cy="1255708"/>
          </a:xfrm>
          <a:prstGeom prst="rect">
            <a:avLst/>
          </a:prstGeom>
        </p:spPr>
      </p:pic>
      <p:pic>
        <p:nvPicPr>
          <p:cNvPr id="5" name="Picture 4"/>
          <p:cNvPicPr>
            <a:picLocks noChangeAspect="1"/>
          </p:cNvPicPr>
          <p:nvPr/>
        </p:nvPicPr>
        <p:blipFill>
          <a:blip r:embed="rId3"/>
          <a:stretch>
            <a:fillRect/>
          </a:stretch>
        </p:blipFill>
        <p:spPr>
          <a:xfrm>
            <a:off x="3445669" y="4924847"/>
            <a:ext cx="3624262" cy="1265978"/>
          </a:xfrm>
          <a:prstGeom prst="rect">
            <a:avLst/>
          </a:prstGeom>
        </p:spPr>
      </p:pic>
    </p:spTree>
    <p:extLst>
      <p:ext uri="{BB962C8B-B14F-4D97-AF65-F5344CB8AC3E}">
        <p14:creationId xmlns:p14="http://schemas.microsoft.com/office/powerpoint/2010/main" val="32825831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#13: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2895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column or row headings should be in bold</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column headings should be in bold.</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3386271" y="1379414"/>
            <a:ext cx="5570220" cy="1959892"/>
          </a:xfrm>
          <a:prstGeom prst="rect">
            <a:avLst/>
          </a:prstGeom>
        </p:spPr>
      </p:pic>
      <p:pic>
        <p:nvPicPr>
          <p:cNvPr id="5" name="Picture 4"/>
          <p:cNvPicPr>
            <a:picLocks noChangeAspect="1"/>
          </p:cNvPicPr>
          <p:nvPr/>
        </p:nvPicPr>
        <p:blipFill>
          <a:blip r:embed="rId3"/>
          <a:stretch>
            <a:fillRect/>
          </a:stretch>
        </p:blipFill>
        <p:spPr>
          <a:xfrm>
            <a:off x="430831" y="4373901"/>
            <a:ext cx="3639046" cy="832185"/>
          </a:xfrm>
          <a:prstGeom prst="rect">
            <a:avLst/>
          </a:prstGeom>
        </p:spPr>
      </p:pic>
      <p:pic>
        <p:nvPicPr>
          <p:cNvPr id="6" name="Picture 5"/>
          <p:cNvPicPr>
            <a:picLocks noChangeAspect="1"/>
          </p:cNvPicPr>
          <p:nvPr/>
        </p:nvPicPr>
        <p:blipFill>
          <a:blip r:embed="rId4"/>
          <a:stretch>
            <a:fillRect/>
          </a:stretch>
        </p:blipFill>
        <p:spPr>
          <a:xfrm>
            <a:off x="4480560" y="4191000"/>
            <a:ext cx="3740209" cy="890863"/>
          </a:xfrm>
          <a:prstGeom prst="rect">
            <a:avLst/>
          </a:prstGeom>
        </p:spPr>
      </p:pic>
    </p:spTree>
    <p:extLst>
      <p:ext uri="{BB962C8B-B14F-4D97-AF65-F5344CB8AC3E}">
        <p14:creationId xmlns:p14="http://schemas.microsoft.com/office/powerpoint/2010/main" val="23663987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14: </a:t>
            </a:r>
            <a:r>
              <a:rPr lang="en-US" sz="2800" dirty="0">
                <a:latin typeface="Times New Roman" panose="02020603050405020304" pitchFamily="18" charset="0"/>
                <a:cs typeface="Times New Roman" panose="02020603050405020304" pitchFamily="18" charset="0"/>
              </a:rPr>
              <a:t>Technical issue in Draft D2 document</a:t>
            </a: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If none of the modes inside PHY VIII use this, they should be combined.</a:t>
            </a:r>
          </a:p>
        </p:txBody>
      </p:sp>
      <p:pic>
        <p:nvPicPr>
          <p:cNvPr id="6" name="Picture 5"/>
          <p:cNvPicPr>
            <a:picLocks noChangeAspect="1"/>
          </p:cNvPicPr>
          <p:nvPr/>
        </p:nvPicPr>
        <p:blipFill>
          <a:blip r:embed="rId2"/>
          <a:stretch>
            <a:fillRect/>
          </a:stretch>
        </p:blipFill>
        <p:spPr>
          <a:xfrm>
            <a:off x="2819400" y="2438400"/>
            <a:ext cx="3495675" cy="2828925"/>
          </a:xfrm>
          <a:prstGeom prst="rect">
            <a:avLst/>
          </a:prstGeom>
        </p:spPr>
      </p:pic>
    </p:spTree>
    <p:extLst>
      <p:ext uri="{BB962C8B-B14F-4D97-AF65-F5344CB8AC3E}">
        <p14:creationId xmlns:p14="http://schemas.microsoft.com/office/powerpoint/2010/main" val="21030562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a:latin typeface="Times New Roman" panose="02020603050405020304" pitchFamily="18" charset="0"/>
                <a:cs typeface="Times New Roman" panose="02020603050405020304" pitchFamily="18" charset="0"/>
              </a:rPr>
              <a:t>Issue </a:t>
            </a:r>
            <a:r>
              <a:rPr lang="en-US" sz="2800" smtClean="0">
                <a:latin typeface="Times New Roman" panose="02020603050405020304" pitchFamily="18" charset="0"/>
                <a:cs typeface="Times New Roman" panose="02020603050405020304" pitchFamily="18" charset="0"/>
              </a:rPr>
              <a:t>#15: </a:t>
            </a:r>
            <a:r>
              <a:rPr lang="en-US" sz="2800" dirty="0">
                <a:latin typeface="Times New Roman" panose="02020603050405020304" pitchFamily="18" charset="0"/>
                <a:cs typeface="Times New Roman" panose="02020603050405020304" pitchFamily="18" charset="0"/>
              </a:rPr>
              <a:t>Technical issue in Draft D2 document</a:t>
            </a:r>
          </a:p>
        </p:txBody>
      </p:sp>
      <p:sp>
        <p:nvSpPr>
          <p:cNvPr id="3" name="Content Placeholder 2"/>
          <p:cNvSpPr>
            <a:spLocks noGrp="1"/>
          </p:cNvSpPr>
          <p:nvPr>
            <p:ph idx="1"/>
          </p:nvPr>
        </p:nvSpPr>
        <p:spPr>
          <a:xfrm>
            <a:off x="457200" y="12192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Section header 9 is </a:t>
            </a:r>
            <a:r>
              <a:rPr lang="en-US" sz="2000" dirty="0" smtClean="0">
                <a:latin typeface="Times New Roman" panose="02020603050405020304" pitchFamily="18" charset="0"/>
                <a:cs typeface="Times New Roman" panose="02020603050405020304" pitchFamily="18" charset="0"/>
              </a:rPr>
              <a:t>missing</a:t>
            </a:r>
          </a:p>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Section header 9.5 is missing.</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838200" y="2819400"/>
            <a:ext cx="6400800" cy="1304925"/>
          </a:xfrm>
          <a:prstGeom prst="rect">
            <a:avLst/>
          </a:prstGeom>
        </p:spPr>
      </p:pic>
    </p:spTree>
    <p:extLst>
      <p:ext uri="{BB962C8B-B14F-4D97-AF65-F5344CB8AC3E}">
        <p14:creationId xmlns:p14="http://schemas.microsoft.com/office/powerpoint/2010/main" val="1565540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Response to comments from </a:t>
            </a:r>
            <a:r>
              <a:rPr lang="en-US" sz="3200" dirty="0" err="1">
                <a:solidFill>
                  <a:schemeClr val="tx1"/>
                </a:solidFill>
                <a:latin typeface="Times New Roman" pitchFamily="18" charset="0"/>
                <a:cs typeface="Times New Roman" pitchFamily="18" charset="0"/>
              </a:rPr>
              <a:t>Tero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Kivinen</a:t>
            </a:r>
            <a:r>
              <a:rPr lang="en-US" sz="3200" dirty="0">
                <a:solidFill>
                  <a:schemeClr val="tx1"/>
                </a:solidFill>
                <a:latin typeface="Times New Roman" pitchFamily="18" charset="0"/>
                <a:cs typeface="Times New Roman" pitchFamily="18" charset="0"/>
              </a:rPr>
              <a:t> on the Draft D2 document- Part </a:t>
            </a:r>
            <a:r>
              <a:rPr lang="en-US" altLang="en-US" sz="3200" dirty="0" smtClean="0">
                <a:solidFill>
                  <a:prstClr val="black"/>
                </a:solidFill>
                <a:latin typeface="Times New Roman" panose="02020603050405020304" pitchFamily="18" charset="0"/>
              </a:rPr>
              <a:t>2</a:t>
            </a:r>
            <a:endParaRPr lang="en-US" altLang="en-US" sz="3200" dirty="0">
              <a:solidFill>
                <a:prstClr val="black"/>
              </a:solidFill>
              <a:latin typeface="Times New Roman" panose="02020603050405020304"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#1: Decorate Draft </a:t>
            </a:r>
            <a:r>
              <a:rPr lang="en-US" sz="2800" dirty="0" smtClean="0">
                <a:latin typeface="Times New Roman" panose="02020603050405020304" pitchFamily="18" charset="0"/>
                <a:cs typeface="Times New Roman" panose="02020603050405020304" pitchFamily="18" charset="0"/>
              </a:rPr>
              <a:t>D2 document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column headings should be in bold</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Small numbers should be written out, so the “1 bit” should be written out. On the other hand there is no point of telling the length of field as the normative figure 50a already specifies it to be 1 bit in size. Remove “is 1 bit in length, and it”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8" name="Picture 7"/>
          <p:cNvPicPr>
            <a:picLocks noChangeAspect="1"/>
          </p:cNvPicPr>
          <p:nvPr/>
        </p:nvPicPr>
        <p:blipFill>
          <a:blip r:embed="rId2"/>
          <a:stretch>
            <a:fillRect/>
          </a:stretch>
        </p:blipFill>
        <p:spPr>
          <a:xfrm>
            <a:off x="3200400" y="3124199"/>
            <a:ext cx="5257800" cy="2903977"/>
          </a:xfrm>
          <a:prstGeom prst="rect">
            <a:avLst/>
          </a:prstGeom>
        </p:spPr>
      </p:pic>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Technical issue in Draft D2 document</a:t>
            </a:r>
          </a:p>
        </p:txBody>
      </p:sp>
      <p:sp>
        <p:nvSpPr>
          <p:cNvPr id="3" name="Content Placeholder 2"/>
          <p:cNvSpPr>
            <a:spLocks noGrp="1"/>
          </p:cNvSpPr>
          <p:nvPr>
            <p:ph idx="1"/>
          </p:nvPr>
        </p:nvSpPr>
        <p:spPr>
          <a:xfrm>
            <a:off x="457200" y="12192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text is confusing. First of all if “Destination OWPAN </a:t>
            </a:r>
            <a:r>
              <a:rPr lang="en-US" sz="2000" dirty="0" err="1">
                <a:latin typeface="Times New Roman" panose="02020603050405020304" pitchFamily="18" charset="0"/>
                <a:cs typeface="Times New Roman" panose="02020603050405020304" pitchFamily="18" charset="0"/>
              </a:rPr>
              <a:t>Adress</a:t>
            </a:r>
            <a:r>
              <a:rPr lang="en-US" sz="2000" dirty="0">
                <a:latin typeface="Times New Roman" panose="02020603050405020304" pitchFamily="18" charset="0"/>
                <a:cs typeface="Times New Roman" panose="02020603050405020304" pitchFamily="18" charset="0"/>
              </a:rPr>
              <a:t>” in “If the xxx” is meaning this subfield, it should add word “subfield” after it. Also it is not clear where the “it” in “then it shall not be included” is </a:t>
            </a:r>
            <a:r>
              <a:rPr lang="en-US" sz="2000" dirty="0" err="1">
                <a:latin typeface="Times New Roman" panose="02020603050405020304" pitchFamily="18" charset="0"/>
                <a:cs typeface="Times New Roman" panose="02020603050405020304" pitchFamily="18" charset="0"/>
              </a:rPr>
              <a:t>refering</a:t>
            </a:r>
            <a:r>
              <a:rPr lang="en-US" sz="2000" dirty="0">
                <a:latin typeface="Times New Roman" panose="02020603050405020304" pitchFamily="18" charset="0"/>
                <a:cs typeface="Times New Roman" panose="02020603050405020304" pitchFamily="18" charset="0"/>
              </a:rPr>
              <a:t> to. It seems to point to the “Destination OWPAN Address” subfield which would not make any sense, as how you can have a bit set to zero, mean that it is not included... I assume it is supposed to say that the “Destination Address field” of the Generic MAC head is not included.</a:t>
            </a:r>
          </a:p>
        </p:txBody>
      </p:sp>
      <p:pic>
        <p:nvPicPr>
          <p:cNvPr id="4" name="Picture 3"/>
          <p:cNvPicPr>
            <a:picLocks noChangeAspect="1"/>
          </p:cNvPicPr>
          <p:nvPr/>
        </p:nvPicPr>
        <p:blipFill>
          <a:blip r:embed="rId2"/>
          <a:stretch>
            <a:fillRect/>
          </a:stretch>
        </p:blipFill>
        <p:spPr>
          <a:xfrm>
            <a:off x="1295400" y="4343400"/>
            <a:ext cx="6048375" cy="371475"/>
          </a:xfrm>
          <a:prstGeom prst="rect">
            <a:avLst/>
          </a:prstGeom>
        </p:spPr>
      </p:pic>
    </p:spTree>
    <p:extLst>
      <p:ext uri="{BB962C8B-B14F-4D97-AF65-F5344CB8AC3E}">
        <p14:creationId xmlns:p14="http://schemas.microsoft.com/office/powerpoint/2010/main" val="1916260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#3</a:t>
            </a:r>
            <a:r>
              <a:rPr lang="en-US" sz="2800" dirty="0">
                <a:latin typeface="Times New Roman" panose="02020603050405020304" pitchFamily="18" charset="0"/>
                <a:cs typeface="Times New Roman" panose="02020603050405020304" pitchFamily="18" charset="0"/>
              </a:rPr>
              <a:t>:  Technical issue in Draft D2 document</a:t>
            </a: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text is confusing. First of all if “Source OWPAN </a:t>
            </a:r>
            <a:r>
              <a:rPr lang="en-US" sz="2000" dirty="0" err="1">
                <a:latin typeface="Times New Roman" pitchFamily="18" charset="0"/>
                <a:cs typeface="Times New Roman" pitchFamily="18" charset="0"/>
              </a:rPr>
              <a:t>Adress</a:t>
            </a:r>
            <a:r>
              <a:rPr lang="en-US" sz="2000" dirty="0">
                <a:latin typeface="Times New Roman" pitchFamily="18" charset="0"/>
                <a:cs typeface="Times New Roman" pitchFamily="18" charset="0"/>
              </a:rPr>
              <a:t>” in “If the xxx” is meaning this subfield, it should add word “subfield” after it. Also it is not clear where the “it” in “then it shall not be included” is </a:t>
            </a:r>
            <a:r>
              <a:rPr lang="en-US" sz="2000" dirty="0" err="1">
                <a:latin typeface="Times New Roman" pitchFamily="18" charset="0"/>
                <a:cs typeface="Times New Roman" pitchFamily="18" charset="0"/>
              </a:rPr>
              <a:t>refering</a:t>
            </a:r>
            <a:r>
              <a:rPr lang="en-US" sz="2000" dirty="0">
                <a:latin typeface="Times New Roman" pitchFamily="18" charset="0"/>
                <a:cs typeface="Times New Roman" pitchFamily="18" charset="0"/>
              </a:rPr>
              <a:t> to. It seems to point to the “Source OWPAN Address” subfield which would not make any sense, as how you can have a bit set to zero, mean that it is not included... I assume it is supposed to say that the “Source Address field” of the Generic MAC head is not included.</a:t>
            </a:r>
          </a:p>
        </p:txBody>
      </p:sp>
      <p:pic>
        <p:nvPicPr>
          <p:cNvPr id="5" name="Picture 4"/>
          <p:cNvPicPr>
            <a:picLocks noChangeAspect="1"/>
          </p:cNvPicPr>
          <p:nvPr/>
        </p:nvPicPr>
        <p:blipFill>
          <a:blip r:embed="rId2"/>
          <a:stretch>
            <a:fillRect/>
          </a:stretch>
        </p:blipFill>
        <p:spPr>
          <a:xfrm>
            <a:off x="1295400" y="4648200"/>
            <a:ext cx="5943600" cy="447675"/>
          </a:xfrm>
          <a:prstGeom prst="rect">
            <a:avLst/>
          </a:prstGeom>
        </p:spPr>
      </p:pic>
    </p:spTree>
    <p:extLst>
      <p:ext uri="{BB962C8B-B14F-4D97-AF65-F5344CB8AC3E}">
        <p14:creationId xmlns:p14="http://schemas.microsoft.com/office/powerpoint/2010/main" val="4460466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#4:  </a:t>
            </a:r>
            <a:r>
              <a:rPr lang="en-US" sz="2800" dirty="0">
                <a:latin typeface="Times New Roman" panose="02020603050405020304" pitchFamily="18" charset="0"/>
                <a:cs typeface="Times New Roman" panose="02020603050405020304" pitchFamily="18" charset="0"/>
              </a:rPr>
              <a:t>Technical issue in Draft D2 document</a:t>
            </a: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As the Destination OWPAN Identifier field is not used in PHY IV, V, VI, VII, or VIII, it would be better to combine all them together</a:t>
            </a:r>
            <a:r>
              <a:rPr lang="en-US" sz="2000" dirty="0" smtClean="0">
                <a:latin typeface="Times New Roman" pitchFamily="18" charset="0"/>
                <a:cs typeface="Times New Roman" pitchFamily="18" charset="0"/>
              </a:rPr>
              <a:t>.</a:t>
            </a:r>
          </a:p>
          <a:p>
            <a:pPr marL="0" indent="0" algn="just">
              <a:lnSpc>
                <a:spcPct val="110000"/>
              </a:lnSpc>
              <a:spcBef>
                <a:spcPts val="600"/>
              </a:spcBef>
              <a:spcAft>
                <a:spcPts val="600"/>
              </a:spcAft>
              <a:buNone/>
            </a:pPr>
            <a:r>
              <a:rPr lang="en-US" sz="2000" b="1" dirty="0" smtClean="0">
                <a:latin typeface="Times New Roman" pitchFamily="18" charset="0"/>
                <a:cs typeface="Times New Roman" pitchFamily="18" charset="0"/>
                <a:sym typeface="Wingdings" panose="05000000000000000000" pitchFamily="2" charset="2"/>
              </a:rPr>
              <a:t> We think it is not necessary. We separated to make clear in document.</a:t>
            </a:r>
            <a:endParaRPr lang="en-US" sz="2000" b="1"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2097405" y="3148806"/>
            <a:ext cx="4972050" cy="1504950"/>
          </a:xfrm>
          <a:prstGeom prst="rect">
            <a:avLst/>
          </a:prstGeom>
        </p:spPr>
      </p:pic>
    </p:spTree>
    <p:extLst>
      <p:ext uri="{BB962C8B-B14F-4D97-AF65-F5344CB8AC3E}">
        <p14:creationId xmlns:p14="http://schemas.microsoft.com/office/powerpoint/2010/main" val="3146178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#5:  </a:t>
            </a:r>
            <a:r>
              <a:rPr lang="en-US" sz="2800" dirty="0">
                <a:latin typeface="Times New Roman" panose="02020603050405020304" pitchFamily="18" charset="0"/>
                <a:cs typeface="Times New Roman" panose="02020603050405020304" pitchFamily="18" charset="0"/>
              </a:rPr>
              <a:t>Technical issue in Draft D2 document</a:t>
            </a: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I </a:t>
            </a:r>
            <a:r>
              <a:rPr lang="en-US" sz="2000" dirty="0">
                <a:latin typeface="Times New Roman" pitchFamily="18" charset="0"/>
                <a:cs typeface="Times New Roman" pitchFamily="18" charset="0"/>
              </a:rPr>
              <a:t>think the content of the 5.2.1.4.6 is missing</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As </a:t>
            </a:r>
            <a:r>
              <a:rPr lang="en-US" sz="2000" dirty="0">
                <a:latin typeface="Times New Roman" pitchFamily="18" charset="0"/>
                <a:cs typeface="Times New Roman" pitchFamily="18" charset="0"/>
              </a:rPr>
              <a:t>the Source OWPAN Identifier field is not used in PHY IV, V, VI, VII, or VIII, it would be better to combine all them together</a:t>
            </a:r>
            <a:r>
              <a:rPr lang="en-US" sz="2000" dirty="0" smtClean="0">
                <a:latin typeface="Times New Roman" pitchFamily="18" charset="0"/>
                <a:cs typeface="Times New Roman" pitchFamily="18" charset="0"/>
              </a:rPr>
              <a:t>.</a:t>
            </a:r>
          </a:p>
          <a:p>
            <a:pPr marL="0" indent="0" algn="just">
              <a:lnSpc>
                <a:spcPct val="110000"/>
              </a:lnSpc>
              <a:spcBef>
                <a:spcPts val="600"/>
              </a:spcBef>
              <a:spcAft>
                <a:spcPts val="600"/>
              </a:spcAft>
              <a:buNone/>
            </a:pPr>
            <a:r>
              <a:rPr lang="en-US" sz="2000" b="1" dirty="0">
                <a:latin typeface="Times New Roman" pitchFamily="18" charset="0"/>
                <a:cs typeface="Times New Roman" pitchFamily="18" charset="0"/>
                <a:sym typeface="Wingdings" panose="05000000000000000000" pitchFamily="2" charset="2"/>
              </a:rPr>
              <a:t> We think it is not necessary. We separated to make clear in document.</a:t>
            </a:r>
            <a:endParaRPr lang="en-US" sz="2000" b="1" dirty="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800600" y="1871662"/>
            <a:ext cx="3467100" cy="657225"/>
          </a:xfrm>
          <a:prstGeom prst="rect">
            <a:avLst/>
          </a:prstGeom>
        </p:spPr>
      </p:pic>
      <p:pic>
        <p:nvPicPr>
          <p:cNvPr id="5" name="Picture 4"/>
          <p:cNvPicPr>
            <a:picLocks noChangeAspect="1"/>
          </p:cNvPicPr>
          <p:nvPr/>
        </p:nvPicPr>
        <p:blipFill>
          <a:blip r:embed="rId3"/>
          <a:stretch>
            <a:fillRect/>
          </a:stretch>
        </p:blipFill>
        <p:spPr>
          <a:xfrm>
            <a:off x="1926525" y="4191000"/>
            <a:ext cx="6753225" cy="1981200"/>
          </a:xfrm>
          <a:prstGeom prst="rect">
            <a:avLst/>
          </a:prstGeom>
        </p:spPr>
      </p:pic>
    </p:spTree>
    <p:extLst>
      <p:ext uri="{BB962C8B-B14F-4D97-AF65-F5344CB8AC3E}">
        <p14:creationId xmlns:p14="http://schemas.microsoft.com/office/powerpoint/2010/main" val="555468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#6:  </a:t>
            </a:r>
            <a:r>
              <a:rPr lang="en-US" sz="2800" dirty="0">
                <a:latin typeface="Times New Roman" panose="02020603050405020304" pitchFamily="18" charset="0"/>
                <a:cs typeface="Times New Roman" panose="02020603050405020304" pitchFamily="18" charset="0"/>
              </a:rPr>
              <a:t>Technical issue in Draft D2 document</a:t>
            </a:r>
          </a:p>
        </p:txBody>
      </p:sp>
      <p:sp>
        <p:nvSpPr>
          <p:cNvPr id="3" name="Content Placeholder 2"/>
          <p:cNvSpPr>
            <a:spLocks noGrp="1"/>
          </p:cNvSpPr>
          <p:nvPr>
            <p:ph idx="1"/>
          </p:nvPr>
        </p:nvSpPr>
        <p:spPr>
          <a:xfrm>
            <a:off x="457200" y="1524000"/>
            <a:ext cx="38100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There is no “Destination Address Mode subfield” for the PHY VII, there is Destination OWPAN Address subfield</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There is no “Source Address Mode subfield” for the PHY VII, there is Source OWPAN Address subfield.</a:t>
            </a:r>
          </a:p>
          <a:p>
            <a:pPr marL="0" indent="0" algn="just">
              <a:lnSpc>
                <a:spcPct val="110000"/>
              </a:lnSpc>
              <a:spcBef>
                <a:spcPts val="600"/>
              </a:spcBef>
              <a:spcAft>
                <a:spcPts val="600"/>
              </a:spcAft>
              <a:buNone/>
            </a:pPr>
            <a:r>
              <a:rPr lang="en-US" sz="2000" b="1" dirty="0" smtClean="0">
                <a:latin typeface="Times New Roman" pitchFamily="18" charset="0"/>
                <a:cs typeface="Times New Roman" pitchFamily="18" charset="0"/>
                <a:sym typeface="Wingdings" panose="05000000000000000000" pitchFamily="2" charset="2"/>
              </a:rPr>
              <a:t> Please check IEEE </a:t>
            </a:r>
            <a:r>
              <a:rPr lang="en-US" sz="2000" b="1" dirty="0">
                <a:latin typeface="Times New Roman" pitchFamily="18" charset="0"/>
                <a:cs typeface="Times New Roman" pitchFamily="18" charset="0"/>
                <a:sym typeface="Wingdings" panose="05000000000000000000" pitchFamily="2" charset="2"/>
              </a:rPr>
              <a:t>802.15.7-2018 (5.3.1.1 MHR fields)</a:t>
            </a:r>
            <a:endParaRPr lang="en-US" sz="2000" b="1"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6" name="Picture 5"/>
          <p:cNvPicPr>
            <a:picLocks noChangeAspect="1"/>
          </p:cNvPicPr>
          <p:nvPr/>
        </p:nvPicPr>
        <p:blipFill>
          <a:blip r:embed="rId2"/>
          <a:stretch>
            <a:fillRect/>
          </a:stretch>
        </p:blipFill>
        <p:spPr>
          <a:xfrm>
            <a:off x="4343400" y="1676400"/>
            <a:ext cx="4591164" cy="1981200"/>
          </a:xfrm>
          <a:prstGeom prst="rect">
            <a:avLst/>
          </a:prstGeom>
        </p:spPr>
      </p:pic>
      <p:pic>
        <p:nvPicPr>
          <p:cNvPr id="7" name="Picture 6"/>
          <p:cNvPicPr>
            <a:picLocks noChangeAspect="1"/>
          </p:cNvPicPr>
          <p:nvPr/>
        </p:nvPicPr>
        <p:blipFill>
          <a:blip r:embed="rId3"/>
          <a:stretch>
            <a:fillRect/>
          </a:stretch>
        </p:blipFill>
        <p:spPr>
          <a:xfrm>
            <a:off x="4343400" y="3659736"/>
            <a:ext cx="4501111" cy="1924050"/>
          </a:xfrm>
          <a:prstGeom prst="rect">
            <a:avLst/>
          </a:prstGeom>
        </p:spPr>
      </p:pic>
    </p:spTree>
    <p:extLst>
      <p:ext uri="{BB962C8B-B14F-4D97-AF65-F5344CB8AC3E}">
        <p14:creationId xmlns:p14="http://schemas.microsoft.com/office/powerpoint/2010/main" val="1571995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#7:  </a:t>
            </a:r>
            <a:r>
              <a:rPr lang="en-US" sz="2800" dirty="0">
                <a:latin typeface="Times New Roman" panose="02020603050405020304" pitchFamily="18" charset="0"/>
                <a:cs typeface="Times New Roman" panose="02020603050405020304" pitchFamily="18" charset="0"/>
              </a:rPr>
              <a:t>Technical issue in Draft D2 document</a:t>
            </a: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“Destination OWPAN Address” is one bit field inside the frame control field, so there is no way to put 2 octets there. I think this is supposed to refer to the “Destination Address” field in the General MAC header. Also the “2 octets” should be spelled out.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1295400" y="3352800"/>
            <a:ext cx="6753225" cy="1847850"/>
          </a:xfrm>
          <a:prstGeom prst="rect">
            <a:avLst/>
          </a:prstGeom>
        </p:spPr>
      </p:pic>
    </p:spTree>
    <p:extLst>
      <p:ext uri="{BB962C8B-B14F-4D97-AF65-F5344CB8AC3E}">
        <p14:creationId xmlns:p14="http://schemas.microsoft.com/office/powerpoint/2010/main" val="330719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16569</TotalTime>
  <Words>1005</Words>
  <Application>Microsoft Office PowerPoint</Application>
  <PresentationFormat>On-screen Show (4:3)</PresentationFormat>
  <Paragraphs>62</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맑은 고딕</vt:lpstr>
      <vt:lpstr>Arial</vt:lpstr>
      <vt:lpstr>Calibri</vt:lpstr>
      <vt:lpstr>Times New Roman</vt:lpstr>
      <vt:lpstr>Wingdings</vt:lpstr>
      <vt:lpstr>Office Theme</vt:lpstr>
      <vt:lpstr>PowerPoint Presentation</vt:lpstr>
      <vt:lpstr>PowerPoint Presentation</vt:lpstr>
      <vt:lpstr>Issue #1: Decorate Draft D2 document</vt:lpstr>
      <vt:lpstr>Issue #2: Technical issue in Draft D2 document</vt:lpstr>
      <vt:lpstr>Issue #3:  Technical issue in Draft D2 document</vt:lpstr>
      <vt:lpstr>Issue #4:  Technical issue in Draft D2 document</vt:lpstr>
      <vt:lpstr>Issue #5:  Technical issue in Draft D2 document</vt:lpstr>
      <vt:lpstr>Issue #6:  Technical issue in Draft D2 document</vt:lpstr>
      <vt:lpstr>Issue #7:  Technical issue in Draft D2 document</vt:lpstr>
      <vt:lpstr>Issue #8:  Technical issue</vt:lpstr>
      <vt:lpstr>Issue #9: Decorate Draft D2 document</vt:lpstr>
      <vt:lpstr>Issue #10: Decorate Draft D2 document</vt:lpstr>
      <vt:lpstr>Issue #11: Decorate Draft D2 document</vt:lpstr>
      <vt:lpstr>Issue #12: Decorate Draft D2 document</vt:lpstr>
      <vt:lpstr>Issue #13: Decorate Draft D2 document</vt:lpstr>
      <vt:lpstr>Issue #14: Technical issue in Draft D2 document</vt:lpstr>
      <vt:lpstr>Issue #15: Technical issue in Draft D2 document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748</cp:revision>
  <cp:lastPrinted>2017-05-07T15:48:38Z</cp:lastPrinted>
  <dcterms:created xsi:type="dcterms:W3CDTF">2010-05-15T17:50:32Z</dcterms:created>
  <dcterms:modified xsi:type="dcterms:W3CDTF">2022-11-15T04:25:15Z</dcterms:modified>
</cp:coreProperties>
</file>