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346" r:id="rId2"/>
    <p:sldId id="375" r:id="rId3"/>
    <p:sldId id="311" r:id="rId4"/>
    <p:sldId id="378" r:id="rId5"/>
    <p:sldId id="379" r:id="rId6"/>
    <p:sldId id="380" r:id="rId7"/>
    <p:sldId id="381" r:id="rId8"/>
    <p:sldId id="382" r:id="rId9"/>
    <p:sldId id="383" r:id="rId10"/>
    <p:sldId id="384" r:id="rId11"/>
    <p:sldId id="385" r:id="rId12"/>
    <p:sldId id="386" r:id="rId13"/>
    <p:sldId id="387"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79" autoAdjust="0"/>
    <p:restoredTop sz="93488" autoAdjust="0"/>
  </p:normalViewPr>
  <p:slideViewPr>
    <p:cSldViewPr>
      <p:cViewPr varScale="1">
        <p:scale>
          <a:sx n="112" d="100"/>
          <a:sy n="112" d="100"/>
        </p:scale>
        <p:origin x="1770" y="96"/>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11/15/2022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11/15/2022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a:t>
            </a:r>
            <a:r>
              <a:rPr lang="en-US" sz="1400" b="1" baseline="0" dirty="0">
                <a:solidFill>
                  <a:schemeClr val="tx1"/>
                </a:solidFill>
                <a:latin typeface="Times New Roman" pitchFamily="18" charset="0"/>
                <a:cs typeface="Times New Roman" pitchFamily="18" charset="0"/>
              </a:rPr>
              <a:t>-0160-00-</a:t>
            </a:r>
            <a:r>
              <a:rPr lang="en-US" sz="1400" b="1" baseline="0" dirty="0" err="1">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smtClean="0">
                <a:latin typeface="Times New Roman" pitchFamily="18" charset="0"/>
                <a:cs typeface="Times New Roman" pitchFamily="18" charset="0"/>
              </a:rPr>
              <a:t>October 2022</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11/15/2022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11/15/2022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2022</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DCN 15-22-0617-00-007a</a:t>
            </a:r>
            <a:endParaRPr lang="en-US" sz="1400" b="1" dirty="0" smtClean="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11/15/2022</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11/15/2022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11/15/2022</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11/15/2022</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11/15/2022</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11/15/2022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11/15/2022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67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a:t>
            </a:r>
            <a:r>
              <a:rPr lang="en-US" altLang="en-US" b="1" u="sng" dirty="0" smtClean="0">
                <a:solidFill>
                  <a:prstClr val="black"/>
                </a:solidFill>
                <a:effectLst>
                  <a:outerShdw blurRad="38100" dist="38100" dir="2700000" algn="tl">
                    <a:srgbClr val="C0C0C0"/>
                  </a:outerShdw>
                </a:effectLst>
                <a:latin typeface="Times New Roman" panose="02020603050405020304" pitchFamily="18" charset="0"/>
              </a:rPr>
              <a:t>Working </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Group for Wireless Personal Area Networks (WPANs)</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Submission Title: </a:t>
            </a:r>
            <a:r>
              <a:rPr lang="en-US" altLang="en-US" sz="1600" b="1" dirty="0">
                <a:solidFill>
                  <a:prstClr val="black"/>
                </a:solidFill>
                <a:latin typeface="Times New Roman" panose="02020603050405020304" pitchFamily="18" charset="0"/>
              </a:rPr>
              <a:t>Response to comments from </a:t>
            </a:r>
            <a:r>
              <a:rPr lang="en-US" altLang="en-US" sz="1600" b="1" dirty="0" err="1">
                <a:solidFill>
                  <a:prstClr val="black"/>
                </a:solidFill>
                <a:latin typeface="Times New Roman" panose="02020603050405020304" pitchFamily="18" charset="0"/>
              </a:rPr>
              <a:t>Tero</a:t>
            </a:r>
            <a:r>
              <a:rPr lang="en-US" altLang="en-US" sz="1600" b="1" dirty="0">
                <a:solidFill>
                  <a:prstClr val="black"/>
                </a:solidFill>
                <a:latin typeface="Times New Roman" panose="02020603050405020304" pitchFamily="18" charset="0"/>
              </a:rPr>
              <a:t> </a:t>
            </a:r>
            <a:r>
              <a:rPr lang="en-US" altLang="en-US" sz="1600" b="1" dirty="0" err="1">
                <a:solidFill>
                  <a:prstClr val="black"/>
                </a:solidFill>
                <a:latin typeface="Times New Roman" panose="02020603050405020304" pitchFamily="18" charset="0"/>
              </a:rPr>
              <a:t>Kivinen</a:t>
            </a:r>
            <a:r>
              <a:rPr lang="en-US" altLang="en-US" sz="1600" b="1" dirty="0">
                <a:solidFill>
                  <a:prstClr val="black"/>
                </a:solidFill>
                <a:latin typeface="Times New Roman" panose="02020603050405020304" pitchFamily="18" charset="0"/>
              </a:rPr>
              <a:t> on the Draft D2 document- Part </a:t>
            </a:r>
            <a:r>
              <a:rPr lang="en-US" altLang="en-US" sz="1600" b="1" dirty="0" smtClean="0">
                <a:solidFill>
                  <a:prstClr val="black"/>
                </a:solidFill>
                <a:latin typeface="Times New Roman" panose="02020603050405020304" pitchFamily="18" charset="0"/>
              </a:rPr>
              <a:t>1</a:t>
            </a: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Date Submitted: </a:t>
            </a:r>
            <a:r>
              <a:rPr lang="en-US" altLang="en-US" sz="1600" dirty="0" smtClean="0">
                <a:solidFill>
                  <a:prstClr val="black"/>
                </a:solidFill>
                <a:latin typeface="Times New Roman" panose="02020603050405020304" pitchFamily="18" charset="0"/>
              </a:rPr>
              <a:t>November 2022</a:t>
            </a: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Source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Huy </a:t>
            </a:r>
            <a:r>
              <a:rPr lang="en-US" altLang="en-US" sz="1600" dirty="0">
                <a:solidFill>
                  <a:prstClr val="black"/>
                </a:solidFill>
                <a:latin typeface="Times New Roman" panose="02020603050405020304" pitchFamily="18" charset="0"/>
              </a:rPr>
              <a:t>Nguyen,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Abstract:</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Response to the </a:t>
            </a:r>
            <a:r>
              <a:rPr lang="en-US" altLang="en-US" sz="1600" dirty="0">
                <a:solidFill>
                  <a:prstClr val="black"/>
                </a:solidFill>
                <a:latin typeface="Times New Roman" panose="02020603050405020304" pitchFamily="18" charset="0"/>
              </a:rPr>
              <a:t>Issues of Draft D2 comment from </a:t>
            </a:r>
            <a:r>
              <a:rPr lang="en-US" altLang="en-US" sz="1600" dirty="0" err="1">
                <a:solidFill>
                  <a:prstClr val="black"/>
                </a:solidFill>
                <a:latin typeface="Times New Roman" panose="02020603050405020304" pitchFamily="18" charset="0"/>
              </a:rPr>
              <a:t>Tero</a:t>
            </a:r>
            <a:r>
              <a:rPr lang="en-US" altLang="en-US" sz="1600" dirty="0">
                <a:solidFill>
                  <a:prstClr val="black"/>
                </a:solidFill>
                <a:latin typeface="Times New Roman" panose="02020603050405020304" pitchFamily="18" charset="0"/>
              </a:rPr>
              <a:t> </a:t>
            </a:r>
            <a:r>
              <a:rPr lang="en-US" altLang="en-US" sz="1600" dirty="0" err="1">
                <a:solidFill>
                  <a:prstClr val="black"/>
                </a:solidFill>
                <a:latin typeface="Times New Roman" panose="02020603050405020304" pitchFamily="18" charset="0"/>
              </a:rPr>
              <a:t>Kivinen</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Purpose</a:t>
            </a:r>
            <a:r>
              <a:rPr lang="en-US" altLang="en-US" sz="1600" b="1" dirty="0">
                <a:solidFill>
                  <a:prstClr val="black"/>
                </a:solidFill>
                <a:latin typeface="Times New Roman" panose="02020603050405020304" pitchFamily="18" charset="0"/>
              </a:rPr>
              <a:t>: </a:t>
            </a:r>
            <a:r>
              <a:rPr lang="en-US" sz="1600" dirty="0" smtClean="0">
                <a:solidFill>
                  <a:prstClr val="black"/>
                </a:solidFill>
                <a:latin typeface="Times New Roman" panose="02020603050405020304" pitchFamily="18" charset="0"/>
              </a:rPr>
              <a:t>Response to the </a:t>
            </a:r>
            <a:r>
              <a:rPr lang="en-US" sz="1600" dirty="0">
                <a:solidFill>
                  <a:prstClr val="black"/>
                </a:solidFill>
                <a:latin typeface="Times New Roman" panose="02020603050405020304" pitchFamily="18" charset="0"/>
              </a:rPr>
              <a:t>Issues of Draft D2 comment from </a:t>
            </a:r>
            <a:r>
              <a:rPr lang="en-US" sz="1600" dirty="0" err="1">
                <a:solidFill>
                  <a:prstClr val="black"/>
                </a:solidFill>
                <a:latin typeface="Times New Roman" panose="02020603050405020304" pitchFamily="18" charset="0"/>
              </a:rPr>
              <a:t>Tero</a:t>
            </a:r>
            <a:r>
              <a:rPr lang="en-US" sz="1600" dirty="0">
                <a:solidFill>
                  <a:prstClr val="black"/>
                </a:solidFill>
                <a:latin typeface="Times New Roman" panose="02020603050405020304" pitchFamily="18" charset="0"/>
              </a:rPr>
              <a:t> </a:t>
            </a:r>
            <a:r>
              <a:rPr lang="en-US" sz="1600" dirty="0" err="1">
                <a:solidFill>
                  <a:prstClr val="black"/>
                </a:solidFill>
                <a:latin typeface="Times New Roman" panose="02020603050405020304" pitchFamily="18" charset="0"/>
              </a:rPr>
              <a:t>Kivinen</a:t>
            </a:r>
            <a:endParaRPr 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Notice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#8: </a:t>
            </a:r>
            <a:r>
              <a:rPr lang="en-US" sz="2800" dirty="0">
                <a:latin typeface="Times New Roman" panose="02020603050405020304" pitchFamily="18" charset="0"/>
                <a:cs typeface="Times New Roman" panose="02020603050405020304" pitchFamily="18" charset="0"/>
              </a:rPr>
              <a:t>Decorate Draft D2 document</a:t>
            </a:r>
          </a:p>
        </p:txBody>
      </p:sp>
      <p:sp>
        <p:nvSpPr>
          <p:cNvPr id="3" name="Content Placeholder 2"/>
          <p:cNvSpPr>
            <a:spLocks noGrp="1"/>
          </p:cNvSpPr>
          <p:nvPr>
            <p:ph idx="1"/>
          </p:nvPr>
        </p:nvSpPr>
        <p:spPr>
          <a:xfrm>
            <a:off x="457200" y="1524000"/>
            <a:ext cx="825246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Section header 5 is </a:t>
            </a:r>
            <a:r>
              <a:rPr lang="en-US" sz="2000" dirty="0" smtClean="0">
                <a:latin typeface="Times New Roman" pitchFamily="18" charset="0"/>
                <a:cs typeface="Times New Roman" pitchFamily="18" charset="0"/>
              </a:rPr>
              <a:t>missing</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Section header 5.1 is missing</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5410200" y="1886743"/>
            <a:ext cx="2047875" cy="4029075"/>
          </a:xfrm>
          <a:prstGeom prst="rect">
            <a:avLst/>
          </a:prstGeom>
        </p:spPr>
      </p:pic>
    </p:spTree>
    <p:extLst>
      <p:ext uri="{BB962C8B-B14F-4D97-AF65-F5344CB8AC3E}">
        <p14:creationId xmlns:p14="http://schemas.microsoft.com/office/powerpoint/2010/main" val="23704638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#9: </a:t>
            </a:r>
            <a:r>
              <a:rPr lang="en-US" sz="2800" dirty="0">
                <a:latin typeface="Times New Roman" panose="02020603050405020304" pitchFamily="18" charset="0"/>
                <a:cs typeface="Times New Roman" panose="02020603050405020304" pitchFamily="18" charset="0"/>
              </a:rPr>
              <a:t>Decorate Draft D2 document</a:t>
            </a:r>
          </a:p>
        </p:txBody>
      </p:sp>
      <p:sp>
        <p:nvSpPr>
          <p:cNvPr id="3" name="Content Placeholder 2"/>
          <p:cNvSpPr>
            <a:spLocks noGrp="1"/>
          </p:cNvSpPr>
          <p:nvPr>
            <p:ph idx="1"/>
          </p:nvPr>
        </p:nvSpPr>
        <p:spPr>
          <a:xfrm>
            <a:off x="457200" y="1219200"/>
            <a:ext cx="825246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Underlining is incorrect in the amendment. The “for PHY IV, PHY V” and “PHY VI”, are already in the draft so those should not be underlined, on the other hand the “, and” is moved forward, so it should be </a:t>
            </a:r>
            <a:r>
              <a:rPr lang="en-US" sz="2000" dirty="0" smtClean="0">
                <a:latin typeface="Times New Roman" panose="02020603050405020304" pitchFamily="18" charset="0"/>
                <a:cs typeface="Times New Roman" panose="02020603050405020304" pitchFamily="18" charset="0"/>
              </a:rPr>
              <a:t>strike-outed </a:t>
            </a:r>
            <a:r>
              <a:rPr lang="en-US" sz="2000" dirty="0">
                <a:latin typeface="Times New Roman" panose="02020603050405020304" pitchFamily="18" charset="0"/>
                <a:cs typeface="Times New Roman" panose="02020603050405020304" pitchFamily="18" charset="0"/>
              </a:rPr>
              <a:t>and then added later with underlining.</a:t>
            </a:r>
          </a:p>
        </p:txBody>
      </p:sp>
      <p:pic>
        <p:nvPicPr>
          <p:cNvPr id="6" name="Picture 5"/>
          <p:cNvPicPr>
            <a:picLocks noChangeAspect="1"/>
          </p:cNvPicPr>
          <p:nvPr/>
        </p:nvPicPr>
        <p:blipFill>
          <a:blip r:embed="rId2"/>
          <a:stretch>
            <a:fillRect/>
          </a:stretch>
        </p:blipFill>
        <p:spPr>
          <a:xfrm>
            <a:off x="1689735" y="2667000"/>
            <a:ext cx="5581650" cy="3438525"/>
          </a:xfrm>
          <a:prstGeom prst="rect">
            <a:avLst/>
          </a:prstGeom>
        </p:spPr>
      </p:pic>
    </p:spTree>
    <p:extLst>
      <p:ext uri="{BB962C8B-B14F-4D97-AF65-F5344CB8AC3E}">
        <p14:creationId xmlns:p14="http://schemas.microsoft.com/office/powerpoint/2010/main" val="42709612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#10:  </a:t>
            </a:r>
            <a:r>
              <a:rPr lang="en-US" sz="2800" dirty="0">
                <a:latin typeface="Times New Roman" panose="02020603050405020304" pitchFamily="18" charset="0"/>
                <a:cs typeface="Times New Roman" panose="02020603050405020304" pitchFamily="18" charset="0"/>
              </a:rPr>
              <a:t>Decorate Draft D2 document</a:t>
            </a:r>
          </a:p>
        </p:txBody>
      </p:sp>
      <p:sp>
        <p:nvSpPr>
          <p:cNvPr id="3" name="Content Placeholder 2"/>
          <p:cNvSpPr>
            <a:spLocks noGrp="1"/>
          </p:cNvSpPr>
          <p:nvPr>
            <p:ph idx="1"/>
          </p:nvPr>
        </p:nvSpPr>
        <p:spPr>
          <a:xfrm>
            <a:off x="457200" y="1524000"/>
            <a:ext cx="825246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Figures and Tables has their heading too close to the actual figure or table. There should be bit space between them</a:t>
            </a:r>
            <a:r>
              <a:rPr lang="en-US" sz="2000" dirty="0" smtClean="0">
                <a:latin typeface="Times New Roman" pitchFamily="18" charset="0"/>
                <a:cs typeface="Times New Roman" pitchFamily="18" charset="0"/>
              </a:rPr>
              <a:t>.</a:t>
            </a:r>
          </a:p>
          <a:p>
            <a:pPr marL="0" indent="0" algn="just">
              <a:lnSpc>
                <a:spcPct val="110000"/>
              </a:lnSpc>
              <a:spcBef>
                <a:spcPts val="600"/>
              </a:spcBef>
              <a:spcAft>
                <a:spcPts val="600"/>
              </a:spcAft>
              <a:buNone/>
            </a:pPr>
            <a:r>
              <a:rPr lang="en-US" sz="2000" b="1" dirty="0" smtClean="0">
                <a:latin typeface="Times New Roman" pitchFamily="18" charset="0"/>
                <a:cs typeface="Times New Roman" pitchFamily="18" charset="0"/>
                <a:sym typeface="Wingdings" panose="05000000000000000000" pitchFamily="2" charset="2"/>
              </a:rPr>
              <a:t> We updated with a bit space between tables, figure and heading</a:t>
            </a:r>
            <a:endParaRPr lang="en-US" sz="2000" b="1"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1828800" y="2895600"/>
            <a:ext cx="5743575" cy="3028950"/>
          </a:xfrm>
          <a:prstGeom prst="rect">
            <a:avLst/>
          </a:prstGeom>
        </p:spPr>
      </p:pic>
    </p:spTree>
    <p:extLst>
      <p:ext uri="{BB962C8B-B14F-4D97-AF65-F5344CB8AC3E}">
        <p14:creationId xmlns:p14="http://schemas.microsoft.com/office/powerpoint/2010/main" val="24811341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#11:  </a:t>
            </a:r>
            <a:r>
              <a:rPr lang="en-US" sz="2800" dirty="0">
                <a:latin typeface="Times New Roman" panose="02020603050405020304" pitchFamily="18" charset="0"/>
                <a:cs typeface="Times New Roman" panose="02020603050405020304" pitchFamily="18" charset="0"/>
              </a:rPr>
              <a:t>Decorate Draft D2 document</a:t>
            </a:r>
          </a:p>
        </p:txBody>
      </p:sp>
      <p:sp>
        <p:nvSpPr>
          <p:cNvPr id="3" name="Content Placeholder 2"/>
          <p:cNvSpPr>
            <a:spLocks noGrp="1"/>
          </p:cNvSpPr>
          <p:nvPr>
            <p:ph idx="1"/>
          </p:nvPr>
        </p:nvSpPr>
        <p:spPr>
          <a:xfrm>
            <a:off x="457200" y="1524000"/>
            <a:ext cx="4800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The base standard uses “a)”, “b)” </a:t>
            </a:r>
            <a:r>
              <a:rPr lang="en-US" sz="2000" dirty="0" err="1">
                <a:latin typeface="Times New Roman" pitchFamily="18" charset="0"/>
                <a:cs typeface="Times New Roman" pitchFamily="18" charset="0"/>
              </a:rPr>
              <a:t>etc</a:t>
            </a:r>
            <a:r>
              <a:rPr lang="en-US" sz="2000" dirty="0">
                <a:latin typeface="Times New Roman" pitchFamily="18" charset="0"/>
                <a:cs typeface="Times New Roman" pitchFamily="18" charset="0"/>
              </a:rPr>
              <a:t> instead of “a.”, “b</a:t>
            </a:r>
            <a:r>
              <a:rPr lang="en-US" sz="2000" dirty="0" smtClean="0">
                <a:latin typeface="Times New Roman" pitchFamily="18" charset="0"/>
                <a:cs typeface="Times New Roman" pitchFamily="18" charset="0"/>
              </a:rPr>
              <a:t>.” </a:t>
            </a:r>
          </a:p>
          <a:p>
            <a:pPr marL="0" indent="0" algn="just">
              <a:lnSpc>
                <a:spcPct val="110000"/>
              </a:lnSpc>
              <a:spcBef>
                <a:spcPts val="600"/>
              </a:spcBef>
              <a:spcAft>
                <a:spcPts val="600"/>
              </a:spcAft>
              <a:buNone/>
            </a:pPr>
            <a:r>
              <a:rPr lang="en-US" sz="2000" b="1" dirty="0" smtClean="0">
                <a:latin typeface="Times New Roman" pitchFamily="18" charset="0"/>
                <a:cs typeface="Times New Roman" pitchFamily="18" charset="0"/>
                <a:sym typeface="Wingdings" panose="05000000000000000000" pitchFamily="2" charset="2"/>
              </a:rPr>
              <a:t> We follow format in IEEE 802.15.7-2018</a:t>
            </a:r>
            <a:endParaRPr lang="en-US" sz="2000" b="1" dirty="0" smtClean="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The base standard uses boldface for the field names for these lists</a:t>
            </a:r>
            <a:r>
              <a:rPr lang="en-US" sz="2000" dirty="0">
                <a:latin typeface="Times New Roman" pitchFamily="18" charset="0"/>
                <a:cs typeface="Times New Roman" pitchFamily="18" charset="0"/>
              </a:rPr>
              <a:t>. Change “Frame Type subfield”, “Security Enable subfield”, “Frame Pending subfield”, “Destination OWPAN Address subfield”, and “Source OWPAN Address subfield” to be in bold.</a:t>
            </a:r>
          </a:p>
          <a:p>
            <a:pPr marL="0" indent="0" algn="just">
              <a:lnSpc>
                <a:spcPct val="110000"/>
              </a:lnSpc>
              <a:spcBef>
                <a:spcPts val="600"/>
              </a:spcBef>
              <a:spcAft>
                <a:spcPts val="600"/>
              </a:spcAft>
              <a:buNone/>
            </a:pPr>
            <a:r>
              <a:rPr lang="en-US" sz="2000" b="1" dirty="0" smtClean="0">
                <a:latin typeface="Times New Roman" pitchFamily="18" charset="0"/>
                <a:cs typeface="Times New Roman" pitchFamily="18" charset="0"/>
                <a:sym typeface="Wingdings" panose="05000000000000000000" pitchFamily="2" charset="2"/>
              </a:rPr>
              <a:t> We updated it.</a:t>
            </a:r>
            <a:endParaRPr lang="en-US" sz="2000" b="1" dirty="0" smtClean="0">
              <a:latin typeface="Times New Roman" pitchFamily="18" charset="0"/>
              <a:cs typeface="Times New Roman" pitchFamily="18" charset="0"/>
            </a:endParaRPr>
          </a:p>
        </p:txBody>
      </p:sp>
      <p:pic>
        <p:nvPicPr>
          <p:cNvPr id="5" name="Picture 4"/>
          <p:cNvPicPr>
            <a:picLocks noChangeAspect="1"/>
          </p:cNvPicPr>
          <p:nvPr/>
        </p:nvPicPr>
        <p:blipFill>
          <a:blip r:embed="rId2"/>
          <a:stretch>
            <a:fillRect/>
          </a:stretch>
        </p:blipFill>
        <p:spPr>
          <a:xfrm>
            <a:off x="5294023" y="2057400"/>
            <a:ext cx="3415637" cy="2790825"/>
          </a:xfrm>
          <a:prstGeom prst="rect">
            <a:avLst/>
          </a:prstGeom>
        </p:spPr>
      </p:pic>
    </p:spTree>
    <p:extLst>
      <p:ext uri="{BB962C8B-B14F-4D97-AF65-F5344CB8AC3E}">
        <p14:creationId xmlns:p14="http://schemas.microsoft.com/office/powerpoint/2010/main" val="35701785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0" y="1905000"/>
            <a:ext cx="90678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a:solidFill>
                  <a:schemeClr val="tx1"/>
                </a:solidFill>
                <a:latin typeface="Times New Roman" pitchFamily="18" charset="0"/>
                <a:cs typeface="Times New Roman" pitchFamily="18" charset="0"/>
              </a:rPr>
              <a:t>Response to comments from </a:t>
            </a:r>
            <a:r>
              <a:rPr lang="en-US" sz="3200" dirty="0" err="1">
                <a:solidFill>
                  <a:schemeClr val="tx1"/>
                </a:solidFill>
                <a:latin typeface="Times New Roman" pitchFamily="18" charset="0"/>
                <a:cs typeface="Times New Roman" pitchFamily="18" charset="0"/>
              </a:rPr>
              <a:t>Tero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Kivinen</a:t>
            </a:r>
            <a:r>
              <a:rPr lang="en-US" sz="3200" dirty="0">
                <a:solidFill>
                  <a:schemeClr val="tx1"/>
                </a:solidFill>
                <a:latin typeface="Times New Roman" pitchFamily="18" charset="0"/>
                <a:cs typeface="Times New Roman" pitchFamily="18" charset="0"/>
              </a:rPr>
              <a:t> on the Draft D2 document- Part 1</a:t>
            </a:r>
            <a:endParaRPr lang="en-US" altLang="en-US" sz="3200" dirty="0">
              <a:solidFill>
                <a:prstClr val="black"/>
              </a:solidFill>
              <a:latin typeface="Times New Roman" panose="02020603050405020304" pitchFamily="18" charset="0"/>
            </a:endParaRPr>
          </a:p>
        </p:txBody>
      </p:sp>
    </p:spTree>
    <p:extLst>
      <p:ext uri="{BB962C8B-B14F-4D97-AF65-F5344CB8AC3E}">
        <p14:creationId xmlns:p14="http://schemas.microsoft.com/office/powerpoint/2010/main" val="35055953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#1: Decorate Draft D2 document</a:t>
            </a:r>
          </a:p>
        </p:txBody>
      </p:sp>
      <p:sp>
        <p:nvSpPr>
          <p:cNvPr id="3" name="Content Placeholder 2"/>
          <p:cNvSpPr>
            <a:spLocks noGrp="1"/>
          </p:cNvSpPr>
          <p:nvPr>
            <p:ph idx="1"/>
          </p:nvPr>
        </p:nvSpPr>
        <p:spPr>
          <a:xfrm>
            <a:off x="457200" y="1524000"/>
            <a:ext cx="825246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PDF Index is </a:t>
            </a:r>
            <a:r>
              <a:rPr lang="en-US" sz="2000" dirty="0" smtClean="0">
                <a:latin typeface="Times New Roman" pitchFamily="18" charset="0"/>
                <a:cs typeface="Times New Roman" pitchFamily="18" charset="0"/>
              </a:rPr>
              <a:t>missing</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PDF page numbers and document page numbers do not match.</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Pages ii – vi  are missing page numbers from the bottom of the page</a:t>
            </a:r>
            <a:r>
              <a:rPr lang="en-US" sz="20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2057400" y="3399354"/>
            <a:ext cx="5401628" cy="2879209"/>
          </a:xfrm>
          <a:prstGeom prst="rect">
            <a:avLst/>
          </a:prstGeom>
        </p:spPr>
      </p:pic>
    </p:spTree>
    <p:extLst>
      <p:ext uri="{BB962C8B-B14F-4D97-AF65-F5344CB8AC3E}">
        <p14:creationId xmlns:p14="http://schemas.microsoft.com/office/powerpoint/2010/main" val="35074183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#2: Abstract part</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825246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There is extra &lt; and &gt; around the abstract</a:t>
            </a:r>
            <a:r>
              <a:rPr lang="en-US" sz="20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There is extra &lt; and &gt; around the keywords.</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Amendment is not a good keyword</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p:txBody>
      </p:sp>
      <p:pic>
        <p:nvPicPr>
          <p:cNvPr id="5" name="Picture 4"/>
          <p:cNvPicPr>
            <a:picLocks noChangeAspect="1"/>
          </p:cNvPicPr>
          <p:nvPr/>
        </p:nvPicPr>
        <p:blipFill>
          <a:blip r:embed="rId2"/>
          <a:stretch>
            <a:fillRect/>
          </a:stretch>
        </p:blipFill>
        <p:spPr>
          <a:xfrm>
            <a:off x="1189672" y="3962400"/>
            <a:ext cx="6581775" cy="1743075"/>
          </a:xfrm>
          <a:prstGeom prst="rect">
            <a:avLst/>
          </a:prstGeom>
        </p:spPr>
      </p:pic>
    </p:spTree>
    <p:extLst>
      <p:ext uri="{BB962C8B-B14F-4D97-AF65-F5344CB8AC3E}">
        <p14:creationId xmlns:p14="http://schemas.microsoft.com/office/powerpoint/2010/main" val="19162607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#3: Annex Q</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825246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This annex is marked as being Annex Q, but it should be Annex P, and the </a:t>
            </a:r>
            <a:r>
              <a:rPr lang="en-US" sz="2000" dirty="0" smtClean="0">
                <a:latin typeface="Times New Roman" pitchFamily="18" charset="0"/>
                <a:cs typeface="Times New Roman" pitchFamily="18" charset="0"/>
              </a:rPr>
              <a:t>sub-headers </a:t>
            </a:r>
            <a:r>
              <a:rPr lang="en-US" sz="2000" dirty="0">
                <a:latin typeface="Times New Roman" pitchFamily="18" charset="0"/>
                <a:cs typeface="Times New Roman" pitchFamily="18" charset="0"/>
              </a:rPr>
              <a:t>inside are P.1 etc.</a:t>
            </a:r>
          </a:p>
          <a:p>
            <a:pPr algn="just">
              <a:lnSpc>
                <a:spcPct val="110000"/>
              </a:lnSpc>
              <a:spcBef>
                <a:spcPts val="600"/>
              </a:spcBef>
              <a:spcAft>
                <a:spcPts val="600"/>
              </a:spcAft>
              <a:buFont typeface="Wingdings" panose="05000000000000000000" pitchFamily="2" charset="2"/>
              <a:buChar char="q"/>
            </a:pPr>
            <a:endParaRPr lang="en-US" sz="2000" dirty="0" smtClean="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1447800" y="2362200"/>
            <a:ext cx="5788342" cy="3703155"/>
          </a:xfrm>
          <a:prstGeom prst="rect">
            <a:avLst/>
          </a:prstGeom>
        </p:spPr>
      </p:pic>
    </p:spTree>
    <p:extLst>
      <p:ext uri="{BB962C8B-B14F-4D97-AF65-F5344CB8AC3E}">
        <p14:creationId xmlns:p14="http://schemas.microsoft.com/office/powerpoint/2010/main" val="4460466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#4: Introduction part</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825246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The editing instructions are missing from the beginning of the </a:t>
            </a:r>
            <a:r>
              <a:rPr lang="en-US" sz="2000" dirty="0" smtClean="0">
                <a:latin typeface="Times New Roman" pitchFamily="18" charset="0"/>
                <a:cs typeface="Times New Roman" pitchFamily="18" charset="0"/>
              </a:rPr>
              <a:t>document.</a:t>
            </a:r>
          </a:p>
          <a:p>
            <a:pPr marL="0" indent="0" algn="just">
              <a:lnSpc>
                <a:spcPct val="110000"/>
              </a:lnSpc>
              <a:spcBef>
                <a:spcPts val="600"/>
              </a:spcBef>
              <a:spcAft>
                <a:spcPts val="600"/>
              </a:spcAft>
              <a:buNone/>
            </a:pPr>
            <a:r>
              <a:rPr lang="en-US" sz="2000" b="1" dirty="0" smtClean="0">
                <a:latin typeface="Times New Roman" pitchFamily="18" charset="0"/>
                <a:cs typeface="Times New Roman" pitchFamily="18" charset="0"/>
                <a:sym typeface="Wingdings" panose="05000000000000000000" pitchFamily="2" charset="2"/>
              </a:rPr>
              <a:t> We rewrite introduction part based on 7a TG</a:t>
            </a:r>
            <a:endParaRPr lang="en-US" sz="2000" b="1" dirty="0">
              <a:latin typeface="Times New Roman" pitchFamily="18" charset="0"/>
              <a:cs typeface="Times New Roman" pitchFamily="18" charset="0"/>
            </a:endParaRPr>
          </a:p>
        </p:txBody>
      </p:sp>
      <p:pic>
        <p:nvPicPr>
          <p:cNvPr id="5" name="Picture 4"/>
          <p:cNvPicPr>
            <a:picLocks noChangeAspect="1"/>
          </p:cNvPicPr>
          <p:nvPr/>
        </p:nvPicPr>
        <p:blipFill>
          <a:blip r:embed="rId2"/>
          <a:stretch>
            <a:fillRect/>
          </a:stretch>
        </p:blipFill>
        <p:spPr>
          <a:xfrm>
            <a:off x="1542097" y="2590800"/>
            <a:ext cx="5876925" cy="3257550"/>
          </a:xfrm>
          <a:prstGeom prst="rect">
            <a:avLst/>
          </a:prstGeom>
        </p:spPr>
      </p:pic>
    </p:spTree>
    <p:extLst>
      <p:ext uri="{BB962C8B-B14F-4D97-AF65-F5344CB8AC3E}">
        <p14:creationId xmlns:p14="http://schemas.microsoft.com/office/powerpoint/2010/main" val="42845871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#5: </a:t>
            </a:r>
            <a:r>
              <a:rPr lang="en-US" sz="2800" dirty="0">
                <a:latin typeface="Times New Roman" panose="02020603050405020304" pitchFamily="18" charset="0"/>
                <a:cs typeface="Times New Roman" panose="02020603050405020304" pitchFamily="18" charset="0"/>
              </a:rPr>
              <a:t>Decorate Draft D2 document</a:t>
            </a:r>
          </a:p>
        </p:txBody>
      </p:sp>
      <p:sp>
        <p:nvSpPr>
          <p:cNvPr id="3" name="Content Placeholder 2"/>
          <p:cNvSpPr>
            <a:spLocks noGrp="1"/>
          </p:cNvSpPr>
          <p:nvPr>
            <p:ph idx="1"/>
          </p:nvPr>
        </p:nvSpPr>
        <p:spPr>
          <a:xfrm>
            <a:off x="457200" y="1219200"/>
            <a:ext cx="825246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smtClean="0">
                <a:latin typeface="Times New Roman" panose="02020603050405020304" pitchFamily="18" charset="0"/>
                <a:cs typeface="Times New Roman" panose="02020603050405020304" pitchFamily="18" charset="0"/>
              </a:rPr>
              <a:t>There </a:t>
            </a:r>
            <a:r>
              <a:rPr lang="en-US" sz="2000" dirty="0">
                <a:latin typeface="Times New Roman" panose="02020603050405020304" pitchFamily="18" charset="0"/>
                <a:cs typeface="Times New Roman" panose="02020603050405020304" pitchFamily="18" charset="0"/>
              </a:rPr>
              <a:t>is no changes in the section 1.1, remove it</a:t>
            </a:r>
          </a:p>
          <a:p>
            <a:pPr algn="just">
              <a:lnSpc>
                <a:spcPct val="110000"/>
              </a:lnSpc>
              <a:spcBef>
                <a:spcPts val="600"/>
              </a:spcBef>
              <a:spcAft>
                <a:spcPts val="600"/>
              </a:spcAft>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There is no changes in the section 2, remove it.</a:t>
            </a:r>
          </a:p>
          <a:p>
            <a:pPr algn="just">
              <a:lnSpc>
                <a:spcPct val="110000"/>
              </a:lnSpc>
              <a:spcBef>
                <a:spcPts val="600"/>
              </a:spcBef>
              <a:spcAft>
                <a:spcPts val="600"/>
              </a:spcAft>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There is no changes in the section 3.1, remove it</a:t>
            </a:r>
            <a:r>
              <a:rPr lang="en-US" sz="2000" dirty="0" smtClean="0">
                <a:latin typeface="Times New Roman" panose="02020603050405020304" pitchFamily="18" charset="0"/>
                <a:cs typeface="Times New Roman" panose="02020603050405020304" pitchFamily="18" charset="0"/>
              </a:rPr>
              <a:t>.</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anose="02020603050405020304" pitchFamily="18" charset="0"/>
              <a:cs typeface="Times New Roman" panose="02020603050405020304" pitchFamily="18" charset="0"/>
            </a:endParaRPr>
          </a:p>
          <a:p>
            <a:pPr marL="0" indent="0" algn="just">
              <a:lnSpc>
                <a:spcPct val="110000"/>
              </a:lnSpc>
              <a:spcBef>
                <a:spcPts val="600"/>
              </a:spcBef>
              <a:spcAft>
                <a:spcPts val="600"/>
              </a:spcAft>
              <a:buNone/>
            </a:pPr>
            <a:r>
              <a:rPr lang="en-US" sz="2000" b="1" dirty="0" smtClean="0">
                <a:latin typeface="Times New Roman" pitchFamily="18" charset="0"/>
                <a:cs typeface="Times New Roman" pitchFamily="18" charset="0"/>
                <a:sym typeface="Wingdings" panose="05000000000000000000" pitchFamily="2" charset="2"/>
              </a:rPr>
              <a:t> We want to make the hierarchy between sections</a:t>
            </a:r>
            <a:endParaRPr lang="en-US" sz="2000" b="1"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6477000" y="2247537"/>
            <a:ext cx="1962150" cy="2981325"/>
          </a:xfrm>
          <a:prstGeom prst="rect">
            <a:avLst/>
          </a:prstGeom>
        </p:spPr>
      </p:pic>
    </p:spTree>
    <p:extLst>
      <p:ext uri="{BB962C8B-B14F-4D97-AF65-F5344CB8AC3E}">
        <p14:creationId xmlns:p14="http://schemas.microsoft.com/office/powerpoint/2010/main" val="36060340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#6:  </a:t>
            </a:r>
            <a:r>
              <a:rPr lang="en-US" sz="2800" dirty="0">
                <a:latin typeface="Times New Roman" panose="02020603050405020304" pitchFamily="18" charset="0"/>
                <a:cs typeface="Times New Roman" panose="02020603050405020304" pitchFamily="18" charset="0"/>
              </a:rPr>
              <a:t>Decorate Draft D2 document</a:t>
            </a:r>
          </a:p>
        </p:txBody>
      </p:sp>
      <p:sp>
        <p:nvSpPr>
          <p:cNvPr id="3" name="Content Placeholder 2"/>
          <p:cNvSpPr>
            <a:spLocks noGrp="1"/>
          </p:cNvSpPr>
          <p:nvPr>
            <p:ph idx="1"/>
          </p:nvPr>
        </p:nvSpPr>
        <p:spPr>
          <a:xfrm>
            <a:off x="457200" y="1524000"/>
            <a:ext cx="825246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This is not first use of HOOK-OFDM, do not expand it here</a:t>
            </a:r>
            <a:r>
              <a:rPr lang="en-US" sz="20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The first use of the HS2PSK-OFDM is on line 11, not on line 12. </a:t>
            </a:r>
            <a:endParaRPr lang="en-US" sz="2000" dirty="0" smtClean="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p:txBody>
      </p:sp>
      <p:pic>
        <p:nvPicPr>
          <p:cNvPr id="6" name="Picture 5"/>
          <p:cNvPicPr>
            <a:picLocks noChangeAspect="1"/>
          </p:cNvPicPr>
          <p:nvPr/>
        </p:nvPicPr>
        <p:blipFill>
          <a:blip r:embed="rId2"/>
          <a:stretch>
            <a:fillRect/>
          </a:stretch>
        </p:blipFill>
        <p:spPr>
          <a:xfrm>
            <a:off x="1371600" y="2874717"/>
            <a:ext cx="5791200" cy="2057400"/>
          </a:xfrm>
          <a:prstGeom prst="rect">
            <a:avLst/>
          </a:prstGeom>
        </p:spPr>
      </p:pic>
    </p:spTree>
    <p:extLst>
      <p:ext uri="{BB962C8B-B14F-4D97-AF65-F5344CB8AC3E}">
        <p14:creationId xmlns:p14="http://schemas.microsoft.com/office/powerpoint/2010/main" val="6274037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#7:  </a:t>
            </a:r>
            <a:r>
              <a:rPr lang="en-US" sz="2800" dirty="0">
                <a:latin typeface="Times New Roman" panose="02020603050405020304" pitchFamily="18" charset="0"/>
                <a:cs typeface="Times New Roman" panose="02020603050405020304" pitchFamily="18" charset="0"/>
              </a:rPr>
              <a:t>Decorate Draft D2 document</a:t>
            </a:r>
          </a:p>
        </p:txBody>
      </p:sp>
      <p:sp>
        <p:nvSpPr>
          <p:cNvPr id="3" name="Content Placeholder 2"/>
          <p:cNvSpPr>
            <a:spLocks noGrp="1"/>
          </p:cNvSpPr>
          <p:nvPr>
            <p:ph idx="1"/>
          </p:nvPr>
        </p:nvSpPr>
        <p:spPr>
          <a:xfrm>
            <a:off x="457200" y="1524000"/>
            <a:ext cx="825246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The base draft uses “a)”, “b)” </a:t>
            </a:r>
            <a:r>
              <a:rPr lang="en-US" sz="2000" dirty="0" err="1">
                <a:latin typeface="Times New Roman" pitchFamily="18" charset="0"/>
                <a:cs typeface="Times New Roman" pitchFamily="18" charset="0"/>
              </a:rPr>
              <a:t>etc</a:t>
            </a:r>
            <a:r>
              <a:rPr lang="en-US" sz="2000" dirty="0">
                <a:latin typeface="Times New Roman" pitchFamily="18" charset="0"/>
                <a:cs typeface="Times New Roman" pitchFamily="18" charset="0"/>
              </a:rPr>
              <a:t>, this one uses “g.”, “h.” etc</a:t>
            </a:r>
            <a:r>
              <a:rPr lang="en-US" sz="20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The font size of for “4.4” is smaller than “3.2” etc.</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The font size of for “4.4.1” is smaller than “3.2” etc.</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The font sizes for all headers.</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1447800" y="4114800"/>
            <a:ext cx="5581650" cy="1152525"/>
          </a:xfrm>
          <a:prstGeom prst="rect">
            <a:avLst/>
          </a:prstGeom>
        </p:spPr>
      </p:pic>
    </p:spTree>
    <p:extLst>
      <p:ext uri="{BB962C8B-B14F-4D97-AF65-F5344CB8AC3E}">
        <p14:creationId xmlns:p14="http://schemas.microsoft.com/office/powerpoint/2010/main" val="20645008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16471</TotalTime>
  <Words>564</Words>
  <Application>Microsoft Office PowerPoint</Application>
  <PresentationFormat>On-screen Show (4:3)</PresentationFormat>
  <Paragraphs>53</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맑은 고딕</vt:lpstr>
      <vt:lpstr>Arial</vt:lpstr>
      <vt:lpstr>Calibri</vt:lpstr>
      <vt:lpstr>Times New Roman</vt:lpstr>
      <vt:lpstr>Wingdings</vt:lpstr>
      <vt:lpstr>Office Theme</vt:lpstr>
      <vt:lpstr>PowerPoint Presentation</vt:lpstr>
      <vt:lpstr>PowerPoint Presentation</vt:lpstr>
      <vt:lpstr>Issue #1: Decorate Draft D2 document</vt:lpstr>
      <vt:lpstr>Issue #2: Abstract part</vt:lpstr>
      <vt:lpstr>Issue #3: Annex Q</vt:lpstr>
      <vt:lpstr>Issue #4: Introduction part</vt:lpstr>
      <vt:lpstr>Issue #5: Decorate Draft D2 document</vt:lpstr>
      <vt:lpstr>Issue #6:  Decorate Draft D2 document</vt:lpstr>
      <vt:lpstr>Issue #7:  Decorate Draft D2 document</vt:lpstr>
      <vt:lpstr>Issue #8: Decorate Draft D2 document</vt:lpstr>
      <vt:lpstr>Issue #9: Decorate Draft D2 document</vt:lpstr>
      <vt:lpstr>Issue #10:  Decorate Draft D2 document</vt:lpstr>
      <vt:lpstr>Issue #11:  Decorate Draft D2 document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718</cp:revision>
  <cp:lastPrinted>2017-05-07T15:48:38Z</cp:lastPrinted>
  <dcterms:created xsi:type="dcterms:W3CDTF">2010-05-15T17:50:32Z</dcterms:created>
  <dcterms:modified xsi:type="dcterms:W3CDTF">2022-11-15T04:24:06Z</dcterms:modified>
</cp:coreProperties>
</file>