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8" r:id="rId3"/>
    <p:sldId id="269" r:id="rId4"/>
    <p:sldId id="275" r:id="rId5"/>
    <p:sldId id="277" r:id="rId6"/>
    <p:sldId id="278" r:id="rId7"/>
    <p:sldId id="284" r:id="rId8"/>
    <p:sldId id="288" r:id="rId9"/>
    <p:sldId id="279" r:id="rId10"/>
    <p:sldId id="276" r:id="rId11"/>
    <p:sldId id="291" r:id="rId12"/>
    <p:sldId id="292" r:id="rId13"/>
    <p:sldId id="293" r:id="rId14"/>
    <p:sldId id="298" r:id="rId15"/>
    <p:sldId id="290" r:id="rId16"/>
    <p:sldId id="289" r:id="rId17"/>
    <p:sldId id="266" r:id="rId18"/>
    <p:sldId id="280" r:id="rId19"/>
    <p:sldId id="294" r:id="rId20"/>
    <p:sldId id="295" r:id="rId21"/>
    <p:sldId id="296" r:id="rId22"/>
    <p:sldId id="297"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ng Wei" initials="WW" lastIdx="3" clrIdx="0">
    <p:extLst>
      <p:ext uri="{19B8F6BF-5375-455C-9EA6-DF929625EA0E}">
        <p15:presenceInfo xmlns:p15="http://schemas.microsoft.com/office/powerpoint/2012/main" userId="f5a690b6fab89984" providerId="Windows Live"/>
      </p:ext>
    </p:extLst>
  </p:cmAuthor>
  <p:cmAuthor id="2" name="Hanxiao (Tony, WT Lab)" initials="H(WL" lastIdx="7" clrIdx="1">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288" autoAdjust="0"/>
    <p:restoredTop sz="94660"/>
  </p:normalViewPr>
  <p:slideViewPr>
    <p:cSldViewPr>
      <p:cViewPr varScale="1">
        <p:scale>
          <a:sx n="68" d="100"/>
          <a:sy n="68" d="100"/>
        </p:scale>
        <p:origin x="832"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zh-CN" altLang="en-US" dirty="0"/>
              <a:t>单击此处编辑母版标题样式</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r" latinLnBrk="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sz="1800" b="1" i="0" u="none" strike="noStrike" cap="none" spc="0" normalizeH="0" baseline="0">
              <a:ln>
                <a:noFill/>
              </a:ln>
              <a:solidFill>
                <a:srgbClr val="000000"/>
              </a:solidFill>
              <a:effectLst/>
              <a:uLnTx/>
              <a:uFillTx/>
              <a:cs typeface="Arial Unicode MS"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802.15-22/</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0616</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2" name="Date Placeholder 3"/>
          <p:cNvSpPr txBox="1">
            <a:spLocks/>
          </p:cNvSpPr>
          <p:nvPr userDrawn="1"/>
        </p:nvSpPr>
        <p:spPr bwMode="auto">
          <a:xfrm>
            <a:off x="5320010" y="6381328"/>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Chenchen LIU et al., Huawei</a:t>
            </a:r>
          </a:p>
        </p:txBody>
      </p:sp>
      <p:sp>
        <p:nvSpPr>
          <p:cNvPr id="13" name="Date Placeholder 3"/>
          <p:cNvSpPr txBox="1">
            <a:spLocks/>
          </p:cNvSpPr>
          <p:nvPr userDrawn="1"/>
        </p:nvSpPr>
        <p:spPr bwMode="auto">
          <a:xfrm>
            <a:off x="684213" y="260911"/>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chemeClr val="tx1"/>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chemeClr val="tx1"/>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chemeClr val="tx1"/>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10"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zh-CN" sz="1800" b="1" u="sng" dirty="0">
                <a:solidFill>
                  <a:srgbClr val="000000"/>
                </a:solidFill>
                <a:effectLst>
                  <a:outerShdw blurRad="38100" dist="38100" dir="2700000" algn="tl">
                    <a:srgbClr val="C0C0C0"/>
                  </a:outerShdw>
                </a:effectLst>
                <a:latin typeface="Times New Roman" panose="02020603050405020304" pitchFamily="18" charset="0"/>
                <a:ea typeface="宋体" panose="02010600030101010101" pitchFamily="2" charset="-122"/>
              </a:rPr>
              <a:t>Project: IEEE P802.15 Working Group for Wireless Personal Area Networks (WPANs)</a:t>
            </a:r>
            <a:endParaRPr lang="en-US" altLang="zh-CN" sz="1600" b="1" dirty="0">
              <a:solidFill>
                <a:srgbClr val="000000"/>
              </a:solidFill>
              <a:latin typeface="Times New Roman" panose="02020603050405020304" pitchFamily="18" charset="0"/>
              <a:ea typeface="宋体" panose="02010600030101010101" pitchFamily="2" charset="-122"/>
            </a:endParaRPr>
          </a:p>
          <a:p>
            <a:pPr defTabSz="914400">
              <a:buClrTx/>
              <a:buSzTx/>
              <a:buFontTx/>
              <a:buNone/>
            </a:pPr>
            <a:endParaRPr lang="en-US" altLang="zh-CN" sz="1600" dirty="0">
              <a:solidFill>
                <a:srgbClr val="000000"/>
              </a:solidFill>
              <a:latin typeface="Times New Roman" panose="02020603050405020304" pitchFamily="18" charset="0"/>
              <a:ea typeface="宋体" panose="02010600030101010101" pitchFamily="2" charset="-122"/>
            </a:endParaRP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Submission Title:</a:t>
            </a:r>
            <a:r>
              <a:rPr lang="en-US" altLang="zh-CN" sz="1600" dirty="0">
                <a:solidFill>
                  <a:srgbClr val="000000"/>
                </a:solidFill>
                <a:latin typeface="Times New Roman" panose="02020603050405020304" pitchFamily="18" charset="0"/>
                <a:ea typeface="宋体" panose="02010600030101010101" pitchFamily="2" charset="-122"/>
              </a:rPr>
              <a:t> [Interference analysis of initial synchronization sequence]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Date Submitted: </a:t>
            </a:r>
            <a:r>
              <a:rPr lang="en-US" altLang="zh-CN" sz="1600" dirty="0">
                <a:solidFill>
                  <a:srgbClr val="000000"/>
                </a:solidFill>
                <a:latin typeface="Times New Roman" panose="02020603050405020304" pitchFamily="18" charset="0"/>
                <a:ea typeface="宋体" panose="02010600030101010101" pitchFamily="2" charset="-122"/>
              </a:rPr>
              <a:t>[</a:t>
            </a:r>
            <a:r>
              <a:rPr lang="en-US" altLang="zh-CN" sz="1600" dirty="0">
                <a:solidFill>
                  <a:schemeClr val="tx1"/>
                </a:solidFill>
                <a:latin typeface="Times New Roman" panose="02020603050405020304" pitchFamily="18" charset="0"/>
                <a:ea typeface="宋体" panose="02010600030101010101" pitchFamily="2" charset="-122"/>
              </a:rPr>
              <a:t>Nov, 2022</a:t>
            </a:r>
            <a:r>
              <a:rPr lang="en-US" altLang="zh-CN" sz="1600" dirty="0">
                <a:solidFill>
                  <a:srgbClr val="000000"/>
                </a:solidFill>
                <a:latin typeface="Times New Roman" panose="02020603050405020304" pitchFamily="18" charset="0"/>
                <a:ea typeface="宋体" panose="02010600030101010101" pitchFamily="2" charset="-122"/>
              </a:rPr>
              <a:t>]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Source:</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dirty="0" err="1">
                <a:solidFill>
                  <a:schemeClr val="tx1"/>
                </a:solidFill>
                <a:latin typeface="Times New Roman" panose="02020603050405020304" pitchFamily="18" charset="0"/>
                <a:ea typeface="宋体" panose="02010600030101010101" pitchFamily="2" charset="-122"/>
              </a:rPr>
              <a:t>Chenchen</a:t>
            </a:r>
            <a:r>
              <a:rPr lang="en-US" altLang="zh-CN" sz="1600" dirty="0">
                <a:solidFill>
                  <a:schemeClr val="tx1"/>
                </a:solidFill>
                <a:latin typeface="Times New Roman" panose="02020603050405020304" pitchFamily="18" charset="0"/>
                <a:ea typeface="宋体" panose="02010600030101010101" pitchFamily="2" charset="-122"/>
              </a:rPr>
              <a:t> Liu, Bin Qian, Lei Huang, </a:t>
            </a:r>
            <a:r>
              <a:rPr lang="en-US" altLang="en-US" sz="1600" dirty="0">
                <a:solidFill>
                  <a:schemeClr val="tx1"/>
                </a:solidFill>
              </a:rPr>
              <a:t>David </a:t>
            </a:r>
            <a:r>
              <a:rPr lang="en-US" altLang="en-US" sz="1600" dirty="0" err="1">
                <a:solidFill>
                  <a:schemeClr val="tx1"/>
                </a:solidFill>
              </a:rPr>
              <a:t>Xun</a:t>
            </a:r>
            <a:r>
              <a:rPr lang="en-US" altLang="en-US" sz="1600" dirty="0">
                <a:solidFill>
                  <a:schemeClr val="tx1"/>
                </a:solidFill>
              </a:rPr>
              <a:t> Yang</a:t>
            </a:r>
            <a:r>
              <a:rPr lang="en-US" altLang="zh-CN" sz="1600" dirty="0">
                <a:solidFill>
                  <a:srgbClr val="000000"/>
                </a:solidFill>
                <a:latin typeface="Times New Roman" panose="02020603050405020304" pitchFamily="18" charset="0"/>
                <a:ea typeface="宋体" panose="02010600030101010101" pitchFamily="2" charset="-122"/>
              </a:rPr>
              <a:t>] Company [</a:t>
            </a:r>
            <a:r>
              <a:rPr lang="en-US" altLang="en-US" sz="1600" dirty="0">
                <a:solidFill>
                  <a:schemeClr val="tx1"/>
                </a:solidFill>
              </a:rPr>
              <a:t>Huawei Technologies</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buClrTx/>
              <a:buSzTx/>
              <a:buFontTx/>
              <a:buNone/>
            </a:pPr>
            <a:r>
              <a:rPr lang="en-US" altLang="zh-CN" sz="1600" dirty="0">
                <a:solidFill>
                  <a:srgbClr val="000000"/>
                </a:solidFill>
                <a:latin typeface="Times New Roman" panose="02020603050405020304" pitchFamily="18" charset="0"/>
                <a:ea typeface="宋体" panose="02010600030101010101" pitchFamily="2" charset="-122"/>
              </a:rPr>
              <a:t>Address [</a:t>
            </a:r>
            <a:r>
              <a:rPr lang="en-US" altLang="en-US" sz="1600" dirty="0">
                <a:solidFill>
                  <a:schemeClr val="tx1"/>
                </a:solidFill>
                <a:cs typeface="Times New Roman" panose="02020603050405020304" pitchFamily="18" charset="0"/>
              </a:rPr>
              <a:t>Huawei </a:t>
            </a:r>
            <a:r>
              <a:rPr lang="en-US" altLang="en-US" sz="1600" dirty="0" err="1">
                <a:solidFill>
                  <a:schemeClr val="tx1"/>
                </a:solidFill>
                <a:cs typeface="Times New Roman" panose="02020603050405020304" pitchFamily="18" charset="0"/>
              </a:rPr>
              <a:t>Bantian</a:t>
            </a:r>
            <a:r>
              <a:rPr lang="en-US" altLang="en-US" sz="1600" dirty="0">
                <a:solidFill>
                  <a:schemeClr val="tx1"/>
                </a:solidFill>
                <a:cs typeface="Times New Roman" panose="02020603050405020304" pitchFamily="18" charset="0"/>
              </a:rPr>
              <a:t> Base, </a:t>
            </a:r>
            <a:r>
              <a:rPr lang="en-US" altLang="en-US" sz="1600" dirty="0" err="1">
                <a:solidFill>
                  <a:schemeClr val="tx1"/>
                </a:solidFill>
                <a:cs typeface="Times New Roman" panose="02020603050405020304" pitchFamily="18" charset="0"/>
              </a:rPr>
              <a:t>Longgang</a:t>
            </a:r>
            <a:r>
              <a:rPr lang="en-US" altLang="en-US" sz="1600" dirty="0">
                <a:solidFill>
                  <a:schemeClr val="tx1"/>
                </a:solidFill>
                <a:cs typeface="Times New Roman" panose="02020603050405020304" pitchFamily="18" charset="0"/>
              </a:rPr>
              <a:t> District, Shenzhen, 518129 China</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buClrTx/>
              <a:buSzTx/>
              <a:buFontTx/>
              <a:buNone/>
            </a:pPr>
            <a:r>
              <a:rPr lang="en-US" altLang="zh-CN" sz="1600" dirty="0">
                <a:solidFill>
                  <a:srgbClr val="000000"/>
                </a:solidFill>
                <a:latin typeface="Times New Roman" panose="02020603050405020304" pitchFamily="18" charset="0"/>
                <a:ea typeface="宋体" panose="02010600030101010101" pitchFamily="2" charset="-122"/>
              </a:rPr>
              <a:t>E-Mail:[</a:t>
            </a:r>
            <a:r>
              <a:rPr lang="en-US" altLang="zh-CN" sz="1600" dirty="0">
                <a:solidFill>
                  <a:schemeClr val="tx1"/>
                </a:solidFill>
                <a:latin typeface="Times New Roman" panose="02020603050405020304" pitchFamily="18" charset="0"/>
                <a:ea typeface="宋体" panose="02010600030101010101" pitchFamily="2" charset="-122"/>
              </a:rPr>
              <a:t>liuchenchen1@Huawei.com</a:t>
            </a:r>
            <a:r>
              <a:rPr lang="en-US" altLang="zh-CN" sz="1600" dirty="0">
                <a:solidFill>
                  <a:srgbClr val="000000"/>
                </a:solidFill>
                <a:latin typeface="Times New Roman" panose="02020603050405020304" pitchFamily="18" charset="0"/>
                <a:ea typeface="宋体" panose="02010600030101010101" pitchFamily="2" charset="-122"/>
              </a:rPr>
              <a:t>]	</a:t>
            </a: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Re:</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dirty="0">
                <a:solidFill>
                  <a:srgbClr val="FF0000"/>
                </a:solidFill>
                <a:latin typeface="Times New Roman" panose="02020603050405020304" pitchFamily="18" charset="0"/>
                <a:ea typeface="宋体" panose="02010600030101010101" pitchFamily="2" charset="-122"/>
              </a:rPr>
              <a:t>Task Group 4ab: UWB Next Generation</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spcBef>
                <a:spcPts val="100"/>
              </a:spcBef>
              <a:spcAft>
                <a:spcPts val="100"/>
              </a:spcAft>
              <a:buClrTx/>
              <a:buSzTx/>
              <a:buFontTx/>
              <a:buNone/>
            </a:pPr>
            <a:r>
              <a:rPr lang="en-US" altLang="zh-CN" sz="1200" dirty="0">
                <a:solidFill>
                  <a:srgbClr val="3333CC"/>
                </a:solidFill>
                <a:latin typeface="Times New Roman" panose="02020603050405020304" pitchFamily="18" charset="0"/>
                <a:ea typeface="宋体" panose="02010600030101010101" pitchFamily="2" charset="-122"/>
              </a:rPr>
              <a:t>	</a:t>
            </a:r>
            <a:endParaRPr lang="en-US" altLang="zh-CN" sz="1200" dirty="0">
              <a:solidFill>
                <a:srgbClr val="000000"/>
              </a:solidFill>
              <a:latin typeface="Times New Roman" panose="02020603050405020304" pitchFamily="18" charset="0"/>
              <a:ea typeface="宋体" panose="02010600030101010101" pitchFamily="2" charset="-122"/>
            </a:endParaRP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Abstract:</a:t>
            </a:r>
            <a:r>
              <a:rPr lang="en-US" altLang="zh-CN" sz="1600" dirty="0">
                <a:solidFill>
                  <a:srgbClr val="000000"/>
                </a:solidFill>
                <a:latin typeface="Times New Roman" panose="02020603050405020304" pitchFamily="18" charset="0"/>
                <a:ea typeface="宋体" panose="02010600030101010101" pitchFamily="2" charset="-122"/>
              </a:rPr>
              <a:t>	[Analysis the interference of initial synchronization sequence]</a:t>
            </a: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Purpose:</a:t>
            </a:r>
            <a:r>
              <a:rPr lang="en-US" altLang="zh-CN" sz="1600" dirty="0">
                <a:solidFill>
                  <a:srgbClr val="000000"/>
                </a:solidFill>
                <a:latin typeface="Times New Roman" panose="02020603050405020304" pitchFamily="18" charset="0"/>
                <a:ea typeface="宋体" panose="02010600030101010101" pitchFamily="2" charset="-122"/>
              </a:rPr>
              <a:t>	[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Notice:</a:t>
            </a:r>
            <a:r>
              <a:rPr lang="en-US" altLang="zh-CN" sz="1600" dirty="0">
                <a:solidFill>
                  <a:srgbClr val="000000"/>
                </a:solidFill>
                <a:latin typeface="Times New Roman" panose="02020603050405020304" pitchFamily="18" charset="0"/>
                <a:ea typeface="宋体" panose="02010600030101010101"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Release:</a:t>
            </a:r>
            <a:r>
              <a:rPr lang="en-US" altLang="zh-CN" sz="1600" dirty="0">
                <a:solidFill>
                  <a:srgbClr val="000000"/>
                </a:solidFill>
                <a:latin typeface="Times New Roman" panose="02020603050405020304" pitchFamily="18" charset="0"/>
                <a:ea typeface="宋体" panose="02010600030101010101" pitchFamily="2" charset="-122"/>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Cross Correlation of Ipatov sequences</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mc:AlternateContent xmlns:mc="http://schemas.openxmlformats.org/markup-compatibility/2006" xmlns:a14="http://schemas.microsoft.com/office/drawing/2010/main">
        <mc:Choice Requires="a14">
          <p:sp>
            <p:nvSpPr>
              <p:cNvPr id="5" name="内容占位符 2"/>
              <p:cNvSpPr>
                <a:spLocks noGrp="1"/>
              </p:cNvSpPr>
              <p:nvPr>
                <p:ph idx="1"/>
              </p:nvPr>
            </p:nvSpPr>
            <p:spPr>
              <a:xfrm>
                <a:off x="685800" y="1700808"/>
                <a:ext cx="7770813" cy="4113213"/>
              </a:xfrm>
            </p:spPr>
            <p:txBody>
              <a:bodyPr/>
              <a:lstStyle/>
              <a:p>
                <a:pPr>
                  <a:buFont typeface="Wingdings" panose="05000000000000000000" pitchFamily="2" charset="2"/>
                  <a:buChar char="Ø"/>
                </a:pPr>
                <a:r>
                  <a:rPr lang="en-US" altLang="zh-CN" dirty="0"/>
                  <a:t>The cross correlation peak is calculated as follows</a:t>
                </a:r>
                <a:r>
                  <a:rPr lang="zh-CN" altLang="en-US" dirty="0"/>
                  <a:t>：</a:t>
                </a:r>
                <a:endParaRPr lang="en-US" altLang="zh-CN" dirty="0"/>
              </a:p>
              <a:p>
                <a:pPr marL="0" indent="0"/>
                <a14:m>
                  <m:oMathPara xmlns:m="http://schemas.openxmlformats.org/officeDocument/2006/math">
                    <m:oMathParaPr>
                      <m:jc m:val="centerGroup"/>
                    </m:oMathParaPr>
                    <m:oMath xmlns:m="http://schemas.openxmlformats.org/officeDocument/2006/math">
                      <m:r>
                        <a:rPr lang="en-US" altLang="zh-CN" b="1" i="1" smtClean="0">
                          <a:latin typeface="Cambria Math" panose="02040503050406030204" pitchFamily="18" charset="0"/>
                        </a:rPr>
                        <m:t>𝑪𝑹𝑷</m:t>
                      </m:r>
                      <m:d>
                        <m:dPr>
                          <m:ctrlPr>
                            <a:rPr lang="en-US" altLang="zh-CN" b="1" i="1" smtClean="0">
                              <a:latin typeface="Cambria Math" panose="02040503050406030204" pitchFamily="18" charset="0"/>
                            </a:rPr>
                          </m:ctrlPr>
                        </m:dPr>
                        <m:e>
                          <m:r>
                            <a:rPr lang="en-US" altLang="zh-CN" b="1" i="1" smtClean="0">
                              <a:latin typeface="Cambria Math" panose="02040503050406030204" pitchFamily="18" charset="0"/>
                            </a:rPr>
                            <m:t>𝒙</m:t>
                          </m:r>
                          <m:r>
                            <a:rPr lang="en-US" altLang="zh-CN" b="1" i="1" smtClean="0">
                              <a:latin typeface="Cambria Math" panose="02040503050406030204" pitchFamily="18" charset="0"/>
                            </a:rPr>
                            <m:t>,</m:t>
                          </m:r>
                          <m:r>
                            <a:rPr lang="en-US" altLang="zh-CN" b="1" i="1" smtClean="0">
                              <a:latin typeface="Cambria Math" panose="02040503050406030204" pitchFamily="18" charset="0"/>
                            </a:rPr>
                            <m:t>𝒚</m:t>
                          </m:r>
                        </m:e>
                      </m:d>
                      <m:r>
                        <a:rPr lang="en-US" altLang="zh-CN" b="1" i="1" smtClean="0">
                          <a:latin typeface="Cambria Math" panose="02040503050406030204" pitchFamily="18" charset="0"/>
                        </a:rPr>
                        <m:t>=</m:t>
                      </m:r>
                      <m:f>
                        <m:fPr>
                          <m:ctrlPr>
                            <a:rPr lang="en-US" altLang="zh-CN" b="1" i="1" smtClean="0">
                              <a:latin typeface="Cambria Math" panose="02040503050406030204" pitchFamily="18" charset="0"/>
                            </a:rPr>
                          </m:ctrlPr>
                        </m:fPr>
                        <m:num>
                          <m:func>
                            <m:funcPr>
                              <m:ctrlPr>
                                <a:rPr lang="en-US" altLang="zh-CN" i="1">
                                  <a:latin typeface="Cambria Math" panose="02040503050406030204" pitchFamily="18" charset="0"/>
                                </a:rPr>
                              </m:ctrlPr>
                            </m:funcPr>
                            <m:fName>
                              <m:limLow>
                                <m:limLowPr>
                                  <m:ctrlPr>
                                    <a:rPr lang="en-US" altLang="zh-CN" i="1">
                                      <a:latin typeface="Cambria Math" panose="02040503050406030204" pitchFamily="18" charset="0"/>
                                    </a:rPr>
                                  </m:ctrlPr>
                                </m:limLowPr>
                                <m:e>
                                  <m:r>
                                    <m:rPr>
                                      <m:sty m:val="p"/>
                                    </m:rPr>
                                    <a:rPr lang="en-US" altLang="zh-CN" b="0">
                                      <a:latin typeface="Cambria Math" panose="02040503050406030204" pitchFamily="18" charset="0"/>
                                    </a:rPr>
                                    <m:t>max</m:t>
                                  </m:r>
                                </m:e>
                                <m:lim>
                                  <m:r>
                                    <a:rPr lang="zh-CN" altLang="en-US" b="0" i="1">
                                      <a:latin typeface="Cambria Math" panose="02040503050406030204" pitchFamily="18" charset="0"/>
                                    </a:rPr>
                                    <m:t>𝝉</m:t>
                                  </m:r>
                                </m:lim>
                              </m:limLow>
                            </m:fName>
                            <m:e>
                              <m:nary>
                                <m:naryPr>
                                  <m:chr m:val="∑"/>
                                  <m:ctrlPr>
                                    <a:rPr lang="en-US" altLang="zh-CN" i="1">
                                      <a:latin typeface="Cambria Math" panose="02040503050406030204" pitchFamily="18" charset="0"/>
                                    </a:rPr>
                                  </m:ctrlPr>
                                </m:naryPr>
                                <m:sub>
                                  <m:r>
                                    <m:rPr>
                                      <m:brk m:alnAt="23"/>
                                    </m:rPr>
                                    <a:rPr lang="en-US" altLang="zh-CN" i="1">
                                      <a:latin typeface="Cambria Math" panose="02040503050406030204" pitchFamily="18" charset="0"/>
                                    </a:rPr>
                                    <m:t>𝒏</m:t>
                                  </m:r>
                                  <m:r>
                                    <a:rPr lang="en-US" altLang="zh-CN" i="1">
                                      <a:latin typeface="Cambria Math" panose="02040503050406030204" pitchFamily="18" charset="0"/>
                                    </a:rPr>
                                    <m:t>=</m:t>
                                  </m:r>
                                  <m:r>
                                    <a:rPr lang="en-US" altLang="zh-CN" i="1">
                                      <a:latin typeface="Cambria Math" panose="02040503050406030204" pitchFamily="18" charset="0"/>
                                    </a:rPr>
                                    <m:t>𝟎</m:t>
                                  </m:r>
                                </m:sub>
                                <m:sup>
                                  <m:sSub>
                                    <m:sSubPr>
                                      <m:ctrlPr>
                                        <a:rPr lang="en-US" altLang="zh-CN" i="1">
                                          <a:latin typeface="Cambria Math" panose="02040503050406030204" pitchFamily="18" charset="0"/>
                                        </a:rPr>
                                      </m:ctrlPr>
                                    </m:sSubPr>
                                    <m:e>
                                      <m:r>
                                        <a:rPr lang="en-US" altLang="zh-CN" i="1">
                                          <a:latin typeface="Cambria Math" panose="02040503050406030204" pitchFamily="18" charset="0"/>
                                        </a:rPr>
                                        <m:t>𝑵</m:t>
                                      </m:r>
                                    </m:e>
                                    <m:sub>
                                      <m:r>
                                        <a:rPr lang="en-US" altLang="zh-CN" i="1">
                                          <a:latin typeface="Cambria Math" panose="02040503050406030204" pitchFamily="18" charset="0"/>
                                        </a:rPr>
                                        <m:t>𝒚</m:t>
                                      </m:r>
                                    </m:sub>
                                  </m:sSub>
                                  <m:r>
                                    <a:rPr lang="en-US" altLang="zh-CN" i="1">
                                      <a:latin typeface="Cambria Math" panose="02040503050406030204" pitchFamily="18" charset="0"/>
                                    </a:rPr>
                                    <m:t>−</m:t>
                                  </m:r>
                                  <m:r>
                                    <a:rPr lang="en-US" altLang="zh-CN" i="1">
                                      <a:latin typeface="Cambria Math" panose="02040503050406030204" pitchFamily="18" charset="0"/>
                                    </a:rPr>
                                    <m:t>𝟏</m:t>
                                  </m:r>
                                </m:sup>
                                <m:e>
                                  <m:sSub>
                                    <m:sSubPr>
                                      <m:ctrlPr>
                                        <a:rPr lang="en-US" altLang="zh-CN" i="1">
                                          <a:latin typeface="Cambria Math" panose="02040503050406030204" pitchFamily="18" charset="0"/>
                                        </a:rPr>
                                      </m:ctrlPr>
                                    </m:sSubPr>
                                    <m:e>
                                      <m:r>
                                        <a:rPr lang="en-US" altLang="zh-CN" i="1">
                                          <a:latin typeface="Cambria Math" panose="02040503050406030204" pitchFamily="18" charset="0"/>
                                        </a:rPr>
                                        <m:t>𝒙</m:t>
                                      </m:r>
                                      <m:d>
                                        <m:dPr>
                                          <m:ctrlPr>
                                            <a:rPr lang="en-US" altLang="zh-CN" i="1">
                                              <a:latin typeface="Cambria Math" panose="02040503050406030204" pitchFamily="18" charset="0"/>
                                            </a:rPr>
                                          </m:ctrlPr>
                                        </m:dPr>
                                        <m:e>
                                          <m:r>
                                            <a:rPr lang="en-US" altLang="zh-CN" i="1">
                                              <a:latin typeface="Cambria Math" panose="02040503050406030204" pitchFamily="18" charset="0"/>
                                            </a:rPr>
                                            <m:t>𝒏</m:t>
                                          </m:r>
                                          <m:r>
                                            <a:rPr lang="en-US" altLang="zh-CN" i="1">
                                              <a:latin typeface="Cambria Math" panose="02040503050406030204" pitchFamily="18" charset="0"/>
                                            </a:rPr>
                                            <m:t>+</m:t>
                                          </m:r>
                                          <m:r>
                                            <a:rPr lang="zh-CN" altLang="en-US" i="1">
                                              <a:latin typeface="Cambria Math" panose="02040503050406030204" pitchFamily="18" charset="0"/>
                                            </a:rPr>
                                            <m:t>𝝉</m:t>
                                          </m:r>
                                        </m:e>
                                      </m:d>
                                    </m:e>
                                    <m:sub>
                                      <m:sSub>
                                        <m:sSubPr>
                                          <m:ctrlPr>
                                            <a:rPr lang="en-US" altLang="zh-CN" i="1">
                                              <a:latin typeface="Cambria Math" panose="02040503050406030204" pitchFamily="18" charset="0"/>
                                            </a:rPr>
                                          </m:ctrlPr>
                                        </m:sSubPr>
                                        <m:e>
                                          <m:r>
                                            <a:rPr lang="en-US" altLang="zh-CN" i="1">
                                              <a:latin typeface="Cambria Math" panose="02040503050406030204" pitchFamily="18" charset="0"/>
                                            </a:rPr>
                                            <m:t>𝑵</m:t>
                                          </m:r>
                                        </m:e>
                                        <m:sub>
                                          <m:r>
                                            <a:rPr lang="en-US" altLang="zh-CN" i="1">
                                              <a:latin typeface="Cambria Math" panose="02040503050406030204" pitchFamily="18" charset="0"/>
                                            </a:rPr>
                                            <m:t>𝒙</m:t>
                                          </m:r>
                                        </m:sub>
                                      </m:sSub>
                                    </m:sub>
                                  </m:sSub>
                                  <m:r>
                                    <a:rPr lang="en-US" altLang="zh-CN" i="1">
                                      <a:latin typeface="Cambria Math" panose="02040503050406030204" pitchFamily="18" charset="0"/>
                                    </a:rPr>
                                    <m:t>𝒚</m:t>
                                  </m:r>
                                  <m:r>
                                    <a:rPr lang="en-US" altLang="zh-CN" i="1">
                                      <a:latin typeface="Cambria Math" panose="02040503050406030204" pitchFamily="18" charset="0"/>
                                    </a:rPr>
                                    <m:t>(</m:t>
                                  </m:r>
                                  <m:r>
                                    <a:rPr lang="en-US" altLang="zh-CN" i="1">
                                      <a:latin typeface="Cambria Math" panose="02040503050406030204" pitchFamily="18" charset="0"/>
                                    </a:rPr>
                                    <m:t>𝒏</m:t>
                                  </m:r>
                                  <m:r>
                                    <a:rPr lang="en-US" altLang="zh-CN" i="1">
                                      <a:latin typeface="Cambria Math" panose="02040503050406030204" pitchFamily="18" charset="0"/>
                                    </a:rPr>
                                    <m:t>) </m:t>
                                  </m:r>
                                </m:e>
                              </m:nary>
                            </m:e>
                          </m:func>
                        </m:num>
                        <m:den>
                          <m:nary>
                            <m:naryPr>
                              <m:chr m:val="∑"/>
                              <m:ctrlPr>
                                <a:rPr lang="en-US" altLang="zh-CN" i="1">
                                  <a:latin typeface="Cambria Math" panose="02040503050406030204" pitchFamily="18" charset="0"/>
                                </a:rPr>
                              </m:ctrlPr>
                            </m:naryPr>
                            <m:sub>
                              <m:r>
                                <m:rPr>
                                  <m:brk m:alnAt="23"/>
                                </m:rPr>
                                <a:rPr lang="en-US" altLang="zh-CN" i="1">
                                  <a:latin typeface="Cambria Math" panose="02040503050406030204" pitchFamily="18" charset="0"/>
                                </a:rPr>
                                <m:t>𝒏</m:t>
                              </m:r>
                              <m:r>
                                <a:rPr lang="en-US" altLang="zh-CN" i="1">
                                  <a:latin typeface="Cambria Math" panose="02040503050406030204" pitchFamily="18" charset="0"/>
                                </a:rPr>
                                <m:t>=</m:t>
                              </m:r>
                              <m:r>
                                <a:rPr lang="en-US" altLang="zh-CN" i="1">
                                  <a:latin typeface="Cambria Math" panose="02040503050406030204" pitchFamily="18" charset="0"/>
                                </a:rPr>
                                <m:t>𝟎</m:t>
                              </m:r>
                            </m:sub>
                            <m:sup>
                              <m:sSub>
                                <m:sSubPr>
                                  <m:ctrlPr>
                                    <a:rPr lang="en-US" altLang="zh-CN" i="1">
                                      <a:latin typeface="Cambria Math" panose="02040503050406030204" pitchFamily="18" charset="0"/>
                                    </a:rPr>
                                  </m:ctrlPr>
                                </m:sSubPr>
                                <m:e>
                                  <m:r>
                                    <a:rPr lang="en-US" altLang="zh-CN" i="1">
                                      <a:latin typeface="Cambria Math" panose="02040503050406030204" pitchFamily="18" charset="0"/>
                                    </a:rPr>
                                    <m:t>𝑵</m:t>
                                  </m:r>
                                </m:e>
                                <m:sub>
                                  <m:r>
                                    <a:rPr lang="en-US" altLang="zh-CN" i="1">
                                      <a:latin typeface="Cambria Math" panose="02040503050406030204" pitchFamily="18" charset="0"/>
                                    </a:rPr>
                                    <m:t>𝒚</m:t>
                                  </m:r>
                                </m:sub>
                              </m:sSub>
                              <m:r>
                                <a:rPr lang="en-US" altLang="zh-CN" i="1">
                                  <a:latin typeface="Cambria Math" panose="02040503050406030204" pitchFamily="18" charset="0"/>
                                </a:rPr>
                                <m:t>−</m:t>
                              </m:r>
                              <m:r>
                                <a:rPr lang="en-US" altLang="zh-CN" i="1">
                                  <a:latin typeface="Cambria Math" panose="02040503050406030204" pitchFamily="18" charset="0"/>
                                </a:rPr>
                                <m:t>𝟏</m:t>
                              </m:r>
                            </m:sup>
                            <m:e>
                              <m:r>
                                <a:rPr lang="en-US" altLang="zh-CN" i="1">
                                  <a:latin typeface="Cambria Math" panose="02040503050406030204" pitchFamily="18" charset="0"/>
                                </a:rPr>
                                <m:t>𝒚</m:t>
                              </m:r>
                              <m:r>
                                <a:rPr lang="en-US" altLang="zh-CN" i="1">
                                  <a:latin typeface="Cambria Math" panose="02040503050406030204" pitchFamily="18" charset="0"/>
                                </a:rPr>
                                <m:t>(</m:t>
                              </m:r>
                              <m:r>
                                <a:rPr lang="en-US" altLang="zh-CN" i="1">
                                  <a:latin typeface="Cambria Math" panose="02040503050406030204" pitchFamily="18" charset="0"/>
                                </a:rPr>
                                <m:t>𝒏</m:t>
                              </m:r>
                              <m:r>
                                <a:rPr lang="en-US" altLang="zh-CN" i="1">
                                  <a:latin typeface="Cambria Math" panose="02040503050406030204" pitchFamily="18" charset="0"/>
                                </a:rPr>
                                <m:t>)</m:t>
                              </m:r>
                              <m:r>
                                <a:rPr lang="en-US" altLang="zh-CN" i="1">
                                  <a:latin typeface="Cambria Math" panose="02040503050406030204" pitchFamily="18" charset="0"/>
                                </a:rPr>
                                <m:t>𝒚</m:t>
                              </m:r>
                              <m:r>
                                <a:rPr lang="en-US" altLang="zh-CN" i="1">
                                  <a:latin typeface="Cambria Math" panose="02040503050406030204" pitchFamily="18" charset="0"/>
                                </a:rPr>
                                <m:t>(</m:t>
                              </m:r>
                              <m:r>
                                <a:rPr lang="en-US" altLang="zh-CN" i="1">
                                  <a:latin typeface="Cambria Math" panose="02040503050406030204" pitchFamily="18" charset="0"/>
                                </a:rPr>
                                <m:t>𝒏</m:t>
                              </m:r>
                              <m:r>
                                <a:rPr lang="en-US" altLang="zh-CN" i="1">
                                  <a:latin typeface="Cambria Math" panose="02040503050406030204" pitchFamily="18" charset="0"/>
                                </a:rPr>
                                <m:t>)</m:t>
                              </m:r>
                            </m:e>
                          </m:nary>
                        </m:den>
                      </m:f>
                    </m:oMath>
                  </m:oMathPara>
                </a14:m>
                <a:endParaRPr lang="en-US" altLang="zh-CN" dirty="0"/>
              </a:p>
              <a:p>
                <a:pPr>
                  <a:buFont typeface="Wingdings" panose="05000000000000000000" pitchFamily="2" charset="2"/>
                  <a:buChar char="Ø"/>
                </a:pPr>
                <a:r>
                  <a:rPr lang="en-US" altLang="zh-CN" dirty="0"/>
                  <a:t>The cross correlation peak of length 91 Ipatov sequence</a:t>
                </a:r>
              </a:p>
            </p:txBody>
          </p:sp>
        </mc:Choice>
        <mc:Fallback xmlns="">
          <p:sp>
            <p:nvSpPr>
              <p:cNvPr id="5" name="内容占位符 2"/>
              <p:cNvSpPr>
                <a:spLocks noGrp="1" noRot="1" noChangeAspect="1" noMove="1" noResize="1" noEditPoints="1" noAdjustHandles="1" noChangeArrowheads="1" noChangeShapeType="1" noTextEdit="1"/>
              </p:cNvSpPr>
              <p:nvPr>
                <p:ph idx="1"/>
              </p:nvPr>
            </p:nvSpPr>
            <p:spPr>
              <a:xfrm>
                <a:off x="685800" y="1700808"/>
                <a:ext cx="7770813" cy="4113213"/>
              </a:xfrm>
              <a:blipFill rotWithShape="0">
                <a:blip r:embed="rId2"/>
                <a:stretch>
                  <a:fillRect l="-1099" t="-1630" r="-942"/>
                </a:stretch>
              </a:blipFill>
            </p:spPr>
            <p:txBody>
              <a:bodyPr/>
              <a:lstStyle/>
              <a:p>
                <a:r>
                  <a:rPr lang="zh-CN" altLang="en-US">
                    <a:noFill/>
                  </a:rPr>
                  <a:t> </a:t>
                </a:r>
              </a:p>
            </p:txBody>
          </p:sp>
        </mc:Fallback>
      </mc:AlternateContent>
      <p:graphicFrame>
        <p:nvGraphicFramePr>
          <p:cNvPr id="3" name="表格 2"/>
          <p:cNvGraphicFramePr>
            <a:graphicFrameLocks noGrp="1"/>
          </p:cNvGraphicFramePr>
          <p:nvPr>
            <p:extLst>
              <p:ext uri="{D42A27DB-BD31-4B8C-83A1-F6EECF244321}">
                <p14:modId xmlns:p14="http://schemas.microsoft.com/office/powerpoint/2010/main" val="1577220356"/>
              </p:ext>
            </p:extLst>
          </p:nvPr>
        </p:nvGraphicFramePr>
        <p:xfrm>
          <a:off x="1403648" y="3724395"/>
          <a:ext cx="5699620" cy="2743200"/>
        </p:xfrm>
        <a:graphic>
          <a:graphicData uri="http://schemas.openxmlformats.org/drawingml/2006/table">
            <a:tbl>
              <a:tblPr firstRow="1" bandRow="1">
                <a:tableStyleId>{5C22544A-7EE6-4342-B048-85BDC9FD1C3A}</a:tableStyleId>
              </a:tblPr>
              <a:tblGrid>
                <a:gridCol w="817484">
                  <a:extLst>
                    <a:ext uri="{9D8B030D-6E8A-4147-A177-3AD203B41FA5}">
                      <a16:colId xmlns:a16="http://schemas.microsoft.com/office/drawing/2014/main" val="20000"/>
                    </a:ext>
                  </a:extLst>
                </a:gridCol>
                <a:gridCol w="610267">
                  <a:extLst>
                    <a:ext uri="{9D8B030D-6E8A-4147-A177-3AD203B41FA5}">
                      <a16:colId xmlns:a16="http://schemas.microsoft.com/office/drawing/2014/main" val="20001"/>
                    </a:ext>
                  </a:extLst>
                </a:gridCol>
                <a:gridCol w="610267">
                  <a:extLst>
                    <a:ext uri="{9D8B030D-6E8A-4147-A177-3AD203B41FA5}">
                      <a16:colId xmlns:a16="http://schemas.microsoft.com/office/drawing/2014/main" val="20002"/>
                    </a:ext>
                  </a:extLst>
                </a:gridCol>
                <a:gridCol w="610267">
                  <a:extLst>
                    <a:ext uri="{9D8B030D-6E8A-4147-A177-3AD203B41FA5}">
                      <a16:colId xmlns:a16="http://schemas.microsoft.com/office/drawing/2014/main" val="20003"/>
                    </a:ext>
                  </a:extLst>
                </a:gridCol>
                <a:gridCol w="610267">
                  <a:extLst>
                    <a:ext uri="{9D8B030D-6E8A-4147-A177-3AD203B41FA5}">
                      <a16:colId xmlns:a16="http://schemas.microsoft.com/office/drawing/2014/main" val="20004"/>
                    </a:ext>
                  </a:extLst>
                </a:gridCol>
                <a:gridCol w="610267">
                  <a:extLst>
                    <a:ext uri="{9D8B030D-6E8A-4147-A177-3AD203B41FA5}">
                      <a16:colId xmlns:a16="http://schemas.microsoft.com/office/drawing/2014/main" val="20005"/>
                    </a:ext>
                  </a:extLst>
                </a:gridCol>
                <a:gridCol w="610267">
                  <a:extLst>
                    <a:ext uri="{9D8B030D-6E8A-4147-A177-3AD203B41FA5}">
                      <a16:colId xmlns:a16="http://schemas.microsoft.com/office/drawing/2014/main" val="20006"/>
                    </a:ext>
                  </a:extLst>
                </a:gridCol>
                <a:gridCol w="610267">
                  <a:extLst>
                    <a:ext uri="{9D8B030D-6E8A-4147-A177-3AD203B41FA5}">
                      <a16:colId xmlns:a16="http://schemas.microsoft.com/office/drawing/2014/main" val="20007"/>
                    </a:ext>
                  </a:extLst>
                </a:gridCol>
                <a:gridCol w="610267">
                  <a:extLst>
                    <a:ext uri="{9D8B030D-6E8A-4147-A177-3AD203B41FA5}">
                      <a16:colId xmlns:a16="http://schemas.microsoft.com/office/drawing/2014/main" val="20008"/>
                    </a:ext>
                  </a:extLst>
                </a:gridCol>
              </a:tblGrid>
              <a:tr h="477917">
                <a:tc>
                  <a:txBody>
                    <a:bodyPr/>
                    <a:lstStyle/>
                    <a:p>
                      <a:r>
                        <a:rPr lang="zh-CN" altLang="en-US" sz="1200" dirty="0"/>
                        <a:t>𝑪𝑹𝑷</a:t>
                      </a:r>
                      <a:r>
                        <a:rPr lang="en-US" altLang="zh-CN" sz="1200" dirty="0"/>
                        <a:t>(</a:t>
                      </a:r>
                      <a:r>
                        <a:rPr lang="zh-CN" altLang="en-US" sz="1200" dirty="0"/>
                        <a:t>𝒙</a:t>
                      </a:r>
                      <a:r>
                        <a:rPr lang="en-US" altLang="zh-CN" sz="1200" dirty="0"/>
                        <a:t>,</a:t>
                      </a:r>
                      <a:r>
                        <a:rPr lang="zh-CN" altLang="en-US" sz="1200" dirty="0"/>
                        <a:t>𝒚</a:t>
                      </a:r>
                      <a:r>
                        <a:rPr lang="en-US" altLang="zh-CN" sz="1200" dirty="0"/>
                        <a:t>)</a:t>
                      </a:r>
                    </a:p>
                    <a:p>
                      <a:r>
                        <a:rPr lang="en-US" altLang="zh-CN" sz="1200" dirty="0"/>
                        <a:t>(dB)</a:t>
                      </a:r>
                      <a:endParaRPr lang="zh-CN" altLang="en-US" sz="1200" dirty="0"/>
                    </a:p>
                  </a:txBody>
                  <a:tcPr/>
                </a:tc>
                <a:tc>
                  <a:txBody>
                    <a:bodyPr/>
                    <a:lstStyle/>
                    <a:p>
                      <a:pPr marL="0" algn="l" defTabSz="914400" rtl="0" eaLnBrk="1" latinLnBrk="0" hangingPunct="1"/>
                      <a:r>
                        <a:rPr lang="en-US" altLang="zh-CN" sz="1200" b="1" kern="1200" dirty="0">
                          <a:solidFill>
                            <a:schemeClr val="lt1"/>
                          </a:solidFill>
                          <a:latin typeface="+mn-lt"/>
                          <a:ea typeface="+mn-ea"/>
                          <a:cs typeface="+mn-cs"/>
                        </a:rPr>
                        <a:t>Seq25</a:t>
                      </a:r>
                    </a:p>
                    <a:p>
                      <a:endParaRPr lang="zh-CN" altLang="en-US" dirty="0"/>
                    </a:p>
                  </a:txBody>
                  <a:tcPr/>
                </a:tc>
                <a:tc>
                  <a:txBody>
                    <a:bodyPr/>
                    <a:lstStyle/>
                    <a:p>
                      <a:r>
                        <a:rPr lang="en-US" altLang="zh-CN" sz="1200" dirty="0"/>
                        <a:t>Seq26</a:t>
                      </a:r>
                      <a:endParaRPr lang="zh-CN" altLang="en-US" sz="1200" dirty="0"/>
                    </a:p>
                  </a:txBody>
                  <a:tcPr/>
                </a:tc>
                <a:tc>
                  <a:txBody>
                    <a:bodyPr/>
                    <a:lstStyle/>
                    <a:p>
                      <a:r>
                        <a:rPr lang="en-US" altLang="zh-CN" sz="1200" dirty="0"/>
                        <a:t>Seq27</a:t>
                      </a:r>
                      <a:endParaRPr lang="zh-CN" altLang="en-US" sz="1200" dirty="0"/>
                    </a:p>
                  </a:txBody>
                  <a:tcPr/>
                </a:tc>
                <a:tc>
                  <a:txBody>
                    <a:bodyPr/>
                    <a:lstStyle/>
                    <a:p>
                      <a:r>
                        <a:rPr lang="en-US" altLang="zh-CN" sz="1200" dirty="0"/>
                        <a:t>Seq28</a:t>
                      </a:r>
                      <a:endParaRPr lang="zh-CN" altLang="en-US" sz="1200" dirty="0"/>
                    </a:p>
                  </a:txBody>
                  <a:tcPr/>
                </a:tc>
                <a:tc>
                  <a:txBody>
                    <a:bodyPr/>
                    <a:lstStyle/>
                    <a:p>
                      <a:r>
                        <a:rPr lang="en-US" altLang="zh-CN" sz="1200" dirty="0"/>
                        <a:t>Seq29</a:t>
                      </a:r>
                      <a:endParaRPr lang="zh-CN" altLang="en-US" sz="1200" dirty="0"/>
                    </a:p>
                  </a:txBody>
                  <a:tcPr/>
                </a:tc>
                <a:tc>
                  <a:txBody>
                    <a:bodyPr/>
                    <a:lstStyle/>
                    <a:p>
                      <a:r>
                        <a:rPr lang="en-US" altLang="zh-CN" sz="1200" dirty="0"/>
                        <a:t>Seq30</a:t>
                      </a:r>
                      <a:endParaRPr lang="zh-CN" altLang="en-US" sz="1200" dirty="0"/>
                    </a:p>
                  </a:txBody>
                  <a:tcPr/>
                </a:tc>
                <a:tc>
                  <a:txBody>
                    <a:bodyPr/>
                    <a:lstStyle/>
                    <a:p>
                      <a:r>
                        <a:rPr lang="en-US" altLang="zh-CN" sz="1200" dirty="0"/>
                        <a:t>Seq31</a:t>
                      </a:r>
                      <a:endParaRPr lang="zh-CN" altLang="en-US" sz="1200" dirty="0"/>
                    </a:p>
                  </a:txBody>
                  <a:tcPr/>
                </a:tc>
                <a:tc>
                  <a:txBody>
                    <a:bodyPr/>
                    <a:lstStyle/>
                    <a:p>
                      <a:r>
                        <a:rPr lang="en-US" altLang="zh-CN" sz="1200" dirty="0"/>
                        <a:t>Seq32</a:t>
                      </a:r>
                      <a:endParaRPr lang="zh-CN" altLang="en-US" sz="1200" dirty="0"/>
                    </a:p>
                  </a:txBody>
                  <a:tcPr/>
                </a:tc>
                <a:extLst>
                  <a:ext uri="{0D108BD9-81ED-4DB2-BD59-A6C34878D82A}">
                    <a16:rowId xmlns:a16="http://schemas.microsoft.com/office/drawing/2014/main" val="10000"/>
                  </a:ext>
                </a:extLst>
              </a:tr>
              <a:tr h="238958">
                <a:tc>
                  <a:txBody>
                    <a:bodyPr/>
                    <a:lstStyle/>
                    <a:p>
                      <a:r>
                        <a:rPr lang="en-US" altLang="zh-CN" sz="1200" dirty="0"/>
                        <a:t>Seq25</a:t>
                      </a:r>
                      <a:endParaRPr lang="zh-CN" altLang="en-US" sz="1200" dirty="0"/>
                    </a:p>
                  </a:txBody>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-9.5</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-13.1</a:t>
                      </a:r>
                    </a:p>
                  </a:txBody>
                  <a:tcPr marL="9525" marR="9525" marT="9525" marB="0" anchor="ctr"/>
                </a:tc>
                <a:extLst>
                  <a:ext uri="{0D108BD9-81ED-4DB2-BD59-A6C34878D82A}">
                    <a16:rowId xmlns:a16="http://schemas.microsoft.com/office/drawing/2014/main" val="10001"/>
                  </a:ext>
                </a:extLst>
              </a:tr>
              <a:tr h="2389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Seq26</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-10.9</a:t>
                      </a:r>
                    </a:p>
                  </a:txBody>
                  <a:tcPr marL="9525" marR="9525" marT="9525" marB="0" anchor="ctr"/>
                </a:tc>
                <a:extLst>
                  <a:ext uri="{0D108BD9-81ED-4DB2-BD59-A6C34878D82A}">
                    <a16:rowId xmlns:a16="http://schemas.microsoft.com/office/drawing/2014/main" val="10002"/>
                  </a:ext>
                </a:extLst>
              </a:tr>
              <a:tr h="238958">
                <a:tc>
                  <a:txBody>
                    <a:bodyPr/>
                    <a:lstStyle/>
                    <a:p>
                      <a:r>
                        <a:rPr lang="en-US" altLang="zh-CN" sz="1200" dirty="0"/>
                        <a:t>Seq27</a:t>
                      </a:r>
                      <a:endParaRPr lang="zh-CN" altLang="en-US" sz="12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extLst>
                  <a:ext uri="{0D108BD9-81ED-4DB2-BD59-A6C34878D82A}">
                    <a16:rowId xmlns:a16="http://schemas.microsoft.com/office/drawing/2014/main" val="10003"/>
                  </a:ext>
                </a:extLst>
              </a:tr>
              <a:tr h="2389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Seq28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-12.1</a:t>
                      </a:r>
                    </a:p>
                  </a:txBody>
                  <a:tcPr marL="9525" marR="9525" marT="9525" marB="0" anchor="ctr"/>
                </a:tc>
                <a:tc>
                  <a:txBody>
                    <a:bodyPr/>
                    <a:lstStyle/>
                    <a:p>
                      <a:pPr marL="0" algn="ctr" defTabSz="914400" rtl="0" eaLnBrk="1" fontAlgn="ctr" latinLnBrk="0" hangingPunct="1"/>
                      <a:r>
                        <a:rPr lang="en-US" altLang="zh-CN" sz="1100" b="1" i="0" u="none" strike="noStrike" kern="1200" dirty="0">
                          <a:solidFill>
                            <a:srgbClr val="FF0000"/>
                          </a:solidFill>
                          <a:effectLst/>
                          <a:latin typeface="+mn-lt"/>
                          <a:ea typeface="宋体" panose="02010600030101010101" pitchFamily="2" charset="-122"/>
                          <a:cs typeface="+mn-cs"/>
                        </a:rPr>
                        <a:t>-9.5</a:t>
                      </a:r>
                    </a:p>
                  </a:txBody>
                  <a:tcPr marL="9525" marR="9525" marT="9525" marB="0" anchor="ctr">
                    <a:solidFill>
                      <a:srgbClr val="FFFF00"/>
                    </a:solidFill>
                  </a:tcPr>
                </a:tc>
                <a:extLst>
                  <a:ext uri="{0D108BD9-81ED-4DB2-BD59-A6C34878D82A}">
                    <a16:rowId xmlns:a16="http://schemas.microsoft.com/office/drawing/2014/main" val="10004"/>
                  </a:ext>
                </a:extLst>
              </a:tr>
              <a:tr h="238958">
                <a:tc>
                  <a:txBody>
                    <a:bodyPr/>
                    <a:lstStyle/>
                    <a:p>
                      <a:r>
                        <a:rPr lang="en-US" altLang="zh-CN" sz="1200" dirty="0"/>
                        <a:t>Seq29</a:t>
                      </a:r>
                      <a:endParaRPr lang="zh-CN" altLang="en-US" sz="12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-12.1</a:t>
                      </a:r>
                    </a:p>
                  </a:txBody>
                  <a:tcPr marL="9525" marR="9525" marT="9525" marB="0" anchor="ctr"/>
                </a:tc>
                <a:extLst>
                  <a:ext uri="{0D108BD9-81ED-4DB2-BD59-A6C34878D82A}">
                    <a16:rowId xmlns:a16="http://schemas.microsoft.com/office/drawing/2014/main" val="10005"/>
                  </a:ext>
                </a:extLst>
              </a:tr>
              <a:tr h="2389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Seq30</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-10.9</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-10.2</a:t>
                      </a:r>
                    </a:p>
                  </a:txBody>
                  <a:tcPr marL="9525" marR="9525" marT="9525" marB="0" anchor="ctr"/>
                </a:tc>
                <a:extLst>
                  <a:ext uri="{0D108BD9-81ED-4DB2-BD59-A6C34878D82A}">
                    <a16:rowId xmlns:a16="http://schemas.microsoft.com/office/drawing/2014/main" val="10006"/>
                  </a:ext>
                </a:extLst>
              </a:tr>
              <a:tr h="238958">
                <a:tc>
                  <a:txBody>
                    <a:bodyPr/>
                    <a:lstStyle/>
                    <a:p>
                      <a:r>
                        <a:rPr lang="en-US" altLang="zh-CN" sz="1200" dirty="0"/>
                        <a:t>Seq31</a:t>
                      </a:r>
                      <a:endParaRPr lang="zh-CN" altLang="en-US" sz="1200" dirty="0"/>
                    </a:p>
                  </a:txBody>
                  <a:tcP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a:t>
                      </a:r>
                      <a:r>
                        <a:rPr lang="en-US" altLang="zh-CN" sz="1100" b="1" i="0" u="none" strike="noStrike" kern="1200" dirty="0">
                          <a:solidFill>
                            <a:srgbClr val="FF0000"/>
                          </a:solidFill>
                          <a:effectLst/>
                          <a:latin typeface="+mn-lt"/>
                          <a:ea typeface="宋体" panose="02010600030101010101" pitchFamily="2" charset="-122"/>
                          <a:cs typeface="+mn-cs"/>
                        </a:rPr>
                        <a:t>9.5</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-10.9</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extLst>
                  <a:ext uri="{0D108BD9-81ED-4DB2-BD59-A6C34878D82A}">
                    <a16:rowId xmlns:a16="http://schemas.microsoft.com/office/drawing/2014/main" val="10007"/>
                  </a:ext>
                </a:extLst>
              </a:tr>
              <a:tr h="2389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Seq32</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-10.9</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a:t>
                      </a:r>
                      <a:r>
                        <a:rPr lang="en-US" altLang="zh-CN" sz="1100" b="1" i="0" u="none" strike="noStrike" kern="1200" dirty="0">
                          <a:solidFill>
                            <a:srgbClr val="FF0000"/>
                          </a:solidFill>
                          <a:effectLst/>
                          <a:latin typeface="+mn-lt"/>
                          <a:ea typeface="宋体" panose="02010600030101010101" pitchFamily="2" charset="-122"/>
                          <a:cs typeface="+mn-cs"/>
                        </a:rPr>
                        <a:t>9.5</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206812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Cross Correlation of Ipatov sequences</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内容占位符 2"/>
          <p:cNvSpPr>
            <a:spLocks noGrp="1"/>
          </p:cNvSpPr>
          <p:nvPr>
            <p:ph idx="1"/>
          </p:nvPr>
        </p:nvSpPr>
        <p:spPr>
          <a:xfrm>
            <a:off x="685800" y="1700808"/>
            <a:ext cx="8062664" cy="4113213"/>
          </a:xfrm>
        </p:spPr>
        <p:txBody>
          <a:bodyPr/>
          <a:lstStyle/>
          <a:p>
            <a:pPr>
              <a:buFont typeface="Wingdings" panose="05000000000000000000" pitchFamily="2" charset="2"/>
              <a:buChar char="Ø"/>
            </a:pPr>
            <a:r>
              <a:rPr lang="en-US" altLang="zh-CN" dirty="0"/>
              <a:t>The cross correlation peak of length 127 Ipatov sequence</a:t>
            </a:r>
          </a:p>
          <a:p>
            <a:pPr>
              <a:buFont typeface="Wingdings" panose="05000000000000000000" pitchFamily="2" charset="2"/>
              <a:buChar char="Ø"/>
            </a:pPr>
            <a:endParaRPr lang="en-US" altLang="zh-CN" dirty="0"/>
          </a:p>
        </p:txBody>
      </p:sp>
      <p:graphicFrame>
        <p:nvGraphicFramePr>
          <p:cNvPr id="3" name="表格 2"/>
          <p:cNvGraphicFramePr>
            <a:graphicFrameLocks noGrp="1"/>
          </p:cNvGraphicFramePr>
          <p:nvPr>
            <p:extLst>
              <p:ext uri="{D42A27DB-BD31-4B8C-83A1-F6EECF244321}">
                <p14:modId xmlns:p14="http://schemas.microsoft.com/office/powerpoint/2010/main" val="3220158197"/>
              </p:ext>
            </p:extLst>
          </p:nvPr>
        </p:nvGraphicFramePr>
        <p:xfrm>
          <a:off x="360837" y="2204864"/>
          <a:ext cx="8496937" cy="4089648"/>
        </p:xfrm>
        <a:graphic>
          <a:graphicData uri="http://schemas.openxmlformats.org/drawingml/2006/table">
            <a:tbl>
              <a:tblPr firstRow="1" bandRow="1">
                <a:tableStyleId>{5C22544A-7EE6-4342-B048-85BDC9FD1C3A}</a:tableStyleId>
              </a:tblPr>
              <a:tblGrid>
                <a:gridCol w="656425">
                  <a:extLst>
                    <a:ext uri="{9D8B030D-6E8A-4147-A177-3AD203B41FA5}">
                      <a16:colId xmlns:a16="http://schemas.microsoft.com/office/drawing/2014/main" val="20000"/>
                    </a:ext>
                  </a:extLst>
                </a:gridCol>
                <a:gridCol w="490032">
                  <a:extLst>
                    <a:ext uri="{9D8B030D-6E8A-4147-A177-3AD203B41FA5}">
                      <a16:colId xmlns:a16="http://schemas.microsoft.com/office/drawing/2014/main" val="20001"/>
                    </a:ext>
                  </a:extLst>
                </a:gridCol>
                <a:gridCol w="490032">
                  <a:extLst>
                    <a:ext uri="{9D8B030D-6E8A-4147-A177-3AD203B41FA5}">
                      <a16:colId xmlns:a16="http://schemas.microsoft.com/office/drawing/2014/main" val="20002"/>
                    </a:ext>
                  </a:extLst>
                </a:gridCol>
                <a:gridCol w="490032">
                  <a:extLst>
                    <a:ext uri="{9D8B030D-6E8A-4147-A177-3AD203B41FA5}">
                      <a16:colId xmlns:a16="http://schemas.microsoft.com/office/drawing/2014/main" val="20003"/>
                    </a:ext>
                  </a:extLst>
                </a:gridCol>
                <a:gridCol w="490032">
                  <a:extLst>
                    <a:ext uri="{9D8B030D-6E8A-4147-A177-3AD203B41FA5}">
                      <a16:colId xmlns:a16="http://schemas.microsoft.com/office/drawing/2014/main" val="20004"/>
                    </a:ext>
                  </a:extLst>
                </a:gridCol>
                <a:gridCol w="490032">
                  <a:extLst>
                    <a:ext uri="{9D8B030D-6E8A-4147-A177-3AD203B41FA5}">
                      <a16:colId xmlns:a16="http://schemas.microsoft.com/office/drawing/2014/main" val="20005"/>
                    </a:ext>
                  </a:extLst>
                </a:gridCol>
                <a:gridCol w="490032">
                  <a:extLst>
                    <a:ext uri="{9D8B030D-6E8A-4147-A177-3AD203B41FA5}">
                      <a16:colId xmlns:a16="http://schemas.microsoft.com/office/drawing/2014/main" val="20006"/>
                    </a:ext>
                  </a:extLst>
                </a:gridCol>
                <a:gridCol w="490032">
                  <a:extLst>
                    <a:ext uri="{9D8B030D-6E8A-4147-A177-3AD203B41FA5}">
                      <a16:colId xmlns:a16="http://schemas.microsoft.com/office/drawing/2014/main" val="20007"/>
                    </a:ext>
                  </a:extLst>
                </a:gridCol>
                <a:gridCol w="490032">
                  <a:extLst>
                    <a:ext uri="{9D8B030D-6E8A-4147-A177-3AD203B41FA5}">
                      <a16:colId xmlns:a16="http://schemas.microsoft.com/office/drawing/2014/main" val="20008"/>
                    </a:ext>
                  </a:extLst>
                </a:gridCol>
                <a:gridCol w="490032">
                  <a:extLst>
                    <a:ext uri="{9D8B030D-6E8A-4147-A177-3AD203B41FA5}">
                      <a16:colId xmlns:a16="http://schemas.microsoft.com/office/drawing/2014/main" val="20009"/>
                    </a:ext>
                  </a:extLst>
                </a:gridCol>
                <a:gridCol w="490032">
                  <a:extLst>
                    <a:ext uri="{9D8B030D-6E8A-4147-A177-3AD203B41FA5}">
                      <a16:colId xmlns:a16="http://schemas.microsoft.com/office/drawing/2014/main" val="20010"/>
                    </a:ext>
                  </a:extLst>
                </a:gridCol>
                <a:gridCol w="490032">
                  <a:extLst>
                    <a:ext uri="{9D8B030D-6E8A-4147-A177-3AD203B41FA5}">
                      <a16:colId xmlns:a16="http://schemas.microsoft.com/office/drawing/2014/main" val="20011"/>
                    </a:ext>
                  </a:extLst>
                </a:gridCol>
                <a:gridCol w="490032">
                  <a:extLst>
                    <a:ext uri="{9D8B030D-6E8A-4147-A177-3AD203B41FA5}">
                      <a16:colId xmlns:a16="http://schemas.microsoft.com/office/drawing/2014/main" val="20012"/>
                    </a:ext>
                  </a:extLst>
                </a:gridCol>
                <a:gridCol w="490032">
                  <a:extLst>
                    <a:ext uri="{9D8B030D-6E8A-4147-A177-3AD203B41FA5}">
                      <a16:colId xmlns:a16="http://schemas.microsoft.com/office/drawing/2014/main" val="20013"/>
                    </a:ext>
                  </a:extLst>
                </a:gridCol>
                <a:gridCol w="490032">
                  <a:extLst>
                    <a:ext uri="{9D8B030D-6E8A-4147-A177-3AD203B41FA5}">
                      <a16:colId xmlns:a16="http://schemas.microsoft.com/office/drawing/2014/main" val="20014"/>
                    </a:ext>
                  </a:extLst>
                </a:gridCol>
                <a:gridCol w="490032">
                  <a:extLst>
                    <a:ext uri="{9D8B030D-6E8A-4147-A177-3AD203B41FA5}">
                      <a16:colId xmlns:a16="http://schemas.microsoft.com/office/drawing/2014/main" val="20015"/>
                    </a:ext>
                  </a:extLst>
                </a:gridCol>
                <a:gridCol w="490032">
                  <a:extLst>
                    <a:ext uri="{9D8B030D-6E8A-4147-A177-3AD203B41FA5}">
                      <a16:colId xmlns:a16="http://schemas.microsoft.com/office/drawing/2014/main" val="20016"/>
                    </a:ext>
                  </a:extLst>
                </a:gridCol>
              </a:tblGrid>
              <a:tr h="432048">
                <a:tc>
                  <a:txBody>
                    <a:bodyPr/>
                    <a:lstStyle/>
                    <a:p>
                      <a:r>
                        <a:rPr lang="zh-CN" altLang="en-US" sz="900" dirty="0"/>
                        <a:t>𝑪𝑹𝑷</a:t>
                      </a:r>
                      <a:r>
                        <a:rPr lang="en-US" altLang="zh-CN" sz="900" dirty="0"/>
                        <a:t>(</a:t>
                      </a:r>
                      <a:r>
                        <a:rPr lang="zh-CN" altLang="en-US" sz="900" dirty="0"/>
                        <a:t>𝒙</a:t>
                      </a:r>
                      <a:r>
                        <a:rPr lang="en-US" altLang="zh-CN" sz="900" dirty="0"/>
                        <a:t>,</a:t>
                      </a:r>
                      <a:r>
                        <a:rPr lang="zh-CN" altLang="en-US" sz="900" dirty="0"/>
                        <a:t>𝒚</a:t>
                      </a:r>
                      <a:r>
                        <a:rPr lang="en-US" altLang="zh-CN" sz="900" dirty="0"/>
                        <a:t>)</a:t>
                      </a:r>
                    </a:p>
                    <a:p>
                      <a:r>
                        <a:rPr lang="en-US" altLang="zh-CN" sz="900" dirty="0"/>
                        <a:t>(dB)</a:t>
                      </a:r>
                      <a:endParaRPr lang="zh-CN" altLang="en-US" sz="9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Seq9</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Seq10</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Seq11</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Seq12</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Seq13</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Seq14</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Seq15</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Seq16</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Seq17</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Seq18</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Seq19</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Seq20</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Seq21</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Seq22</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Seq23</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Seq24</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0"/>
                  </a:ext>
                </a:extLst>
              </a:tr>
              <a:tr h="216024">
                <a:tc>
                  <a:txBody>
                    <a:bodyPr/>
                    <a:lstStyle/>
                    <a:p>
                      <a:r>
                        <a:rPr lang="en-US" altLang="zh-CN" sz="900" dirty="0"/>
                        <a:t>Seq9</a:t>
                      </a:r>
                      <a:endParaRPr lang="zh-CN" altLang="en-US" sz="900" dirty="0"/>
                    </a:p>
                  </a:txBody>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-7.5</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extLst>
                  <a:ext uri="{0D108BD9-81ED-4DB2-BD59-A6C34878D82A}">
                    <a16:rowId xmlns:a16="http://schemas.microsoft.com/office/drawing/2014/main" val="10001"/>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Seq10</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extLst>
                  <a:ext uri="{0D108BD9-81ED-4DB2-BD59-A6C34878D82A}">
                    <a16:rowId xmlns:a16="http://schemas.microsoft.com/office/drawing/2014/main" val="10002"/>
                  </a:ext>
                </a:extLst>
              </a:tr>
              <a:tr h="216024">
                <a:tc>
                  <a:txBody>
                    <a:bodyPr/>
                    <a:lstStyle/>
                    <a:p>
                      <a:r>
                        <a:rPr lang="en-US" altLang="zh-CN" sz="900" dirty="0"/>
                        <a:t>Seq11</a:t>
                      </a:r>
                      <a:endParaRPr lang="zh-CN" altLang="en-US" sz="9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extLst>
                  <a:ext uri="{0D108BD9-81ED-4DB2-BD59-A6C34878D82A}">
                    <a16:rowId xmlns:a16="http://schemas.microsoft.com/office/drawing/2014/main" val="10003"/>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Seq12</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tc>
                <a:extLst>
                  <a:ext uri="{0D108BD9-81ED-4DB2-BD59-A6C34878D82A}">
                    <a16:rowId xmlns:a16="http://schemas.microsoft.com/office/drawing/2014/main" val="10004"/>
                  </a:ext>
                </a:extLst>
              </a:tr>
              <a:tr h="216024">
                <a:tc>
                  <a:txBody>
                    <a:bodyPr/>
                    <a:lstStyle/>
                    <a:p>
                      <a:r>
                        <a:rPr lang="en-US" altLang="zh-CN" sz="900" dirty="0"/>
                        <a:t>Seq13</a:t>
                      </a:r>
                      <a:endParaRPr lang="zh-CN" altLang="en-US" sz="9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extLst>
                  <a:ext uri="{0D108BD9-81ED-4DB2-BD59-A6C34878D82A}">
                    <a16:rowId xmlns:a16="http://schemas.microsoft.com/office/drawing/2014/main" val="10005"/>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Seq14</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extLst>
                  <a:ext uri="{0D108BD9-81ED-4DB2-BD59-A6C34878D82A}">
                    <a16:rowId xmlns:a16="http://schemas.microsoft.com/office/drawing/2014/main" val="10006"/>
                  </a:ext>
                </a:extLst>
              </a:tr>
              <a:tr h="216024">
                <a:tc>
                  <a:txBody>
                    <a:bodyPr/>
                    <a:lstStyle/>
                    <a:p>
                      <a:r>
                        <a:rPr lang="en-US" altLang="zh-CN" sz="900" dirty="0"/>
                        <a:t>Seq15</a:t>
                      </a:r>
                      <a:endParaRPr lang="zh-CN" altLang="en-US" sz="9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-7.5</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extLst>
                  <a:ext uri="{0D108BD9-81ED-4DB2-BD59-A6C34878D82A}">
                    <a16:rowId xmlns:a16="http://schemas.microsoft.com/office/drawing/2014/main" val="10007"/>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Seq16</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extLst>
                  <a:ext uri="{0D108BD9-81ED-4DB2-BD59-A6C34878D82A}">
                    <a16:rowId xmlns:a16="http://schemas.microsoft.com/office/drawing/2014/main" val="10008"/>
                  </a:ext>
                </a:extLst>
              </a:tr>
              <a:tr h="216024">
                <a:tc>
                  <a:txBody>
                    <a:bodyPr/>
                    <a:lstStyle/>
                    <a:p>
                      <a:r>
                        <a:rPr lang="en-US" altLang="zh-CN" sz="900" dirty="0"/>
                        <a:t>Seq17</a:t>
                      </a:r>
                      <a:endParaRPr lang="zh-CN" altLang="en-US" sz="900" dirty="0"/>
                    </a:p>
                  </a:txBody>
                  <a:tcP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-7.5</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extLst>
                  <a:ext uri="{0D108BD9-81ED-4DB2-BD59-A6C34878D82A}">
                    <a16:rowId xmlns:a16="http://schemas.microsoft.com/office/drawing/2014/main" val="10009"/>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Seq18</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extLst>
                  <a:ext uri="{0D108BD9-81ED-4DB2-BD59-A6C34878D82A}">
                    <a16:rowId xmlns:a16="http://schemas.microsoft.com/office/drawing/2014/main" val="10010"/>
                  </a:ext>
                </a:extLst>
              </a:tr>
              <a:tr h="216024">
                <a:tc>
                  <a:txBody>
                    <a:bodyPr/>
                    <a:lstStyle/>
                    <a:p>
                      <a:r>
                        <a:rPr lang="en-US" altLang="zh-CN" sz="900" dirty="0"/>
                        <a:t>Seq19</a:t>
                      </a:r>
                      <a:endParaRPr lang="zh-CN" altLang="en-US" sz="9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extLst>
                  <a:ext uri="{0D108BD9-81ED-4DB2-BD59-A6C34878D82A}">
                    <a16:rowId xmlns:a16="http://schemas.microsoft.com/office/drawing/2014/main" val="10011"/>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Seq20</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extLst>
                  <a:ext uri="{0D108BD9-81ED-4DB2-BD59-A6C34878D82A}">
                    <a16:rowId xmlns:a16="http://schemas.microsoft.com/office/drawing/2014/main" val="10012"/>
                  </a:ext>
                </a:extLst>
              </a:tr>
              <a:tr h="216024">
                <a:tc>
                  <a:txBody>
                    <a:bodyPr/>
                    <a:lstStyle/>
                    <a:p>
                      <a:r>
                        <a:rPr lang="en-US" altLang="zh-CN" sz="900" dirty="0"/>
                        <a:t>Seq21</a:t>
                      </a:r>
                      <a:endParaRPr lang="zh-CN" altLang="en-US" sz="9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extLst>
                  <a:ext uri="{0D108BD9-81ED-4DB2-BD59-A6C34878D82A}">
                    <a16:rowId xmlns:a16="http://schemas.microsoft.com/office/drawing/2014/main" val="10013"/>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Seq22</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extLst>
                  <a:ext uri="{0D108BD9-81ED-4DB2-BD59-A6C34878D82A}">
                    <a16:rowId xmlns:a16="http://schemas.microsoft.com/office/drawing/2014/main" val="10014"/>
                  </a:ext>
                </a:extLst>
              </a:tr>
              <a:tr h="216024">
                <a:tc>
                  <a:txBody>
                    <a:bodyPr/>
                    <a:lstStyle/>
                    <a:p>
                      <a:r>
                        <a:rPr lang="en-US" altLang="zh-CN" sz="900" dirty="0"/>
                        <a:t>Seq23</a:t>
                      </a:r>
                      <a:endParaRPr lang="zh-CN" altLang="en-US" sz="9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-7.5</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extLst>
                  <a:ext uri="{0D108BD9-81ED-4DB2-BD59-A6C34878D82A}">
                    <a16:rowId xmlns:a16="http://schemas.microsoft.com/office/drawing/2014/main" val="10015"/>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Seq24</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2316246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895625"/>
            <a:ext cx="7770813" cy="1065213"/>
          </a:xfrm>
        </p:spPr>
        <p:txBody>
          <a:bodyPr/>
          <a:lstStyle/>
          <a:p>
            <a:r>
              <a:rPr lang="en-US" altLang="zh-CN" dirty="0"/>
              <a:t>Cross Correlation of length 121 Ipatov sequences in appendix</a:t>
            </a:r>
            <a:br>
              <a:rPr lang="en-US" altLang="zh-CN" dirty="0"/>
            </a:b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graphicFrame>
        <p:nvGraphicFramePr>
          <p:cNvPr id="3" name="表格 2"/>
          <p:cNvGraphicFramePr>
            <a:graphicFrameLocks noGrp="1"/>
          </p:cNvGraphicFramePr>
          <p:nvPr>
            <p:extLst>
              <p:ext uri="{D42A27DB-BD31-4B8C-83A1-F6EECF244321}">
                <p14:modId xmlns:p14="http://schemas.microsoft.com/office/powerpoint/2010/main" val="1172026078"/>
              </p:ext>
            </p:extLst>
          </p:nvPr>
        </p:nvGraphicFramePr>
        <p:xfrm>
          <a:off x="378580" y="1700808"/>
          <a:ext cx="8461452" cy="4907280"/>
        </p:xfrm>
        <a:graphic>
          <a:graphicData uri="http://schemas.openxmlformats.org/drawingml/2006/table">
            <a:tbl>
              <a:tblPr firstRow="1" bandRow="1">
                <a:tableStyleId>{5C22544A-7EE6-4342-B048-85BDC9FD1C3A}</a:tableStyleId>
              </a:tblPr>
              <a:tblGrid>
                <a:gridCol w="485638">
                  <a:extLst>
                    <a:ext uri="{9D8B030D-6E8A-4147-A177-3AD203B41FA5}">
                      <a16:colId xmlns:a16="http://schemas.microsoft.com/office/drawing/2014/main" val="20000"/>
                    </a:ext>
                  </a:extLst>
                </a:gridCol>
                <a:gridCol w="362537">
                  <a:extLst>
                    <a:ext uri="{9D8B030D-6E8A-4147-A177-3AD203B41FA5}">
                      <a16:colId xmlns:a16="http://schemas.microsoft.com/office/drawing/2014/main" val="20001"/>
                    </a:ext>
                  </a:extLst>
                </a:gridCol>
                <a:gridCol w="362537">
                  <a:extLst>
                    <a:ext uri="{9D8B030D-6E8A-4147-A177-3AD203B41FA5}">
                      <a16:colId xmlns:a16="http://schemas.microsoft.com/office/drawing/2014/main" val="20002"/>
                    </a:ext>
                  </a:extLst>
                </a:gridCol>
                <a:gridCol w="362537">
                  <a:extLst>
                    <a:ext uri="{9D8B030D-6E8A-4147-A177-3AD203B41FA5}">
                      <a16:colId xmlns:a16="http://schemas.microsoft.com/office/drawing/2014/main" val="20003"/>
                    </a:ext>
                  </a:extLst>
                </a:gridCol>
                <a:gridCol w="362537">
                  <a:extLst>
                    <a:ext uri="{9D8B030D-6E8A-4147-A177-3AD203B41FA5}">
                      <a16:colId xmlns:a16="http://schemas.microsoft.com/office/drawing/2014/main" val="20004"/>
                    </a:ext>
                  </a:extLst>
                </a:gridCol>
                <a:gridCol w="362537">
                  <a:extLst>
                    <a:ext uri="{9D8B030D-6E8A-4147-A177-3AD203B41FA5}">
                      <a16:colId xmlns:a16="http://schemas.microsoft.com/office/drawing/2014/main" val="20005"/>
                    </a:ext>
                  </a:extLst>
                </a:gridCol>
                <a:gridCol w="362537">
                  <a:extLst>
                    <a:ext uri="{9D8B030D-6E8A-4147-A177-3AD203B41FA5}">
                      <a16:colId xmlns:a16="http://schemas.microsoft.com/office/drawing/2014/main" val="20006"/>
                    </a:ext>
                  </a:extLst>
                </a:gridCol>
                <a:gridCol w="362537">
                  <a:extLst>
                    <a:ext uri="{9D8B030D-6E8A-4147-A177-3AD203B41FA5}">
                      <a16:colId xmlns:a16="http://schemas.microsoft.com/office/drawing/2014/main" val="20007"/>
                    </a:ext>
                  </a:extLst>
                </a:gridCol>
                <a:gridCol w="362537">
                  <a:extLst>
                    <a:ext uri="{9D8B030D-6E8A-4147-A177-3AD203B41FA5}">
                      <a16:colId xmlns:a16="http://schemas.microsoft.com/office/drawing/2014/main" val="20008"/>
                    </a:ext>
                  </a:extLst>
                </a:gridCol>
                <a:gridCol w="362537">
                  <a:extLst>
                    <a:ext uri="{9D8B030D-6E8A-4147-A177-3AD203B41FA5}">
                      <a16:colId xmlns:a16="http://schemas.microsoft.com/office/drawing/2014/main" val="20009"/>
                    </a:ext>
                  </a:extLst>
                </a:gridCol>
                <a:gridCol w="362537">
                  <a:extLst>
                    <a:ext uri="{9D8B030D-6E8A-4147-A177-3AD203B41FA5}">
                      <a16:colId xmlns:a16="http://schemas.microsoft.com/office/drawing/2014/main" val="20010"/>
                    </a:ext>
                  </a:extLst>
                </a:gridCol>
                <a:gridCol w="362537">
                  <a:extLst>
                    <a:ext uri="{9D8B030D-6E8A-4147-A177-3AD203B41FA5}">
                      <a16:colId xmlns:a16="http://schemas.microsoft.com/office/drawing/2014/main" val="20011"/>
                    </a:ext>
                  </a:extLst>
                </a:gridCol>
                <a:gridCol w="362537">
                  <a:extLst>
                    <a:ext uri="{9D8B030D-6E8A-4147-A177-3AD203B41FA5}">
                      <a16:colId xmlns:a16="http://schemas.microsoft.com/office/drawing/2014/main" val="20012"/>
                    </a:ext>
                  </a:extLst>
                </a:gridCol>
                <a:gridCol w="362537">
                  <a:extLst>
                    <a:ext uri="{9D8B030D-6E8A-4147-A177-3AD203B41FA5}">
                      <a16:colId xmlns:a16="http://schemas.microsoft.com/office/drawing/2014/main" val="20013"/>
                    </a:ext>
                  </a:extLst>
                </a:gridCol>
                <a:gridCol w="362537">
                  <a:extLst>
                    <a:ext uri="{9D8B030D-6E8A-4147-A177-3AD203B41FA5}">
                      <a16:colId xmlns:a16="http://schemas.microsoft.com/office/drawing/2014/main" val="20014"/>
                    </a:ext>
                  </a:extLst>
                </a:gridCol>
                <a:gridCol w="362537">
                  <a:extLst>
                    <a:ext uri="{9D8B030D-6E8A-4147-A177-3AD203B41FA5}">
                      <a16:colId xmlns:a16="http://schemas.microsoft.com/office/drawing/2014/main" val="20015"/>
                    </a:ext>
                  </a:extLst>
                </a:gridCol>
                <a:gridCol w="362537">
                  <a:extLst>
                    <a:ext uri="{9D8B030D-6E8A-4147-A177-3AD203B41FA5}">
                      <a16:colId xmlns:a16="http://schemas.microsoft.com/office/drawing/2014/main" val="20016"/>
                    </a:ext>
                  </a:extLst>
                </a:gridCol>
                <a:gridCol w="362537">
                  <a:extLst>
                    <a:ext uri="{9D8B030D-6E8A-4147-A177-3AD203B41FA5}">
                      <a16:colId xmlns:a16="http://schemas.microsoft.com/office/drawing/2014/main" val="20017"/>
                    </a:ext>
                  </a:extLst>
                </a:gridCol>
                <a:gridCol w="362537">
                  <a:extLst>
                    <a:ext uri="{9D8B030D-6E8A-4147-A177-3AD203B41FA5}">
                      <a16:colId xmlns:a16="http://schemas.microsoft.com/office/drawing/2014/main" val="20018"/>
                    </a:ext>
                  </a:extLst>
                </a:gridCol>
                <a:gridCol w="362537">
                  <a:extLst>
                    <a:ext uri="{9D8B030D-6E8A-4147-A177-3AD203B41FA5}">
                      <a16:colId xmlns:a16="http://schemas.microsoft.com/office/drawing/2014/main" val="20019"/>
                    </a:ext>
                  </a:extLst>
                </a:gridCol>
                <a:gridCol w="362537">
                  <a:extLst>
                    <a:ext uri="{9D8B030D-6E8A-4147-A177-3AD203B41FA5}">
                      <a16:colId xmlns:a16="http://schemas.microsoft.com/office/drawing/2014/main" val="20020"/>
                    </a:ext>
                  </a:extLst>
                </a:gridCol>
                <a:gridCol w="362537">
                  <a:extLst>
                    <a:ext uri="{9D8B030D-6E8A-4147-A177-3AD203B41FA5}">
                      <a16:colId xmlns:a16="http://schemas.microsoft.com/office/drawing/2014/main" val="20021"/>
                    </a:ext>
                  </a:extLst>
                </a:gridCol>
                <a:gridCol w="362537">
                  <a:extLst>
                    <a:ext uri="{9D8B030D-6E8A-4147-A177-3AD203B41FA5}">
                      <a16:colId xmlns:a16="http://schemas.microsoft.com/office/drawing/2014/main" val="20022"/>
                    </a:ext>
                  </a:extLst>
                </a:gridCol>
              </a:tblGrid>
              <a:tr h="189034">
                <a:tc>
                  <a:txBody>
                    <a:bodyPr/>
                    <a:lstStyle/>
                    <a:p>
                      <a:r>
                        <a:rPr lang="en-US" altLang="zh-CN" sz="800" spc="0" dirty="0"/>
                        <a:t>(dB)</a:t>
                      </a:r>
                      <a:endParaRPr lang="zh-CN" altLang="en-US" sz="800" spc="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s2</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s3</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s4</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s5</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s6</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s7</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s8</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s9</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s10</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s11</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s12</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s13</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s14</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s15</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s16</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s17</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s18</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s19</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s20</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s21</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s22</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0"/>
                  </a:ext>
                </a:extLst>
              </a:tr>
              <a:tr h="184520">
                <a:tc>
                  <a:txBody>
                    <a:bodyPr/>
                    <a:lstStyle/>
                    <a:p>
                      <a:r>
                        <a:rPr lang="en-US" altLang="zh-CN" sz="800" dirty="0"/>
                        <a:t>s1</a:t>
                      </a:r>
                      <a:endParaRPr lang="zh-CN" altLang="en-US" sz="800" dirty="0"/>
                    </a:p>
                  </a:txBody>
                  <a:tcP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extLst>
                  <a:ext uri="{0D108BD9-81ED-4DB2-BD59-A6C34878D82A}">
                    <a16:rowId xmlns:a16="http://schemas.microsoft.com/office/drawing/2014/main" val="10001"/>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s2</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extLst>
                  <a:ext uri="{0D108BD9-81ED-4DB2-BD59-A6C34878D82A}">
                    <a16:rowId xmlns:a16="http://schemas.microsoft.com/office/drawing/2014/main" val="10002"/>
                  </a:ext>
                </a:extLst>
              </a:tr>
              <a:tr h="184520">
                <a:tc>
                  <a:txBody>
                    <a:bodyPr/>
                    <a:lstStyle/>
                    <a:p>
                      <a:r>
                        <a:rPr lang="en-US" altLang="zh-CN" sz="800" dirty="0"/>
                        <a:t>s3</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extLst>
                  <a:ext uri="{0D108BD9-81ED-4DB2-BD59-A6C34878D82A}">
                    <a16:rowId xmlns:a16="http://schemas.microsoft.com/office/drawing/2014/main" val="10003"/>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s4</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extLst>
                  <a:ext uri="{0D108BD9-81ED-4DB2-BD59-A6C34878D82A}">
                    <a16:rowId xmlns:a16="http://schemas.microsoft.com/office/drawing/2014/main" val="10004"/>
                  </a:ext>
                </a:extLst>
              </a:tr>
              <a:tr h="184520">
                <a:tc>
                  <a:txBody>
                    <a:bodyPr/>
                    <a:lstStyle/>
                    <a:p>
                      <a:r>
                        <a:rPr lang="en-US" altLang="zh-CN" sz="800" dirty="0"/>
                        <a:t>s5</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extLst>
                  <a:ext uri="{0D108BD9-81ED-4DB2-BD59-A6C34878D82A}">
                    <a16:rowId xmlns:a16="http://schemas.microsoft.com/office/drawing/2014/main" val="10005"/>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s6</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extLst>
                  <a:ext uri="{0D108BD9-81ED-4DB2-BD59-A6C34878D82A}">
                    <a16:rowId xmlns:a16="http://schemas.microsoft.com/office/drawing/2014/main" val="10006"/>
                  </a:ext>
                </a:extLst>
              </a:tr>
              <a:tr h="184520">
                <a:tc>
                  <a:txBody>
                    <a:bodyPr/>
                    <a:lstStyle/>
                    <a:p>
                      <a:r>
                        <a:rPr lang="en-US" altLang="zh-CN" sz="800" dirty="0"/>
                        <a:t>s7</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extLst>
                  <a:ext uri="{0D108BD9-81ED-4DB2-BD59-A6C34878D82A}">
                    <a16:rowId xmlns:a16="http://schemas.microsoft.com/office/drawing/2014/main" val="10007"/>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s8</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extLst>
                  <a:ext uri="{0D108BD9-81ED-4DB2-BD59-A6C34878D82A}">
                    <a16:rowId xmlns:a16="http://schemas.microsoft.com/office/drawing/2014/main" val="10008"/>
                  </a:ext>
                </a:extLst>
              </a:tr>
              <a:tr h="184520">
                <a:tc>
                  <a:txBody>
                    <a:bodyPr/>
                    <a:lstStyle/>
                    <a:p>
                      <a:r>
                        <a:rPr lang="en-US" altLang="zh-CN" sz="800" dirty="0"/>
                        <a:t>s9</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extLst>
                  <a:ext uri="{0D108BD9-81ED-4DB2-BD59-A6C34878D82A}">
                    <a16:rowId xmlns:a16="http://schemas.microsoft.com/office/drawing/2014/main" val="10009"/>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s10</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extLst>
                  <a:ext uri="{0D108BD9-81ED-4DB2-BD59-A6C34878D82A}">
                    <a16:rowId xmlns:a16="http://schemas.microsoft.com/office/drawing/2014/main" val="10010"/>
                  </a:ext>
                </a:extLst>
              </a:tr>
              <a:tr h="184520">
                <a:tc>
                  <a:txBody>
                    <a:bodyPr/>
                    <a:lstStyle/>
                    <a:p>
                      <a:r>
                        <a:rPr lang="en-US" altLang="zh-CN" sz="800" dirty="0"/>
                        <a:t>s11</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extLst>
                  <a:ext uri="{0D108BD9-81ED-4DB2-BD59-A6C34878D82A}">
                    <a16:rowId xmlns:a16="http://schemas.microsoft.com/office/drawing/2014/main" val="10011"/>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s12</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extLst>
                  <a:ext uri="{0D108BD9-81ED-4DB2-BD59-A6C34878D82A}">
                    <a16:rowId xmlns:a16="http://schemas.microsoft.com/office/drawing/2014/main" val="10012"/>
                  </a:ext>
                </a:extLst>
              </a:tr>
              <a:tr h="184520">
                <a:tc>
                  <a:txBody>
                    <a:bodyPr/>
                    <a:lstStyle/>
                    <a:p>
                      <a:r>
                        <a:rPr lang="en-US" altLang="zh-CN" sz="800" dirty="0"/>
                        <a:t>s13</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extLst>
                  <a:ext uri="{0D108BD9-81ED-4DB2-BD59-A6C34878D82A}">
                    <a16:rowId xmlns:a16="http://schemas.microsoft.com/office/drawing/2014/main" val="10013"/>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s14</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extLst>
                  <a:ext uri="{0D108BD9-81ED-4DB2-BD59-A6C34878D82A}">
                    <a16:rowId xmlns:a16="http://schemas.microsoft.com/office/drawing/2014/main" val="10014"/>
                  </a:ext>
                </a:extLst>
              </a:tr>
              <a:tr h="184520">
                <a:tc>
                  <a:txBody>
                    <a:bodyPr/>
                    <a:lstStyle/>
                    <a:p>
                      <a:r>
                        <a:rPr lang="en-US" altLang="zh-CN" sz="800" dirty="0"/>
                        <a:t>s15</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extLst>
                  <a:ext uri="{0D108BD9-81ED-4DB2-BD59-A6C34878D82A}">
                    <a16:rowId xmlns:a16="http://schemas.microsoft.com/office/drawing/2014/main" val="10015"/>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s16</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extLst>
                  <a:ext uri="{0D108BD9-81ED-4DB2-BD59-A6C34878D82A}">
                    <a16:rowId xmlns:a16="http://schemas.microsoft.com/office/drawing/2014/main" val="10016"/>
                  </a:ext>
                </a:extLst>
              </a:tr>
              <a:tr h="184520">
                <a:tc>
                  <a:txBody>
                    <a:bodyPr/>
                    <a:lstStyle/>
                    <a:p>
                      <a:r>
                        <a:rPr lang="en-US" altLang="zh-CN" sz="800" dirty="0"/>
                        <a:t>s17</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extLst>
                  <a:ext uri="{0D108BD9-81ED-4DB2-BD59-A6C34878D82A}">
                    <a16:rowId xmlns:a16="http://schemas.microsoft.com/office/drawing/2014/main" val="10017"/>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s18</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extLst>
                  <a:ext uri="{0D108BD9-81ED-4DB2-BD59-A6C34878D82A}">
                    <a16:rowId xmlns:a16="http://schemas.microsoft.com/office/drawing/2014/main" val="10018"/>
                  </a:ext>
                </a:extLst>
              </a:tr>
              <a:tr h="184520">
                <a:tc>
                  <a:txBody>
                    <a:bodyPr/>
                    <a:lstStyle/>
                    <a:p>
                      <a:r>
                        <a:rPr lang="en-US" altLang="zh-CN" sz="800" dirty="0"/>
                        <a:t>s19</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extLst>
                  <a:ext uri="{0D108BD9-81ED-4DB2-BD59-A6C34878D82A}">
                    <a16:rowId xmlns:a16="http://schemas.microsoft.com/office/drawing/2014/main" val="10019"/>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s20</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extLst>
                  <a:ext uri="{0D108BD9-81ED-4DB2-BD59-A6C34878D82A}">
                    <a16:rowId xmlns:a16="http://schemas.microsoft.com/office/drawing/2014/main" val="10020"/>
                  </a:ext>
                </a:extLst>
              </a:tr>
              <a:tr h="184520">
                <a:tc>
                  <a:txBody>
                    <a:bodyPr/>
                    <a:lstStyle/>
                    <a:p>
                      <a:r>
                        <a:rPr lang="en-US" altLang="zh-CN" sz="800" dirty="0"/>
                        <a:t>s21</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extLst>
                  <a:ext uri="{0D108BD9-81ED-4DB2-BD59-A6C34878D82A}">
                    <a16:rowId xmlns:a16="http://schemas.microsoft.com/office/drawing/2014/main" val="10021"/>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s22</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extLst>
                  <a:ext uri="{0D108BD9-81ED-4DB2-BD59-A6C34878D82A}">
                    <a16:rowId xmlns:a16="http://schemas.microsoft.com/office/drawing/2014/main" val="10022"/>
                  </a:ext>
                </a:extLst>
              </a:tr>
            </a:tbl>
          </a:graphicData>
        </a:graphic>
      </p:graphicFrame>
    </p:spTree>
    <p:extLst>
      <p:ext uri="{BB962C8B-B14F-4D97-AF65-F5344CB8AC3E}">
        <p14:creationId xmlns:p14="http://schemas.microsoft.com/office/powerpoint/2010/main" val="318219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Cross Correlation of Ipatov sequences</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内容占位符 2"/>
          <p:cNvSpPr>
            <a:spLocks noGrp="1"/>
          </p:cNvSpPr>
          <p:nvPr>
            <p:ph idx="1"/>
          </p:nvPr>
        </p:nvSpPr>
        <p:spPr>
          <a:xfrm>
            <a:off x="685800" y="1700808"/>
            <a:ext cx="8062664" cy="4113213"/>
          </a:xfrm>
        </p:spPr>
        <p:txBody>
          <a:bodyPr/>
          <a:lstStyle/>
          <a:p>
            <a:pPr>
              <a:buFont typeface="Wingdings" panose="05000000000000000000" pitchFamily="2" charset="2"/>
              <a:buChar char="Ø"/>
            </a:pPr>
            <a:r>
              <a:rPr lang="en-US" altLang="zh-CN" dirty="0"/>
              <a:t>The histogram of cross correlation peak of different length Ipatov sequence</a:t>
            </a:r>
          </a:p>
          <a:p>
            <a:pPr>
              <a:buFont typeface="Wingdings" panose="05000000000000000000" pitchFamily="2" charset="2"/>
              <a:buChar char="Ø"/>
            </a:pPr>
            <a:endParaRPr lang="en-US" altLang="zh-CN" dirty="0"/>
          </a:p>
        </p:txBody>
      </p:sp>
      <p:pic>
        <p:nvPicPr>
          <p:cNvPr id="6" name="图片 5"/>
          <p:cNvPicPr>
            <a:picLocks noChangeAspect="1"/>
          </p:cNvPicPr>
          <p:nvPr/>
        </p:nvPicPr>
        <p:blipFill>
          <a:blip r:embed="rId2"/>
          <a:stretch>
            <a:fillRect/>
          </a:stretch>
        </p:blipFill>
        <p:spPr>
          <a:xfrm>
            <a:off x="1475656" y="2474913"/>
            <a:ext cx="5334000" cy="4000500"/>
          </a:xfrm>
          <a:prstGeom prst="rect">
            <a:avLst/>
          </a:prstGeom>
        </p:spPr>
      </p:pic>
    </p:spTree>
    <p:extLst>
      <p:ext uri="{BB962C8B-B14F-4D97-AF65-F5344CB8AC3E}">
        <p14:creationId xmlns:p14="http://schemas.microsoft.com/office/powerpoint/2010/main" val="221609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Cross Correlation of Ipatov sequences</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内容占位符 2"/>
          <p:cNvSpPr>
            <a:spLocks noGrp="1"/>
          </p:cNvSpPr>
          <p:nvPr>
            <p:ph idx="1"/>
          </p:nvPr>
        </p:nvSpPr>
        <p:spPr>
          <a:xfrm>
            <a:off x="685800" y="1700808"/>
            <a:ext cx="8062664" cy="4113213"/>
          </a:xfrm>
        </p:spPr>
        <p:txBody>
          <a:bodyPr/>
          <a:lstStyle/>
          <a:p>
            <a:pPr>
              <a:buFont typeface="Wingdings" panose="05000000000000000000" pitchFamily="2" charset="2"/>
              <a:buChar char="Ø"/>
            </a:pPr>
            <a:r>
              <a:rPr lang="en-US" altLang="zh-CN" dirty="0"/>
              <a:t>The histogram of cross correlation peak among different length Ipatov sequence set</a:t>
            </a:r>
          </a:p>
          <a:p>
            <a:pPr>
              <a:buFont typeface="Wingdings" panose="05000000000000000000" pitchFamily="2" charset="2"/>
              <a:buChar char="Ø"/>
            </a:pPr>
            <a:endParaRPr lang="en-US" altLang="zh-CN" dirty="0"/>
          </a:p>
        </p:txBody>
      </p:sp>
      <p:pic>
        <p:nvPicPr>
          <p:cNvPr id="3" name="图片 2"/>
          <p:cNvPicPr>
            <a:picLocks noChangeAspect="1"/>
          </p:cNvPicPr>
          <p:nvPr/>
        </p:nvPicPr>
        <p:blipFill>
          <a:blip r:embed="rId2"/>
          <a:stretch>
            <a:fillRect/>
          </a:stretch>
        </p:blipFill>
        <p:spPr>
          <a:xfrm>
            <a:off x="1403648" y="2474913"/>
            <a:ext cx="5334000" cy="4000500"/>
          </a:xfrm>
          <a:prstGeom prst="rect">
            <a:avLst/>
          </a:prstGeom>
        </p:spPr>
      </p:pic>
    </p:spTree>
    <p:extLst>
      <p:ext uri="{BB962C8B-B14F-4D97-AF65-F5344CB8AC3E}">
        <p14:creationId xmlns:p14="http://schemas.microsoft.com/office/powerpoint/2010/main" val="7964688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More reasons to adopt new length Ipatov</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内容占位符 2"/>
          <p:cNvSpPr>
            <a:spLocks noGrp="1"/>
          </p:cNvSpPr>
          <p:nvPr>
            <p:ph idx="1"/>
          </p:nvPr>
        </p:nvSpPr>
        <p:spPr>
          <a:xfrm>
            <a:off x="685799" y="1844824"/>
            <a:ext cx="7770813" cy="4113213"/>
          </a:xfrm>
        </p:spPr>
        <p:txBody>
          <a:bodyPr/>
          <a:lstStyle/>
          <a:p>
            <a:pPr>
              <a:buFont typeface="Wingdings" panose="05000000000000000000" pitchFamily="2" charset="2"/>
              <a:buChar char="Ø"/>
            </a:pPr>
            <a:r>
              <a:rPr lang="en-US" altLang="zh-CN" dirty="0"/>
              <a:t>With increasing number of UWB devices, we need more preamble sequence, but the number of 91 Ipatov sequence is only 8, which may not be enough.</a:t>
            </a:r>
          </a:p>
          <a:p>
            <a:pPr>
              <a:buFont typeface="Wingdings" panose="05000000000000000000" pitchFamily="2" charset="2"/>
              <a:buChar char="Ø"/>
            </a:pPr>
            <a:r>
              <a:rPr lang="en-US" altLang="zh-CN" dirty="0"/>
              <a:t>There are too many zeros in the 127 Ipatov sequence, and their correlation property are not good enough.</a:t>
            </a:r>
          </a:p>
        </p:txBody>
      </p:sp>
    </p:spTree>
    <p:extLst>
      <p:ext uri="{BB962C8B-B14F-4D97-AF65-F5344CB8AC3E}">
        <p14:creationId xmlns:p14="http://schemas.microsoft.com/office/powerpoint/2010/main" val="1787374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Conclusions</a:t>
            </a:r>
            <a:endParaRPr lang="zh-CN" altLang="en-US" dirty="0"/>
          </a:p>
        </p:txBody>
      </p:sp>
      <p:sp>
        <p:nvSpPr>
          <p:cNvPr id="3" name="内容占位符 2"/>
          <p:cNvSpPr>
            <a:spLocks noGrp="1"/>
          </p:cNvSpPr>
          <p:nvPr>
            <p:ph idx="1"/>
          </p:nvPr>
        </p:nvSpPr>
        <p:spPr>
          <a:xfrm>
            <a:off x="611560" y="1556792"/>
            <a:ext cx="8424936" cy="4752528"/>
          </a:xfrm>
        </p:spPr>
        <p:txBody>
          <a:bodyPr/>
          <a:lstStyle/>
          <a:p>
            <a:pPr>
              <a:buFont typeface="Wingdings" panose="05000000000000000000" pitchFamily="2" charset="2"/>
              <a:buChar char="Ø"/>
            </a:pPr>
            <a:r>
              <a:rPr lang="en-US" altLang="zh-CN" dirty="0"/>
              <a:t>Ipatov sequences have been used in the 4a and 4z standard because of their perfect autocorrelation property. There are also preferred for the 4ab standard.</a:t>
            </a:r>
          </a:p>
          <a:p>
            <a:pPr>
              <a:buFont typeface="Wingdings" panose="05000000000000000000" pitchFamily="2" charset="2"/>
              <a:buChar char="Ø"/>
            </a:pPr>
            <a:r>
              <a:rPr lang="en-US" altLang="zh-CN" dirty="0"/>
              <a:t>Reusing legacy </a:t>
            </a:r>
            <a:r>
              <a:rPr lang="en-US" altLang="zh-CN" dirty="0" err="1"/>
              <a:t>Ipatov</a:t>
            </a:r>
            <a:r>
              <a:rPr lang="en-US" altLang="zh-CN" dirty="0"/>
              <a:t> sequences would cause big interference problem for data transmission, ranging and sensing as shown in the simulation.</a:t>
            </a:r>
          </a:p>
          <a:p>
            <a:pPr>
              <a:buFont typeface="Wingdings" panose="05000000000000000000" pitchFamily="2" charset="2"/>
              <a:buChar char="Ø"/>
            </a:pPr>
            <a:r>
              <a:rPr lang="en-US" altLang="zh-CN" dirty="0"/>
              <a:t>New length Ipatov sequences can greatly reduce the preamble interference problem, especially when accumulated across multiple symbols.</a:t>
            </a:r>
          </a:p>
          <a:p>
            <a:pPr>
              <a:buFont typeface="Wingdings" panose="05000000000000000000" pitchFamily="2" charset="2"/>
              <a:buChar char="Ø"/>
            </a:pPr>
            <a:r>
              <a:rPr lang="en-US" altLang="zh-CN" dirty="0" err="1"/>
              <a:t>Ipatov</a:t>
            </a:r>
            <a:r>
              <a:rPr lang="en-US" altLang="zh-CN" dirty="0"/>
              <a:t> sequences of length 121 can be a good candidate since they have perfect autocorrelation, different length, and a large cardinality of sequence set with low cross correlation </a:t>
            </a:r>
          </a:p>
          <a:p>
            <a:pPr>
              <a:buFont typeface="Wingdings" panose="05000000000000000000" pitchFamily="2" charset="2"/>
              <a:buChar char="Ø"/>
            </a:pP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368415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685800" y="1981200"/>
            <a:ext cx="8350696" cy="4113213"/>
          </a:xfrm>
        </p:spPr>
        <p:txBody>
          <a:bodyPr/>
          <a:lstStyle/>
          <a:p>
            <a:r>
              <a:rPr lang="en-US" altLang="zh-CN" sz="2000" b="0" dirty="0"/>
              <a:t>[1] 15-22-0243-00-04ab-golay-complementary-sequences-preamble-construction-for-uwb-ranging-beyond-4z-ipatov (Xiliang)</a:t>
            </a:r>
          </a:p>
          <a:p>
            <a:r>
              <a:rPr lang="en-US" altLang="zh-CN" sz="2000" b="0" dirty="0"/>
              <a:t>[2] 15-22-0449-01-04ab-supercomplementary-zero-sum-cross-correlation-szc-code-blocks-generation(Igor </a:t>
            </a:r>
            <a:r>
              <a:rPr lang="en-US" altLang="zh-CN" sz="2000" b="0" dirty="0" err="1"/>
              <a:t>Dotlic</a:t>
            </a:r>
            <a:r>
              <a:rPr lang="en-US" altLang="zh-CN" sz="2000" b="0" dirty="0"/>
              <a:t>)</a:t>
            </a:r>
          </a:p>
          <a:p>
            <a:r>
              <a:rPr lang="en-US" altLang="zh-CN" sz="2000" b="0" dirty="0"/>
              <a:t>[3] 15-22-0507-00-04ab-simulation-evaluation-of-preamble-sequences-for-4ab(</a:t>
            </a:r>
            <a:r>
              <a:rPr lang="en-US" altLang="zh-CN" sz="2000" b="0" dirty="0" err="1"/>
              <a:t>Chenchen</a:t>
            </a:r>
            <a:r>
              <a:rPr lang="en-US" altLang="zh-CN" sz="2000" b="0" dirty="0"/>
              <a:t> Liu)</a:t>
            </a:r>
          </a:p>
          <a:p>
            <a:r>
              <a:rPr lang="en-US" altLang="zh-CN" sz="2000" b="0" dirty="0"/>
              <a:t>[4] P802.15.4z, Draft Standard for Low-Rate Wireless Networks</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5676904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br>
              <a:rPr lang="en-US" altLang="zh-CN" dirty="0"/>
            </a:br>
            <a:r>
              <a:rPr lang="en-US" altLang="zh-CN" dirty="0"/>
              <a:t>Ipatov sequences of length 121</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1742676374"/>
              </p:ext>
            </p:extLst>
          </p:nvPr>
        </p:nvGraphicFramePr>
        <p:xfrm>
          <a:off x="685800" y="2132856"/>
          <a:ext cx="7702624" cy="3723957"/>
        </p:xfrm>
        <a:graphic>
          <a:graphicData uri="http://schemas.openxmlformats.org/drawingml/2006/table">
            <a:tbl>
              <a:tblPr firstRow="1" bandRow="1">
                <a:tableStyleId>{5C22544A-7EE6-4342-B048-85BDC9FD1C3A}</a:tableStyleId>
              </a:tblPr>
              <a:tblGrid>
                <a:gridCol w="1005880">
                  <a:extLst>
                    <a:ext uri="{9D8B030D-6E8A-4147-A177-3AD203B41FA5}">
                      <a16:colId xmlns:a16="http://schemas.microsoft.com/office/drawing/2014/main" val="20000"/>
                    </a:ext>
                  </a:extLst>
                </a:gridCol>
                <a:gridCol w="6696744">
                  <a:extLst>
                    <a:ext uri="{9D8B030D-6E8A-4147-A177-3AD203B41FA5}">
                      <a16:colId xmlns:a16="http://schemas.microsoft.com/office/drawing/2014/main" val="20001"/>
                    </a:ext>
                  </a:extLst>
                </a:gridCol>
              </a:tblGrid>
              <a:tr h="523557">
                <a:tc>
                  <a:txBody>
                    <a:bodyPr/>
                    <a:lstStyle/>
                    <a:p>
                      <a:pPr algn="ctr"/>
                      <a:r>
                        <a:rPr lang="en-US" altLang="zh-CN" sz="1600" dirty="0"/>
                        <a:t>Sequence</a:t>
                      </a:r>
                      <a:endParaRPr lang="zh-CN" altLang="en-US" sz="1600" dirty="0"/>
                    </a:p>
                  </a:txBody>
                  <a:tcPr/>
                </a:tc>
                <a:tc>
                  <a:txBody>
                    <a:bodyPr/>
                    <a:lstStyle/>
                    <a:p>
                      <a:pPr algn="ctr"/>
                      <a:r>
                        <a:rPr lang="en-US" altLang="zh-CN" sz="1600" dirty="0"/>
                        <a:t>Code sequence</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s1</a:t>
                      </a:r>
                      <a:endParaRPr lang="zh-CN" altLang="en-US" sz="1600" dirty="0"/>
                    </a:p>
                  </a:txBody>
                  <a:tcPr anchor="ctr"/>
                </a:tc>
                <a:tc>
                  <a:txBody>
                    <a:bodyPr/>
                    <a:lstStyle/>
                    <a:p>
                      <a:r>
                        <a:rPr lang="en-US" altLang="zh-CN" sz="1200" dirty="0"/>
                        <a:t>1  0  0  0 -1  1  0  0 -1  0  1  0 -1 -1  1  1 -1  1  0 -1  0  0  1 -1 -1  0  1  0  1 -1  1  1  1  0  0 -1 -1  1  0 -1  1  0  1 -1  0  1  1  0 -1  1 -1  1 -1  0  0  0  0 -1  0  0  0 -1 -1  0  0 -1  1 -1  0 -1  0  0 -1 -1 -1  0 -1  1  1 -1 -1  0 -1  0  1 -1 -1 -1  1  0  1  1  0  1  1 -1  1  1 -1  0  0 -1  0 -1  0 -1 -1 -1 -1 -1  1  1  1  1  0 -1 -1 -1  1 -1  1</a:t>
                      </a:r>
                    </a:p>
                  </a:txBody>
                  <a:tcPr/>
                </a:tc>
                <a:extLst>
                  <a:ext uri="{0D108BD9-81ED-4DB2-BD59-A6C34878D82A}">
                    <a16:rowId xmlns:a16="http://schemas.microsoft.com/office/drawing/2014/main" val="10001"/>
                  </a:ext>
                </a:extLst>
              </a:tr>
              <a:tr h="370840">
                <a:tc>
                  <a:txBody>
                    <a:bodyPr/>
                    <a:lstStyle/>
                    <a:p>
                      <a:pPr algn="ctr"/>
                      <a:r>
                        <a:rPr lang="en-US" altLang="zh-CN" sz="1600" dirty="0"/>
                        <a:t>s2</a:t>
                      </a:r>
                      <a:endParaRPr lang="zh-CN" altLang="en-US" sz="1600" dirty="0"/>
                    </a:p>
                  </a:txBody>
                  <a:tcPr anchor="ctr"/>
                </a:tc>
                <a:tc>
                  <a:txBody>
                    <a:bodyPr/>
                    <a:lstStyle/>
                    <a:p>
                      <a:r>
                        <a:rPr lang="en-US" altLang="zh-CN" sz="1200" dirty="0"/>
                        <a:t>1 -1  1 -1 -1 -1  0  1  1  1  1 -1 -1 -1 -1 -1  0 -1  0 -1  0  0 -1  1  1 -1  1  1  0  1  1  0  1 -1 -1 -1  1  0 -1  0 -1 -1  1  1 -1  0 -1 -1 -1  0  0 -1  0 -1  1 -1  0  0 -1 -1  0  0  0 -1  0  0  0  0 -1  1 -1  1 -1  0  1  1  0 -1  1  0  1 -1  0  1 -1 -1  0  0  1  1  1 -1  1  0  1  0 -1 -1  1  0  0 -1  0  1 -1  1  1 -1 -1  0  1  0 -1  0  0  1 -1  0  0  0  1</a:t>
                      </a:r>
                    </a:p>
                  </a:txBody>
                  <a:tcPr/>
                </a:tc>
                <a:extLst>
                  <a:ext uri="{0D108BD9-81ED-4DB2-BD59-A6C34878D82A}">
                    <a16:rowId xmlns:a16="http://schemas.microsoft.com/office/drawing/2014/main" val="10002"/>
                  </a:ext>
                </a:extLst>
              </a:tr>
              <a:tr h="370840">
                <a:tc>
                  <a:txBody>
                    <a:bodyPr/>
                    <a:lstStyle/>
                    <a:p>
                      <a:pPr algn="ctr"/>
                      <a:r>
                        <a:rPr lang="en-US" altLang="zh-CN" sz="1600" dirty="0"/>
                        <a:t>s3</a:t>
                      </a:r>
                      <a:endParaRPr lang="zh-CN" altLang="en-US" sz="1600" dirty="0"/>
                    </a:p>
                  </a:txBody>
                  <a:tcPr anchor="ctr"/>
                </a:tc>
                <a:tc>
                  <a:txBody>
                    <a:bodyPr/>
                    <a:lstStyle/>
                    <a:p>
                      <a:r>
                        <a:rPr lang="en-US" altLang="zh-CN" sz="1200" dirty="0"/>
                        <a:t>1 -1  1 -1 -1 -1  0  1  1  1  1 -1 -1 -1 -1 -1  0 -1  0 -1  0  0 -1  1  1 -1  1  1  0  1  1  0  1 -1 -1 -1  1  0 -1  0 -1 -1  1  1 -1  0 -1 -1 -1  0  0 -1  0 -1  1 -1  0  0 -1 -1  0  0  0 -1  0  0  0  0 -1  1 -1  1 -1  0  1  1  0 -1  1  0  1 -1  0  1 -1 -1  0  0  1  1  1 -1  1  0  1  0 -1 -1  1  0  0 -1  0  1 -1  1  1 -1 -1  0  1  0 -1  0  0  1 -1  0  0  0  1</a:t>
                      </a:r>
                    </a:p>
                  </a:txBody>
                  <a:tcPr/>
                </a:tc>
                <a:extLst>
                  <a:ext uri="{0D108BD9-81ED-4DB2-BD59-A6C34878D82A}">
                    <a16:rowId xmlns:a16="http://schemas.microsoft.com/office/drawing/2014/main" val="10003"/>
                  </a:ext>
                </a:extLst>
              </a:tr>
              <a:tr h="370840">
                <a:tc>
                  <a:txBody>
                    <a:bodyPr/>
                    <a:lstStyle/>
                    <a:p>
                      <a:pPr algn="ctr"/>
                      <a:r>
                        <a:rPr lang="en-US" altLang="zh-CN" sz="1600" dirty="0"/>
                        <a:t>s4</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-1 -1 -1  1  1 -1 -1 -1 -1 -1  0  1 -1  1  1  0 -1 -1  0  0 -1  1  0 -1  0 -1 -1 -1  0 -1  0 -1  0  0  1  1  0  1 -1  0 -1  1 -1  0  1 -1  0  0 -1  0 -1  1  1 -1  0  0  0  1  0  0  1  1 -1  0  1  1 -1 -1  0  0  0 -1  1  1  0  1  1 -1  1 -1 -1  1 -1 -1 -1  0  0  1  0 -1  0  0  0  0 -1 -1 -1  1  0  1  1  0 -1  0  1  1  1  1 -1  1  0  0 -1  1 -1  1 -1  0 -1  0  1</a:t>
                      </a:r>
                    </a:p>
                  </a:txBody>
                  <a:tcPr/>
                </a:tc>
                <a:extLst>
                  <a:ext uri="{0D108BD9-81ED-4DB2-BD59-A6C34878D82A}">
                    <a16:rowId xmlns:a16="http://schemas.microsoft.com/office/drawing/2014/main" val="10004"/>
                  </a:ext>
                </a:extLst>
              </a:tr>
              <a:tr h="370840">
                <a:tc>
                  <a:txBody>
                    <a:bodyPr/>
                    <a:lstStyle/>
                    <a:p>
                      <a:pPr algn="ctr"/>
                      <a:r>
                        <a:rPr lang="en-US" altLang="zh-CN" sz="1600" dirty="0"/>
                        <a:t>s5</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 1 -1  0 -1 -1 -1  0 -1  1 -1 -1  1 -1  1 -1 -1 -1  0  0 -1  1 -1  0 -1  1  1  1 -1 -1 -1 -1 -1  0  1  0  0 -1 -1 -1  1  0  0 -1  1  1 -1  0  1 -1  1 -1  0  0 -1  0  1  1 -1 -1  1  1  0  0 -1  0  0  0  0 -1 -1  1  0  1  0  0  1  1  0  1  1  0 -1 -1 -1 -1  1 -1 -1  0  1 -1 -1  0 -1  0  1  0  1  0  1 -1  0  0  0  1  0  1  1 -1  1  0 -1  0  1 -1  0  1  1  0  0  0</a:t>
                      </a:r>
                    </a:p>
                  </a:txBody>
                  <a:tcPr/>
                </a:tc>
                <a:extLst>
                  <a:ext uri="{0D108BD9-81ED-4DB2-BD59-A6C34878D82A}">
                    <a16:rowId xmlns:a16="http://schemas.microsoft.com/office/drawing/2014/main" val="10005"/>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0154760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br>
              <a:rPr lang="en-US" altLang="zh-CN" dirty="0"/>
            </a:br>
            <a:r>
              <a:rPr lang="en-US" altLang="zh-CN" dirty="0"/>
              <a:t>Ipatov sequences of length 121</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1094092504"/>
              </p:ext>
            </p:extLst>
          </p:nvPr>
        </p:nvGraphicFramePr>
        <p:xfrm>
          <a:off x="685800" y="2132856"/>
          <a:ext cx="7702624" cy="3906837"/>
        </p:xfrm>
        <a:graphic>
          <a:graphicData uri="http://schemas.openxmlformats.org/drawingml/2006/table">
            <a:tbl>
              <a:tblPr firstRow="1" bandRow="1">
                <a:tableStyleId>{5C22544A-7EE6-4342-B048-85BDC9FD1C3A}</a:tableStyleId>
              </a:tblPr>
              <a:tblGrid>
                <a:gridCol w="1005880">
                  <a:extLst>
                    <a:ext uri="{9D8B030D-6E8A-4147-A177-3AD203B41FA5}">
                      <a16:colId xmlns:a16="http://schemas.microsoft.com/office/drawing/2014/main" val="20000"/>
                    </a:ext>
                  </a:extLst>
                </a:gridCol>
                <a:gridCol w="6696744">
                  <a:extLst>
                    <a:ext uri="{9D8B030D-6E8A-4147-A177-3AD203B41FA5}">
                      <a16:colId xmlns:a16="http://schemas.microsoft.com/office/drawing/2014/main" val="20001"/>
                    </a:ext>
                  </a:extLst>
                </a:gridCol>
              </a:tblGrid>
              <a:tr h="523557">
                <a:tc>
                  <a:txBody>
                    <a:bodyPr/>
                    <a:lstStyle/>
                    <a:p>
                      <a:pPr algn="ctr"/>
                      <a:r>
                        <a:rPr lang="en-US" altLang="zh-CN" sz="1600" dirty="0"/>
                        <a:t>Sequence</a:t>
                      </a:r>
                      <a:endParaRPr lang="zh-CN" altLang="en-US" sz="1600" dirty="0"/>
                    </a:p>
                  </a:txBody>
                  <a:tcPr/>
                </a:tc>
                <a:tc>
                  <a:txBody>
                    <a:bodyPr/>
                    <a:lstStyle/>
                    <a:p>
                      <a:pPr algn="ctr"/>
                      <a:r>
                        <a:rPr lang="en-US" altLang="zh-CN" sz="1600" dirty="0"/>
                        <a:t>Code sequence</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s6</a:t>
                      </a:r>
                      <a:endParaRPr lang="zh-CN" altLang="en-US" sz="1600" dirty="0"/>
                    </a:p>
                  </a:txBody>
                  <a:tcPr anchor="ctr"/>
                </a:tc>
                <a:tc>
                  <a:txBody>
                    <a:bodyPr/>
                    <a:lstStyle/>
                    <a:p>
                      <a:r>
                        <a:rPr lang="en-US" altLang="zh-CN" sz="1200" dirty="0"/>
                        <a:t> 0  0  0  1  1  0 -1  1  0 -1  0  1 -1  1  1  0  1  0  0  0 -1  1  0  1  0  1  0 -1  0 -1 -1  1  0 -1 -1  1 -1 -1 -1 -1  0  1  1  0  1  1  0  0  1  0  1 -1 -1  0  0  0  0 -1  0  0  1  1 -1 -1  1  1  0 -1  0  0 -1  1 -1  1  0 -1  1  1 -1  0  0  1 -1 -1 -1  0  0  1  0 -1 -1 -1 -1 -1  1  1  1 -1  0 -1  1 -1  0  0 -1 -1 -1  1 -1  1 -1 -1  1 -1  0 -1 -1 -1  0 -1  1</a:t>
                      </a:r>
                    </a:p>
                  </a:txBody>
                  <a:tcPr/>
                </a:tc>
                <a:extLst>
                  <a:ext uri="{0D108BD9-81ED-4DB2-BD59-A6C34878D82A}">
                    <a16:rowId xmlns:a16="http://schemas.microsoft.com/office/drawing/2014/main" val="10001"/>
                  </a:ext>
                </a:extLst>
              </a:tr>
              <a:tr h="370840">
                <a:tc>
                  <a:txBody>
                    <a:bodyPr/>
                    <a:lstStyle/>
                    <a:p>
                      <a:pPr algn="ctr"/>
                      <a:r>
                        <a:rPr lang="en-US" altLang="zh-CN" sz="1600" dirty="0"/>
                        <a:t>s7</a:t>
                      </a:r>
                      <a:endParaRPr lang="zh-CN" altLang="en-US" sz="1600" dirty="0"/>
                    </a:p>
                  </a:txBody>
                  <a:tcPr anchor="ctr"/>
                </a:tc>
                <a:tc>
                  <a:txBody>
                    <a:bodyPr/>
                    <a:lstStyle/>
                    <a:p>
                      <a:r>
                        <a:rPr lang="en-US" altLang="zh-CN" sz="1200" dirty="0"/>
                        <a:t> 1 -1 -1 -1  1  1 -1  0  0 -1 -1  1  1  0  1  1  0  1 -1  1 -1  0  0  0  0 -1 -1 -1 -1  1 -1  0  1  1  1  0  1  0 -1  0  1 -1  1  0  1  1  1 -1  0 -1  1  1  0 -1 -1  1 -1  1 -1 -1 -1 -1 -1  0  1 -1  0 -1  0  0 -1  1  0  0 -1 -1  0  0 -1  0 -1 -1  1  0 -1  0  0  1  0 -1 -1  0  1  0  1  0  1 -1  0  1 -1 -1  1 -1 -1  0  0  0  1  0  0  0  1 -1 -1 -1  0  0  1 -1  1</a:t>
                      </a:r>
                    </a:p>
                  </a:txBody>
                  <a:tcPr/>
                </a:tc>
                <a:extLst>
                  <a:ext uri="{0D108BD9-81ED-4DB2-BD59-A6C34878D82A}">
                    <a16:rowId xmlns:a16="http://schemas.microsoft.com/office/drawing/2014/main" val="10002"/>
                  </a:ext>
                </a:extLst>
              </a:tr>
              <a:tr h="370840">
                <a:tc>
                  <a:txBody>
                    <a:bodyPr/>
                    <a:lstStyle/>
                    <a:p>
                      <a:pPr algn="ctr"/>
                      <a:r>
                        <a:rPr lang="en-US" altLang="zh-CN" sz="1600" dirty="0"/>
                        <a:t>s8</a:t>
                      </a:r>
                      <a:endParaRPr lang="zh-CN" altLang="en-US" sz="1600" dirty="0"/>
                    </a:p>
                  </a:txBody>
                  <a:tcPr anchor="ctr"/>
                </a:tc>
                <a:tc>
                  <a:txBody>
                    <a:bodyPr/>
                    <a:lstStyle/>
                    <a:p>
                      <a:r>
                        <a:rPr lang="en-US" altLang="zh-CN" sz="1200" dirty="0"/>
                        <a:t> 1 -1  1  0  0 -1 -1 -1  1  0  0  0  1  0  0  0 -1 -1  1 -1 -1  1  0 -1  1  0  1  0  1  0 -1 -1  0  1  0  0 -1  0  1 -1 -1  0 -1  0  0 -1 -1  0  0  1 -1  0  0 -1  0 -1  1  0 -1 -1 -1 -1 -1  1 -1  1 -1 -1  0  1  1 -1  0 -1  1  1  1  0  1 -1  1  0 -1  0  1  0  1  1  1  0 -1  1 -1 -1 -1 -1  0  0  0  0 -1  1 -1  1  0  1  1  0  1  1 -1 -1  0  0 -1  1  1 -1 -1 -1  1'</a:t>
                      </a:r>
                    </a:p>
                    <a:p>
                      <a:r>
                        <a:rPr lang="en-US" altLang="zh-CN" sz="1200" dirty="0"/>
                        <a:t> </a:t>
                      </a:r>
                    </a:p>
                  </a:txBody>
                  <a:tcPr/>
                </a:tc>
                <a:extLst>
                  <a:ext uri="{0D108BD9-81ED-4DB2-BD59-A6C34878D82A}">
                    <a16:rowId xmlns:a16="http://schemas.microsoft.com/office/drawing/2014/main" val="10003"/>
                  </a:ext>
                </a:extLst>
              </a:tr>
              <a:tr h="370840">
                <a:tc>
                  <a:txBody>
                    <a:bodyPr/>
                    <a:lstStyle/>
                    <a:p>
                      <a:pPr algn="ctr"/>
                      <a:r>
                        <a:rPr lang="en-US" altLang="zh-CN" sz="1600" dirty="0"/>
                        <a:t>s9</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 1 -1 -1 -1 -1  0 -1  1  1 -1  1  0 -1 -1  0  0  0  0 -1 -1 -1  1  1  0  1  0  0 -1  1 -1  1  0  0  0  1 -1 -1  0  1 -1 -1 -1  0  1  0  0  0 -1  0  0 -1  0 -1  1 -1  0 -1 -1  1 -1 -1  0  0  1  1  0  1  1  1  0  0  1  1 -1  0  0 -1  1  0 -1  1 -1 -1  1  1 -1  0 -1  1  0  1  0  1  0 -1  1  0  0 -1  0  1  0  1  1  0 -1 -1 -1 -1 -1  1  0 -1  0  1  1 -1 -1 -1  1 -1</a:t>
                      </a:r>
                    </a:p>
                  </a:txBody>
                  <a:tcPr/>
                </a:tc>
                <a:extLst>
                  <a:ext uri="{0D108BD9-81ED-4DB2-BD59-A6C34878D82A}">
                    <a16:rowId xmlns:a16="http://schemas.microsoft.com/office/drawing/2014/main" val="10004"/>
                  </a:ext>
                </a:extLst>
              </a:tr>
              <a:tr h="370840">
                <a:tc>
                  <a:txBody>
                    <a:bodyPr/>
                    <a:lstStyle/>
                    <a:p>
                      <a:pPr algn="ctr"/>
                      <a:r>
                        <a:rPr lang="en-US" altLang="zh-CN" sz="1600" dirty="0"/>
                        <a:t>s10</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  1 -1 -1 -1  1  1  0 -1  0  1 -1 -1 -1 -1 -1  0  1  1  0  1  0 -1  0  0  1 -1  0  1  0  1  0  1 -1  0 -1  1  1 -1 -1  1 -1  0  1 -1  0  0 -1  1  1  0  0  1  1  1  0  1  1  0  0 -1 -1  1 -1 -1  0 -1  1 -1  0 -1  0  0 -1  0  0  0  1  0 -1 -1 -1  1  0 -1 -1  1  0  0  0  1 -1  1 -1  0  0  1  0  1  1 -1 -1 -1  0  0  0  0 -1 -1  0  1 -1  1  1 -1  0 -1 -1 -1 -1  1</a:t>
                      </a:r>
                    </a:p>
                  </a:txBody>
                  <a:tcPr/>
                </a:tc>
                <a:extLst>
                  <a:ext uri="{0D108BD9-81ED-4DB2-BD59-A6C34878D82A}">
                    <a16:rowId xmlns:a16="http://schemas.microsoft.com/office/drawing/2014/main" val="10005"/>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163057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Title 1">
            <a:extLst>
              <a:ext uri="{FF2B5EF4-FFF2-40B4-BE49-F238E27FC236}">
                <a16:creationId xmlns:a16="http://schemas.microsoft.com/office/drawing/2014/main" id="{F85CF5C0-822E-48F4-A81B-C1DDA9267EF6}"/>
              </a:ext>
            </a:extLst>
          </p:cNvPr>
          <p:cNvSpPr>
            <a:spLocks noGrp="1"/>
          </p:cNvSpPr>
          <p:nvPr>
            <p:ph type="title"/>
          </p:nvPr>
        </p:nvSpPr>
        <p:spPr>
          <a:xfrm>
            <a:off x="762000" y="685800"/>
            <a:ext cx="7764463" cy="754063"/>
          </a:xfrm>
        </p:spPr>
        <p:txBody>
          <a:bodyPr/>
          <a:lstStyle/>
          <a:p>
            <a:r>
              <a:rPr lang="en-US" dirty="0"/>
              <a:t>Related Submissions</a:t>
            </a:r>
          </a:p>
        </p:txBody>
      </p:sp>
      <p:sp>
        <p:nvSpPr>
          <p:cNvPr id="6" name="Content Placeholder 2">
            <a:extLst>
              <a:ext uri="{FF2B5EF4-FFF2-40B4-BE49-F238E27FC236}">
                <a16:creationId xmlns:a16="http://schemas.microsoft.com/office/drawing/2014/main" id="{E6EE2CDC-448B-4B40-B72D-E01BC7786714}"/>
              </a:ext>
            </a:extLst>
          </p:cNvPr>
          <p:cNvSpPr>
            <a:spLocks noGrp="1"/>
          </p:cNvSpPr>
          <p:nvPr>
            <p:ph idx="1"/>
          </p:nvPr>
        </p:nvSpPr>
        <p:spPr>
          <a:xfrm>
            <a:off x="609600" y="1371600"/>
            <a:ext cx="7764463" cy="4868863"/>
          </a:xfrm>
        </p:spPr>
        <p:txBody>
          <a:bodyPr/>
          <a:lstStyle/>
          <a:p>
            <a:pPr marL="457200" indent="-457200">
              <a:buFont typeface="Arial" panose="020B0604020202020204" pitchFamily="34" charset="0"/>
              <a:buChar char="•"/>
            </a:pPr>
            <a:r>
              <a:rPr lang="en-US" sz="2800" dirty="0"/>
              <a:t>15-22-0243-00-04ab-golay-complementary-sequences-preamble-construction-for-uwb-ranging-beyond-4z-ipatov (Xiliang)</a:t>
            </a:r>
          </a:p>
          <a:p>
            <a:pPr marL="457200" indent="-457200">
              <a:buFont typeface="Arial" panose="020B0604020202020204" pitchFamily="34" charset="0"/>
              <a:buChar char="•"/>
            </a:pPr>
            <a:r>
              <a:rPr lang="en-US" sz="2800" dirty="0"/>
              <a:t>15-22-0449-01-04ab-supercomplementary-zero-sum-cross-correlation-szc-code-blocks-generation(Igor </a:t>
            </a:r>
            <a:r>
              <a:rPr lang="en-US" sz="2800" dirty="0" err="1"/>
              <a:t>Dotlic</a:t>
            </a:r>
            <a:r>
              <a:rPr lang="en-US" sz="2800" dirty="0"/>
              <a:t>)</a:t>
            </a:r>
          </a:p>
          <a:p>
            <a:pPr marL="457200" indent="-457200">
              <a:buFont typeface="Arial" panose="020B0604020202020204" pitchFamily="34" charset="0"/>
              <a:buChar char="•"/>
            </a:pPr>
            <a:r>
              <a:rPr lang="en-US" sz="2800" dirty="0"/>
              <a:t>15-22-0507-00-04ab-simulation-evaluation-of-preamble-sequences-for-4ab(</a:t>
            </a:r>
            <a:r>
              <a:rPr lang="en-US" sz="2800" dirty="0" err="1"/>
              <a:t>Chenchen</a:t>
            </a:r>
            <a:r>
              <a:rPr lang="en-US" sz="2800" dirty="0"/>
              <a:t> Liu)</a:t>
            </a:r>
          </a:p>
        </p:txBody>
      </p:sp>
    </p:spTree>
    <p:extLst>
      <p:ext uri="{BB962C8B-B14F-4D97-AF65-F5344CB8AC3E}">
        <p14:creationId xmlns:p14="http://schemas.microsoft.com/office/powerpoint/2010/main" val="15081316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br>
              <a:rPr lang="en-US" altLang="zh-CN" dirty="0"/>
            </a:br>
            <a:r>
              <a:rPr lang="en-US" altLang="zh-CN" dirty="0"/>
              <a:t>Ipatov sequences of length 121</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3769117214"/>
              </p:ext>
            </p:extLst>
          </p:nvPr>
        </p:nvGraphicFramePr>
        <p:xfrm>
          <a:off x="685800" y="2132856"/>
          <a:ext cx="7702624" cy="3723957"/>
        </p:xfrm>
        <a:graphic>
          <a:graphicData uri="http://schemas.openxmlformats.org/drawingml/2006/table">
            <a:tbl>
              <a:tblPr firstRow="1" bandRow="1">
                <a:tableStyleId>{5C22544A-7EE6-4342-B048-85BDC9FD1C3A}</a:tableStyleId>
              </a:tblPr>
              <a:tblGrid>
                <a:gridCol w="1005880">
                  <a:extLst>
                    <a:ext uri="{9D8B030D-6E8A-4147-A177-3AD203B41FA5}">
                      <a16:colId xmlns:a16="http://schemas.microsoft.com/office/drawing/2014/main" val="20000"/>
                    </a:ext>
                  </a:extLst>
                </a:gridCol>
                <a:gridCol w="6696744">
                  <a:extLst>
                    <a:ext uri="{9D8B030D-6E8A-4147-A177-3AD203B41FA5}">
                      <a16:colId xmlns:a16="http://schemas.microsoft.com/office/drawing/2014/main" val="20001"/>
                    </a:ext>
                  </a:extLst>
                </a:gridCol>
              </a:tblGrid>
              <a:tr h="523557">
                <a:tc>
                  <a:txBody>
                    <a:bodyPr/>
                    <a:lstStyle/>
                    <a:p>
                      <a:pPr algn="ctr"/>
                      <a:r>
                        <a:rPr lang="en-US" altLang="zh-CN" sz="1600" dirty="0"/>
                        <a:t>Sequence</a:t>
                      </a:r>
                      <a:endParaRPr lang="zh-CN" altLang="en-US" sz="1600" dirty="0"/>
                    </a:p>
                  </a:txBody>
                  <a:tcPr/>
                </a:tc>
                <a:tc>
                  <a:txBody>
                    <a:bodyPr/>
                    <a:lstStyle/>
                    <a:p>
                      <a:pPr algn="ctr"/>
                      <a:r>
                        <a:rPr lang="en-US" altLang="zh-CN" sz="1600" dirty="0"/>
                        <a:t>Code sequence</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s11</a:t>
                      </a:r>
                      <a:endParaRPr lang="zh-CN" altLang="en-US" sz="1600" dirty="0"/>
                    </a:p>
                  </a:txBody>
                  <a:tcPr anchor="ctr"/>
                </a:tc>
                <a:tc>
                  <a:txBody>
                    <a:bodyPr/>
                    <a:lstStyle/>
                    <a:p>
                      <a:r>
                        <a:rPr lang="en-US" altLang="zh-CN" sz="1200" dirty="0"/>
                        <a:t>1  1  0  1  0 -1  0 -1  1  1  1  1  0  0 -1 -1  1  0  0  0 -1 -1  0  1  1 -1 -1  1  1  0  1 -1  0  1  1  1  0 -1  0  0  0  0 -1  1  1 -1  0 -1  1 -1  0  0  1  0  0  1 -1  0  0 -1 -1 -1 -1 -1  1 -1  0 -1 -1  1 -1  1  1  1 -1 -1 -1  0 -1 -1 -1  1  0 -1  1  0  1  0  0 -1  1 -1  1 -1  0  1  0 -1  1  1  0 -1  1 -1 -1  1 -1 -1  0  0  0 -1  0 -1  0 -1 -1  0  0 -1  0</a:t>
                      </a:r>
                    </a:p>
                  </a:txBody>
                  <a:tcPr/>
                </a:tc>
                <a:extLst>
                  <a:ext uri="{0D108BD9-81ED-4DB2-BD59-A6C34878D82A}">
                    <a16:rowId xmlns:a16="http://schemas.microsoft.com/office/drawing/2014/main" val="10001"/>
                  </a:ext>
                </a:extLst>
              </a:tr>
              <a:tr h="370840">
                <a:tc>
                  <a:txBody>
                    <a:bodyPr/>
                    <a:lstStyle/>
                    <a:p>
                      <a:pPr algn="ctr"/>
                      <a:r>
                        <a:rPr lang="en-US" altLang="zh-CN" sz="1600" dirty="0"/>
                        <a:t>s12</a:t>
                      </a:r>
                      <a:endParaRPr lang="zh-CN" altLang="en-US" sz="1600" dirty="0"/>
                    </a:p>
                  </a:txBody>
                  <a:tcPr anchor="ctr"/>
                </a:tc>
                <a:tc>
                  <a:txBody>
                    <a:bodyPr/>
                    <a:lstStyle/>
                    <a:p>
                      <a:r>
                        <a:rPr lang="en-US" altLang="zh-CN" sz="1200" dirty="0"/>
                        <a:t>0 -1  0  0 -1 -1  0 -1  0 -1  0  0  0 -1 -1  1 -1 -1  1 -1  0  1  1 -1  0  1  0 -1  1 -1  1 -1  0  0  1  0  1 -1  0  1 -1 -1 -1  0 -1 -1 -1  1  1  1 -1  1 -1 -1  0 -1  1 -1 -1 -1 -1 -1  0  0 -1  1  0  0  1  0  0 -1  1 -1  0 -1  1  1 -1  0  0  0  0 -1  0  1  1  1  0 -1  1  0  1  1 -1 -1  1  1  0 -1 -1  0  0  0  1 -1 -1  0  0  1  1  1  1 -1  0 -1  0  1  0  1  1</a:t>
                      </a:r>
                    </a:p>
                  </a:txBody>
                  <a:tcPr/>
                </a:tc>
                <a:extLst>
                  <a:ext uri="{0D108BD9-81ED-4DB2-BD59-A6C34878D82A}">
                    <a16:rowId xmlns:a16="http://schemas.microsoft.com/office/drawing/2014/main" val="10002"/>
                  </a:ext>
                </a:extLst>
              </a:tr>
              <a:tr h="370840">
                <a:tc>
                  <a:txBody>
                    <a:bodyPr/>
                    <a:lstStyle/>
                    <a:p>
                      <a:pPr algn="ctr"/>
                      <a:r>
                        <a:rPr lang="en-US" altLang="zh-CN" sz="1600" dirty="0"/>
                        <a:t>s13</a:t>
                      </a:r>
                      <a:endParaRPr lang="zh-CN" altLang="en-US" sz="1600" dirty="0"/>
                    </a:p>
                  </a:txBody>
                  <a:tcPr anchor="ctr"/>
                </a:tc>
                <a:tc>
                  <a:txBody>
                    <a:bodyPr/>
                    <a:lstStyle/>
                    <a:p>
                      <a:r>
                        <a:rPr lang="en-US" altLang="zh-CN" sz="1200" dirty="0"/>
                        <a:t> 1 -1  1 -1  0 -1  1  1  0 -1 -1  0  0 -1 -1 -1  1  1  1 -1  1  1  1  1  0  1  0 -1 -1 -1 -1 -1  1  0  0 -1  0 -1  0 -1 -1  1 -1  0  0 -1  1  1  1  0 -1  1 -1  0  1  0  1 -1  0  1  1 -1 -1  1  0 -1  1  0  1  1  1  0  0 -1 -1  1  0  1  0  0  0 -1  0  1 -1 -1  1 -1  1  1 -1 -1  0 -1 -1  0  1  0 -1  0  0 -1  0  0  1 -1  0  0  0 -1  1 -1 -1  0  0  0  0 -1 -1  0 -1</a:t>
                      </a:r>
                    </a:p>
                  </a:txBody>
                  <a:tcPr/>
                </a:tc>
                <a:extLst>
                  <a:ext uri="{0D108BD9-81ED-4DB2-BD59-A6C34878D82A}">
                    <a16:rowId xmlns:a16="http://schemas.microsoft.com/office/drawing/2014/main" val="10003"/>
                  </a:ext>
                </a:extLst>
              </a:tr>
              <a:tr h="370840">
                <a:tc>
                  <a:txBody>
                    <a:bodyPr/>
                    <a:lstStyle/>
                    <a:p>
                      <a:pPr algn="ctr"/>
                      <a:r>
                        <a:rPr lang="en-US" altLang="zh-CN" sz="1600" dirty="0"/>
                        <a:t>s14</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  0 -1 -1  0  0  0  0 -1 -1  1 -1  0  0  0 -1  1  0  0 -1  0  0 -1  0  1  0 -1 -1  0 -1 -1  1  1 -1  1 -1 -1  1  0 -1  0  0  0  1  0  1 -1 -1  0  0  1  1  1  0  1 -1  0  1 -1 -1  1  1  0 -1  1  0  1  0 -1  1 -1  0  1  1  1 -1  0  0 -1  1 -1 -1  0 -1  0 -1  0  0  1 -1 -1 -1 -1 -1  0  1  0  1  1  1  1 -1  1  1  1 -1 -1 -1  0  0 -1 -1  0  1  1 -1  0 -1  1 -1  1</a:t>
                      </a:r>
                    </a:p>
                  </a:txBody>
                  <a:tcPr/>
                </a:tc>
                <a:extLst>
                  <a:ext uri="{0D108BD9-81ED-4DB2-BD59-A6C34878D82A}">
                    <a16:rowId xmlns:a16="http://schemas.microsoft.com/office/drawing/2014/main" val="10004"/>
                  </a:ext>
                </a:extLst>
              </a:tr>
              <a:tr h="370840">
                <a:tc>
                  <a:txBody>
                    <a:bodyPr/>
                    <a:lstStyle/>
                    <a:p>
                      <a:pPr algn="ctr"/>
                      <a:r>
                        <a:rPr lang="en-US" altLang="zh-CN" sz="1600" dirty="0"/>
                        <a:t>s15</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 1  0  1  0  1 -1  1  1  0  0  0  1  1  1 -1 -1  1 -1  1 -1 -1  1  0  1  0  0 -1  0  0 -1  0  1 -1  1 -1  0  1  1 -1  1  0  1 -1  0  1 -1 -1 -1  1 -1 -1 -1  0 -1  1  1 -1 -1 -1 -1 -1  0  0  1 -1  0  0 -1  1  1  0 -1  0  0  0  0 -1  0 -1 -1 -1  0  1  1  0  1  1 -1  0  0  0  1 -1  1  0  0 -1 -1  0  1 -1  0 -1 -1  0  0 -1 -1  1  1  0  1  0 -1 -1 -1 -1  1  0 -1  0</a:t>
                      </a:r>
                    </a:p>
                  </a:txBody>
                  <a:tcPr/>
                </a:tc>
                <a:extLst>
                  <a:ext uri="{0D108BD9-81ED-4DB2-BD59-A6C34878D82A}">
                    <a16:rowId xmlns:a16="http://schemas.microsoft.com/office/drawing/2014/main" val="10005"/>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105088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br>
              <a:rPr lang="en-US" altLang="zh-CN" dirty="0"/>
            </a:br>
            <a:r>
              <a:rPr lang="en-US" altLang="zh-CN" dirty="0"/>
              <a:t>Ipatov sequences of length 121</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339282970"/>
              </p:ext>
            </p:extLst>
          </p:nvPr>
        </p:nvGraphicFramePr>
        <p:xfrm>
          <a:off x="685800" y="2132856"/>
          <a:ext cx="7702624" cy="3723957"/>
        </p:xfrm>
        <a:graphic>
          <a:graphicData uri="http://schemas.openxmlformats.org/drawingml/2006/table">
            <a:tbl>
              <a:tblPr firstRow="1" bandRow="1">
                <a:tableStyleId>{5C22544A-7EE6-4342-B048-85BDC9FD1C3A}</a:tableStyleId>
              </a:tblPr>
              <a:tblGrid>
                <a:gridCol w="1005880">
                  <a:extLst>
                    <a:ext uri="{9D8B030D-6E8A-4147-A177-3AD203B41FA5}">
                      <a16:colId xmlns:a16="http://schemas.microsoft.com/office/drawing/2014/main" val="20000"/>
                    </a:ext>
                  </a:extLst>
                </a:gridCol>
                <a:gridCol w="6696744">
                  <a:extLst>
                    <a:ext uri="{9D8B030D-6E8A-4147-A177-3AD203B41FA5}">
                      <a16:colId xmlns:a16="http://schemas.microsoft.com/office/drawing/2014/main" val="20001"/>
                    </a:ext>
                  </a:extLst>
                </a:gridCol>
              </a:tblGrid>
              <a:tr h="523557">
                <a:tc>
                  <a:txBody>
                    <a:bodyPr/>
                    <a:lstStyle/>
                    <a:p>
                      <a:pPr algn="ctr"/>
                      <a:r>
                        <a:rPr lang="en-US" altLang="zh-CN" sz="1600" dirty="0"/>
                        <a:t>Sequence</a:t>
                      </a:r>
                      <a:endParaRPr lang="zh-CN" altLang="en-US" sz="1600" dirty="0"/>
                    </a:p>
                  </a:txBody>
                  <a:tcPr/>
                </a:tc>
                <a:tc>
                  <a:txBody>
                    <a:bodyPr/>
                    <a:lstStyle/>
                    <a:p>
                      <a:pPr algn="ctr"/>
                      <a:r>
                        <a:rPr lang="en-US" altLang="zh-CN" sz="1600" dirty="0"/>
                        <a:t>Code sequence</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s16</a:t>
                      </a:r>
                      <a:endParaRPr lang="zh-CN" altLang="en-US" sz="1600" dirty="0"/>
                    </a:p>
                  </a:txBody>
                  <a:tcPr anchor="ctr"/>
                </a:tc>
                <a:tc>
                  <a:txBody>
                    <a:bodyPr/>
                    <a:lstStyle/>
                    <a:p>
                      <a:r>
                        <a:rPr lang="en-US" altLang="zh-CN" sz="1200" dirty="0"/>
                        <a:t>-1  0 -1  0  0  0  0 -1 -1  1  1  0 -1  0  0 -1 -1  0  0  1  0  0 -1 -1 -1 -1 -1  1  0  1 -1 -1  1  1  1  0 -1 -1 -1  0  0  0 -1  1  0 -1  1 -1 -1  0 -1  1 -1  0  1  1  0 -1  1  1  1  1  0  1  1  0  1  0 -1 -1  1 -1  1  1 -1  0  0 -1  0  1 -1  0  0  1 -1 -1  0  0 -1  1 -1  1 -1  0 -1 -1 -1  1  1 -1  1  1  1 -1  1  0  0  0 -1  0 -1  0 -1 -1  1  0 -1  0  1  0  1</a:t>
                      </a:r>
                    </a:p>
                  </a:txBody>
                  <a:tcPr/>
                </a:tc>
                <a:extLst>
                  <a:ext uri="{0D108BD9-81ED-4DB2-BD59-A6C34878D82A}">
                    <a16:rowId xmlns:a16="http://schemas.microsoft.com/office/drawing/2014/main" val="10001"/>
                  </a:ext>
                </a:extLst>
              </a:tr>
              <a:tr h="370840">
                <a:tc>
                  <a:txBody>
                    <a:bodyPr/>
                    <a:lstStyle/>
                    <a:p>
                      <a:pPr algn="ctr"/>
                      <a:r>
                        <a:rPr lang="en-US" altLang="zh-CN" sz="1600" dirty="0"/>
                        <a:t>s17</a:t>
                      </a:r>
                      <a:endParaRPr lang="zh-CN" altLang="en-US" sz="1600" dirty="0"/>
                    </a:p>
                  </a:txBody>
                  <a:tcPr anchor="ctr"/>
                </a:tc>
                <a:tc>
                  <a:txBody>
                    <a:bodyPr/>
                    <a:lstStyle/>
                    <a:p>
                      <a:r>
                        <a:rPr lang="en-US" altLang="zh-CN" sz="1200" dirty="0"/>
                        <a:t>1  0  1  0 -1  0  1 -1 -1  0 -1  0 -1  0  0  0  1 -1  1  1  1 -1  1  1 -1 -1 -1  0 -1  1 -1  1 -1  0  0 -1 -1  1  0  0 -1  1  0 -1  0  0 -1  1  1 -1  1 -1 -1  0  1  0  1  1  0  1  1  1  1 -1  0  1  1  0 -1  1 -1  0 -1 -1  1 -1  0  1 -1  0  0  0 -1 -1 -1  0  1  1  1 -1 -1  1  0  1 -1 -1 -1 -1 -1  0  0  1  0  0 -1 -1  0  0 -1  0  1  1 -1 -1  0  0  0  0 -1  0 -1</a:t>
                      </a:r>
                    </a:p>
                  </a:txBody>
                  <a:tcPr/>
                </a:tc>
                <a:extLst>
                  <a:ext uri="{0D108BD9-81ED-4DB2-BD59-A6C34878D82A}">
                    <a16:rowId xmlns:a16="http://schemas.microsoft.com/office/drawing/2014/main" val="10002"/>
                  </a:ext>
                </a:extLst>
              </a:tr>
              <a:tr h="370840">
                <a:tc>
                  <a:txBody>
                    <a:bodyPr/>
                    <a:lstStyle/>
                    <a:p>
                      <a:pPr algn="ctr"/>
                      <a:r>
                        <a:rPr lang="en-US" altLang="zh-CN" sz="1600" dirty="0"/>
                        <a:t>s18</a:t>
                      </a:r>
                      <a:endParaRPr lang="zh-CN" altLang="en-US" sz="1600" dirty="0"/>
                    </a:p>
                  </a:txBody>
                  <a:tcPr anchor="ctr"/>
                </a:tc>
                <a:tc>
                  <a:txBody>
                    <a:bodyPr/>
                    <a:lstStyle/>
                    <a:p>
                      <a:r>
                        <a:rPr lang="en-US" altLang="zh-CN" sz="1200" dirty="0"/>
                        <a:t> 0 -1  0  1 -1 -1 -1 -1  0  1  0  1  1 -1 -1  0  0 -1 -1  0 -1  1  0 -1 -1  0  0  1 -1  1  0  0  0 -1  1  1  0  1  1  0 -1 -1 -1  0 -1  0  0  0  0 -1  0  1  1 -1  0  0 -1  1  0  0 -1 -1 -1 -1 -1  1  1 -1  0 -1 -1 -1  1 -1 -1 -1  1  0 -1  1  0  1 -1  1  1  0 -1  1 -1  1  0 -1  0  0 -1  0  0  1  0  1 -1 -1  1 -1  1 -1 -1  1  1  1  0  0  0  1  1 -1  1  0  1  0  1</a:t>
                      </a:r>
                    </a:p>
                  </a:txBody>
                  <a:tcPr/>
                </a:tc>
                <a:extLst>
                  <a:ext uri="{0D108BD9-81ED-4DB2-BD59-A6C34878D82A}">
                    <a16:rowId xmlns:a16="http://schemas.microsoft.com/office/drawing/2014/main" val="10003"/>
                  </a:ext>
                </a:extLst>
              </a:tr>
              <a:tr h="370840">
                <a:tc>
                  <a:txBody>
                    <a:bodyPr/>
                    <a:lstStyle/>
                    <a:p>
                      <a:pPr algn="ctr"/>
                      <a:r>
                        <a:rPr lang="en-US" altLang="zh-CN" sz="1600" dirty="0"/>
                        <a:t>s19</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  1  1  1  0  0  1 -1  1  1 -1  0  0 -1  0  0 -1 -1  1 -1  0 -1  1 -1  1 -1  0  1 -1 -1 -1  0 -1  0  1  0  0  0 -1 -1 -1  1  0  1  0  0 -1  0 -1  0 -1 -1  0 -1  1  0  0 -1 -1  0  0  0  0 -1  1  0  1  1 -1 -1 -1  1  1  0  0 -1  1  1  0  1  1  1  0 -1 -1 -1 -1 -1  1 -1 -1  0  1  0 -1  1 -1  0  0  0 -1  0  1  1 -1  0  1  1  0 -1  1  0 -1  0 -1  1  1 -1 -1  1 -1</a:t>
                      </a:r>
                    </a:p>
                  </a:txBody>
                  <a:tcPr/>
                </a:tc>
                <a:extLst>
                  <a:ext uri="{0D108BD9-81ED-4DB2-BD59-A6C34878D82A}">
                    <a16:rowId xmlns:a16="http://schemas.microsoft.com/office/drawing/2014/main" val="10004"/>
                  </a:ext>
                </a:extLst>
              </a:tr>
              <a:tr h="370840">
                <a:tc>
                  <a:txBody>
                    <a:bodyPr/>
                    <a:lstStyle/>
                    <a:p>
                      <a:pPr algn="ctr"/>
                      <a:r>
                        <a:rPr lang="en-US" altLang="zh-CN" sz="1600" dirty="0"/>
                        <a:t>s20</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  1  0  1  1 -1  0  0 -1  1  0  1  1  0 -1 -1 -1  1  0 -1 -1  0  0 -1 -1 -1  0  1  0 -1  0  0  1  1 -1 -1  1  0  1  0  1  0 -1 -1  1 -1  1 -1 -1  0 -1  1 -1  1  0  1 -1 -1  1 -1 -1  1  1  0 -1  1  0 -1  0 -1 -1 -1 -1 -1  1 -1  0  0  0  0 -1  1  1  0  0  0 -1 -1  0 -1  0  0 -1  0  1 -1  1  0 -1  1  1  1 -1 -1 -1 -1  0  0  1  0  0  0  1  0  1 -1  0  0  1 -1  1</a:t>
                      </a:r>
                    </a:p>
                  </a:txBody>
                  <a:tcPr/>
                </a:tc>
                <a:extLst>
                  <a:ext uri="{0D108BD9-81ED-4DB2-BD59-A6C34878D82A}">
                    <a16:rowId xmlns:a16="http://schemas.microsoft.com/office/drawing/2014/main" val="10005"/>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1890013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br>
              <a:rPr lang="en-US" altLang="zh-CN" dirty="0"/>
            </a:br>
            <a:r>
              <a:rPr lang="en-US" altLang="zh-CN" dirty="0"/>
              <a:t>Ipatov sequences of length 121</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3104089641"/>
              </p:ext>
            </p:extLst>
          </p:nvPr>
        </p:nvGraphicFramePr>
        <p:xfrm>
          <a:off x="685800" y="2132856"/>
          <a:ext cx="7702624" cy="1803717"/>
        </p:xfrm>
        <a:graphic>
          <a:graphicData uri="http://schemas.openxmlformats.org/drawingml/2006/table">
            <a:tbl>
              <a:tblPr firstRow="1" bandRow="1">
                <a:tableStyleId>{5C22544A-7EE6-4342-B048-85BDC9FD1C3A}</a:tableStyleId>
              </a:tblPr>
              <a:tblGrid>
                <a:gridCol w="1005880">
                  <a:extLst>
                    <a:ext uri="{9D8B030D-6E8A-4147-A177-3AD203B41FA5}">
                      <a16:colId xmlns:a16="http://schemas.microsoft.com/office/drawing/2014/main" val="20000"/>
                    </a:ext>
                  </a:extLst>
                </a:gridCol>
                <a:gridCol w="6696744">
                  <a:extLst>
                    <a:ext uri="{9D8B030D-6E8A-4147-A177-3AD203B41FA5}">
                      <a16:colId xmlns:a16="http://schemas.microsoft.com/office/drawing/2014/main" val="20001"/>
                    </a:ext>
                  </a:extLst>
                </a:gridCol>
              </a:tblGrid>
              <a:tr h="523557">
                <a:tc>
                  <a:txBody>
                    <a:bodyPr/>
                    <a:lstStyle/>
                    <a:p>
                      <a:pPr algn="ctr"/>
                      <a:r>
                        <a:rPr lang="en-US" altLang="zh-CN" sz="1600" dirty="0"/>
                        <a:t>Sequence</a:t>
                      </a:r>
                      <a:endParaRPr lang="zh-CN" altLang="en-US" sz="1600" dirty="0"/>
                    </a:p>
                  </a:txBody>
                  <a:tcPr/>
                </a:tc>
                <a:tc>
                  <a:txBody>
                    <a:bodyPr/>
                    <a:lstStyle/>
                    <a:p>
                      <a:pPr algn="ctr"/>
                      <a:r>
                        <a:rPr lang="en-US" altLang="zh-CN" sz="1600" dirty="0"/>
                        <a:t>Code sequence</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s21</a:t>
                      </a:r>
                      <a:endParaRPr lang="zh-CN" altLang="en-US" sz="1600" dirty="0"/>
                    </a:p>
                  </a:txBody>
                  <a:tcPr anchor="ctr"/>
                </a:tc>
                <a:tc>
                  <a:txBody>
                    <a:bodyPr/>
                    <a:lstStyle/>
                    <a:p>
                      <a:r>
                        <a:rPr lang="en-US" altLang="zh-CN" sz="1200" dirty="0"/>
                        <a:t>-1  1 -1 -1  1  1 -1  0 -1  0  1 -1  0  1  1  0 -1  1  1  0 -1  0  0  0 -1  1 -1  0  1  0 -1 -1  1 -1 -1 -1 -1 -1  0  1  1  1  0  1  1 -1  0  0  1  1 -1 -1 -1  1  1  0  1 -1  0  0  0  0 -1 -1  0  0  1 -1  0 -1 -1  0 -1  0 -1  0  0  1  0  1 -1 -1 -1  0  0  0  1  0 -1  0 -1 -1 -1  1  0 -1  1 -1  1 -1  0 -1  1 -1 -1  0  0 -1  0  0 -1  1  1 -1  1  0  0  1  1  1  1</a:t>
                      </a:r>
                    </a:p>
                  </a:txBody>
                  <a:tcPr/>
                </a:tc>
                <a:extLst>
                  <a:ext uri="{0D108BD9-81ED-4DB2-BD59-A6C34878D82A}">
                    <a16:rowId xmlns:a16="http://schemas.microsoft.com/office/drawing/2014/main" val="10001"/>
                  </a:ext>
                </a:extLst>
              </a:tr>
              <a:tr h="370840">
                <a:tc>
                  <a:txBody>
                    <a:bodyPr/>
                    <a:lstStyle/>
                    <a:p>
                      <a:pPr algn="ctr"/>
                      <a:r>
                        <a:rPr lang="en-US" altLang="zh-CN" sz="1600" dirty="0"/>
                        <a:t>s22</a:t>
                      </a:r>
                      <a:endParaRPr lang="zh-CN" altLang="en-US" sz="1600" dirty="0"/>
                    </a:p>
                  </a:txBody>
                  <a:tcPr anchor="ctr"/>
                </a:tc>
                <a:tc>
                  <a:txBody>
                    <a:bodyPr/>
                    <a:lstStyle/>
                    <a:p>
                      <a:r>
                        <a:rPr lang="en-US" altLang="zh-CN" sz="1200" dirty="0"/>
                        <a:t>1 -1  1  0  0 -1  1  0  1  0  0  0  1  0  0 -1 -1 -1 -1  1  1  1 -1  0  1 -1  1  0 -1  0  0 -1  0 -1 -1  0  0  0  1  1 -1  0  0  0  0 -1  1 -1 -1 -1 -1 -1  0 -1  0  1 -1  0  1  1 -1 -1  1 -1 -1  1  0  1 -1  1 -1  0 -1 -1  1 -1  1 -1 -1  0  1  0  1  0  1 -1 -1  1  1  0  0 -1  0  1  0 -1 -1 -1  0  0 -1 -1  0  1 -1 -1 -1  0  1  1  0  1 -1  0  0 -1  1  1  0  1  1</a:t>
                      </a:r>
                    </a:p>
                  </a:txBody>
                  <a:tcPr/>
                </a:tc>
                <a:extLst>
                  <a:ext uri="{0D108BD9-81ED-4DB2-BD59-A6C34878D82A}">
                    <a16:rowId xmlns:a16="http://schemas.microsoft.com/office/drawing/2014/main" val="10002"/>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874477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a:t>
            </a:r>
            <a:endParaRPr lang="zh-CN" altLang="en-US" dirty="0"/>
          </a:p>
        </p:txBody>
      </p:sp>
      <p:sp>
        <p:nvSpPr>
          <p:cNvPr id="3" name="内容占位符 2"/>
          <p:cNvSpPr>
            <a:spLocks noGrp="1"/>
          </p:cNvSpPr>
          <p:nvPr>
            <p:ph idx="1"/>
          </p:nvPr>
        </p:nvSpPr>
        <p:spPr>
          <a:xfrm>
            <a:off x="685799" y="1556792"/>
            <a:ext cx="7770813" cy="4968552"/>
          </a:xfrm>
        </p:spPr>
        <p:txBody>
          <a:bodyPr/>
          <a:lstStyle/>
          <a:p>
            <a:pPr>
              <a:buFont typeface="Wingdings" panose="05000000000000000000" pitchFamily="2" charset="2"/>
              <a:buChar char="Ø"/>
            </a:pPr>
            <a:r>
              <a:rPr lang="en-US" altLang="zh-CN" dirty="0"/>
              <a:t>Ipatov sequence of length 31, 91 and 127 have been used for initial synchronization in 4z standard because of their perfect periodic autocorrelation properties (31 with spreading factor 16 or 64; 91 with spreading factor 4; 127 with spreading factor 4)[4]</a:t>
            </a:r>
          </a:p>
          <a:p>
            <a:pPr>
              <a:buFont typeface="Wingdings" panose="05000000000000000000" pitchFamily="2" charset="2"/>
              <a:buChar char="Ø"/>
            </a:pPr>
            <a:r>
              <a:rPr lang="en-US" altLang="zh-CN" dirty="0"/>
              <a:t>Some sequences of new length have been proposed for 4ab[2][3]</a:t>
            </a:r>
          </a:p>
          <a:p>
            <a:pPr>
              <a:buFont typeface="Wingdings" panose="05000000000000000000" pitchFamily="2" charset="2"/>
              <a:buChar char="Ø"/>
            </a:pPr>
            <a:r>
              <a:rPr lang="en-US" altLang="zh-CN" dirty="0"/>
              <a:t>There are also proposal to reuse the legacy </a:t>
            </a:r>
            <a:r>
              <a:rPr lang="en-US" altLang="zh-CN" dirty="0" err="1"/>
              <a:t>Ipatov</a:t>
            </a:r>
            <a:r>
              <a:rPr lang="en-US" altLang="zh-CN" dirty="0"/>
              <a:t> sequence for 4ab, which may cause some interferences.</a:t>
            </a:r>
          </a:p>
          <a:p>
            <a:pPr>
              <a:buFont typeface="Wingdings" panose="05000000000000000000" pitchFamily="2" charset="2"/>
              <a:buChar char="Ø"/>
            </a:pPr>
            <a:r>
              <a:rPr lang="en-US" altLang="zh-CN" dirty="0"/>
              <a:t>The drawbacks of reusing the legacy sequences and the advantages of Ipatov sequence with new length will be shown in this contribution</a:t>
            </a:r>
          </a:p>
          <a:p>
            <a:pPr>
              <a:buFont typeface="Wingdings" panose="05000000000000000000" pitchFamily="2" charset="2"/>
              <a:buChar char="Ø"/>
            </a:pPr>
            <a:endParaRPr lang="en-US" altLang="zh-CN"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191703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Drawbacks of reusing legacy sequence</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内容占位符 2"/>
          <p:cNvSpPr>
            <a:spLocks noGrp="1"/>
          </p:cNvSpPr>
          <p:nvPr>
            <p:ph idx="1"/>
          </p:nvPr>
        </p:nvSpPr>
        <p:spPr>
          <a:xfrm>
            <a:off x="685799" y="1844824"/>
            <a:ext cx="7770813" cy="4113213"/>
          </a:xfrm>
        </p:spPr>
        <p:txBody>
          <a:bodyPr/>
          <a:lstStyle/>
          <a:p>
            <a:pPr>
              <a:buFont typeface="Wingdings" panose="05000000000000000000" pitchFamily="2" charset="2"/>
              <a:buChar char="Ø"/>
            </a:pPr>
            <a:r>
              <a:rPr lang="en-US" altLang="zh-CN" dirty="0"/>
              <a:t>If the legacy Ipatov sequences are used for initial synchronization, ranging or sensing scenario, there would be a strong interference between the 4ab device and legacy device, which can cause the following problems:</a:t>
            </a:r>
          </a:p>
          <a:p>
            <a:pPr lvl="1">
              <a:buFont typeface="Wingdings" panose="05000000000000000000" pitchFamily="2" charset="2"/>
              <a:buChar char="Ø"/>
            </a:pPr>
            <a:r>
              <a:rPr lang="en-US" altLang="zh-CN" dirty="0"/>
              <a:t>The false alarm problem </a:t>
            </a:r>
          </a:p>
          <a:p>
            <a:pPr lvl="1">
              <a:buFont typeface="Wingdings" panose="05000000000000000000" pitchFamily="2" charset="2"/>
              <a:buChar char="Ø"/>
            </a:pPr>
            <a:r>
              <a:rPr lang="en-US" altLang="zh-CN" dirty="0"/>
              <a:t>The error of CIR estimation results could be larger which leads to packet decoding error</a:t>
            </a:r>
          </a:p>
          <a:p>
            <a:pPr lvl="1">
              <a:buFont typeface="Wingdings" panose="05000000000000000000" pitchFamily="2" charset="2"/>
              <a:buChar char="Ø"/>
            </a:pPr>
            <a:r>
              <a:rPr lang="en-US" altLang="zh-CN" dirty="0"/>
              <a:t>The sensing results may contain multiple ghost targets</a:t>
            </a:r>
          </a:p>
          <a:p>
            <a:pPr lvl="1">
              <a:buFont typeface="Wingdings" panose="05000000000000000000" pitchFamily="2" charset="2"/>
              <a:buChar char="Ø"/>
            </a:pPr>
            <a:r>
              <a:rPr lang="en-US" altLang="zh-CN" dirty="0"/>
              <a:t>The ranging results may not be accurate</a:t>
            </a:r>
          </a:p>
          <a:p>
            <a:pPr lvl="1">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p:txBody>
      </p:sp>
    </p:spTree>
    <p:extLst>
      <p:ext uri="{BB962C8B-B14F-4D97-AF65-F5344CB8AC3E}">
        <p14:creationId xmlns:p14="http://schemas.microsoft.com/office/powerpoint/2010/main" val="773638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The False Alarm Problem</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内容占位符 2"/>
          <p:cNvSpPr>
            <a:spLocks noGrp="1"/>
          </p:cNvSpPr>
          <p:nvPr>
            <p:ph idx="1"/>
          </p:nvPr>
        </p:nvSpPr>
        <p:spPr>
          <a:xfrm>
            <a:off x="685799" y="1844824"/>
            <a:ext cx="7770813" cy="4113213"/>
          </a:xfrm>
        </p:spPr>
        <p:txBody>
          <a:bodyPr/>
          <a:lstStyle/>
          <a:p>
            <a:pPr>
              <a:buFont typeface="Wingdings" panose="05000000000000000000" pitchFamily="2" charset="2"/>
              <a:buChar char="Ø"/>
            </a:pPr>
            <a:r>
              <a:rPr lang="en-US" altLang="zh-CN" dirty="0"/>
              <a:t>Reusing the legacy Ipatov sequences would cause false alarm problem for both legacy device and the 4ab device </a:t>
            </a:r>
          </a:p>
          <a:p>
            <a:pPr lvl="1">
              <a:buFont typeface="Wingdings" panose="05000000000000000000" pitchFamily="2" charset="2"/>
              <a:buChar char="Ø"/>
            </a:pPr>
            <a:r>
              <a:rPr lang="en-US" altLang="zh-CN" dirty="0"/>
              <a:t>For the legacy device, it can always detect the preamble but not able to correctly decode the packet</a:t>
            </a:r>
          </a:p>
          <a:p>
            <a:pPr lvl="1">
              <a:buFont typeface="Wingdings" panose="05000000000000000000" pitchFamily="2" charset="2"/>
              <a:buChar char="Ø"/>
            </a:pPr>
            <a:r>
              <a:rPr lang="en-US" altLang="zh-CN" dirty="0"/>
              <a:t>For the 4ab device, it can not distinguish the 4ab packet and the legacy packet based on the preamble field </a:t>
            </a:r>
          </a:p>
          <a:p>
            <a:pPr lvl="1">
              <a:buFont typeface="Wingdings" panose="05000000000000000000" pitchFamily="2" charset="2"/>
              <a:buChar char="Ø"/>
            </a:pPr>
            <a:r>
              <a:rPr lang="en-US" altLang="zh-CN" dirty="0"/>
              <a:t>The false alarm will also </a:t>
            </a:r>
            <a:r>
              <a:rPr lang="en-US" altLang="zh-CN" b="1" dirty="0"/>
              <a:t>mislead the rate adaptation </a:t>
            </a:r>
            <a:r>
              <a:rPr lang="en-US" altLang="zh-CN" dirty="0"/>
              <a:t>of 4ab</a:t>
            </a:r>
          </a:p>
        </p:txBody>
      </p:sp>
    </p:spTree>
    <p:extLst>
      <p:ext uri="{BB962C8B-B14F-4D97-AF65-F5344CB8AC3E}">
        <p14:creationId xmlns:p14="http://schemas.microsoft.com/office/powerpoint/2010/main" val="1393437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2"/>
          <a:stretch>
            <a:fillRect/>
          </a:stretch>
        </p:blipFill>
        <p:spPr>
          <a:xfrm>
            <a:off x="1043608" y="3717032"/>
            <a:ext cx="3681246" cy="2760934"/>
          </a:xfrm>
          <a:prstGeom prst="rect">
            <a:avLst/>
          </a:prstGeom>
        </p:spPr>
      </p:pic>
      <p:pic>
        <p:nvPicPr>
          <p:cNvPr id="11" name="图片 10"/>
          <p:cNvPicPr>
            <a:picLocks noChangeAspect="1"/>
          </p:cNvPicPr>
          <p:nvPr/>
        </p:nvPicPr>
        <p:blipFill>
          <a:blip r:embed="rId3"/>
          <a:stretch>
            <a:fillRect/>
          </a:stretch>
        </p:blipFill>
        <p:spPr>
          <a:xfrm>
            <a:off x="4724854" y="3717032"/>
            <a:ext cx="3663570" cy="2747678"/>
          </a:xfrm>
          <a:prstGeom prst="rect">
            <a:avLst/>
          </a:prstGeom>
        </p:spPr>
      </p:pic>
      <p:sp>
        <p:nvSpPr>
          <p:cNvPr id="2" name="标题 1"/>
          <p:cNvSpPr>
            <a:spLocks noGrp="1"/>
          </p:cNvSpPr>
          <p:nvPr>
            <p:ph type="title"/>
          </p:nvPr>
        </p:nvSpPr>
        <p:spPr/>
        <p:txBody>
          <a:bodyPr/>
          <a:lstStyle/>
          <a:p>
            <a:r>
              <a:rPr lang="en-US" altLang="zh-CN" dirty="0"/>
              <a:t>PER Simulations with Interferences of Legacy Ipatov Sequence</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内容占位符 2"/>
          <p:cNvSpPr>
            <a:spLocks noGrp="1"/>
          </p:cNvSpPr>
          <p:nvPr>
            <p:ph idx="1"/>
          </p:nvPr>
        </p:nvSpPr>
        <p:spPr>
          <a:xfrm>
            <a:off x="685799" y="1844824"/>
            <a:ext cx="8278689" cy="4113213"/>
          </a:xfrm>
        </p:spPr>
        <p:txBody>
          <a:bodyPr/>
          <a:lstStyle/>
          <a:p>
            <a:pPr>
              <a:buFont typeface="Wingdings" panose="05000000000000000000" pitchFamily="2" charset="2"/>
              <a:buChar char="Ø"/>
            </a:pPr>
            <a:r>
              <a:rPr lang="en-US" altLang="zh-CN" dirty="0"/>
              <a:t>The legacy preamble sequence interference may become the bottleneck of system performance, especially for higher date rate</a:t>
            </a:r>
          </a:p>
          <a:p>
            <a:pPr>
              <a:buFont typeface="Wingdings" panose="05000000000000000000" pitchFamily="2" charset="2"/>
              <a:buChar char="Ø"/>
            </a:pPr>
            <a:r>
              <a:rPr lang="en-US" altLang="zh-CN" dirty="0"/>
              <a:t>For date rate 124.8M, the PER results with 4z interference (at 31.2M) in AWGN(solid legacy, dotted:121 new </a:t>
            </a:r>
            <a:r>
              <a:rPr lang="en-US" altLang="zh-CN" dirty="0" err="1"/>
              <a:t>seq</a:t>
            </a:r>
            <a:r>
              <a:rPr lang="en-US" altLang="zh-CN" dirty="0"/>
              <a:t>[A])</a:t>
            </a:r>
          </a:p>
        </p:txBody>
      </p:sp>
    </p:spTree>
    <p:extLst>
      <p:ext uri="{BB962C8B-B14F-4D97-AF65-F5344CB8AC3E}">
        <p14:creationId xmlns:p14="http://schemas.microsoft.com/office/powerpoint/2010/main" val="2688646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stretch>
            <a:fillRect/>
          </a:stretch>
        </p:blipFill>
        <p:spPr>
          <a:xfrm>
            <a:off x="-8095" y="2636912"/>
            <a:ext cx="5017551" cy="3763163"/>
          </a:xfrm>
          <a:prstGeom prst="rect">
            <a:avLst/>
          </a:prstGeom>
        </p:spPr>
      </p:pic>
      <p:sp>
        <p:nvSpPr>
          <p:cNvPr id="2" name="标题 1"/>
          <p:cNvSpPr>
            <a:spLocks noGrp="1"/>
          </p:cNvSpPr>
          <p:nvPr>
            <p:ph type="title"/>
          </p:nvPr>
        </p:nvSpPr>
        <p:spPr/>
        <p:txBody>
          <a:bodyPr/>
          <a:lstStyle/>
          <a:p>
            <a:r>
              <a:rPr lang="en-US" altLang="zh-CN" dirty="0"/>
              <a:t>PER Simulations with Interferences of Legacy Ipatov Sequence</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内容占位符 2"/>
          <p:cNvSpPr>
            <a:spLocks noGrp="1"/>
          </p:cNvSpPr>
          <p:nvPr>
            <p:ph idx="1"/>
          </p:nvPr>
        </p:nvSpPr>
        <p:spPr>
          <a:xfrm>
            <a:off x="685799" y="1844824"/>
            <a:ext cx="7770813" cy="4113213"/>
          </a:xfrm>
        </p:spPr>
        <p:txBody>
          <a:bodyPr/>
          <a:lstStyle/>
          <a:p>
            <a:pPr>
              <a:buFont typeface="Wingdings" panose="05000000000000000000" pitchFamily="2" charset="2"/>
              <a:buChar char="Ø"/>
            </a:pPr>
            <a:r>
              <a:rPr lang="en-US" altLang="zh-CN" dirty="0"/>
              <a:t>Even for 1.95M rate, the PER will also degrade if the interference caused by legacy preamble sequence exists</a:t>
            </a:r>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p:txBody>
      </p:sp>
      <p:pic>
        <p:nvPicPr>
          <p:cNvPr id="6" name="图片 5"/>
          <p:cNvPicPr>
            <a:picLocks noChangeAspect="1"/>
          </p:cNvPicPr>
          <p:nvPr/>
        </p:nvPicPr>
        <p:blipFill>
          <a:blip r:embed="rId3"/>
          <a:stretch>
            <a:fillRect/>
          </a:stretch>
        </p:blipFill>
        <p:spPr>
          <a:xfrm>
            <a:off x="4333876" y="2719124"/>
            <a:ext cx="4798316" cy="3598737"/>
          </a:xfrm>
          <a:prstGeom prst="rect">
            <a:avLst/>
          </a:prstGeom>
        </p:spPr>
      </p:pic>
    </p:spTree>
    <p:extLst>
      <p:ext uri="{BB962C8B-B14F-4D97-AF65-F5344CB8AC3E}">
        <p14:creationId xmlns:p14="http://schemas.microsoft.com/office/powerpoint/2010/main" val="158842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Correlation Simulation</a:t>
            </a:r>
            <a:endParaRPr lang="zh-CN" altLang="en-US" dirty="0"/>
          </a:p>
        </p:txBody>
      </p:sp>
      <p:sp>
        <p:nvSpPr>
          <p:cNvPr id="3" name="内容占位符 2"/>
          <p:cNvSpPr>
            <a:spLocks noGrp="1"/>
          </p:cNvSpPr>
          <p:nvPr>
            <p:ph idx="1"/>
          </p:nvPr>
        </p:nvSpPr>
        <p:spPr/>
        <p:txBody>
          <a:bodyPr/>
          <a:lstStyle/>
          <a:p>
            <a:pPr>
              <a:buFont typeface="Wingdings" panose="05000000000000000000" pitchFamily="2" charset="2"/>
              <a:buChar char="Ø"/>
            </a:pPr>
            <a:r>
              <a:rPr lang="en-US" altLang="zh-CN" dirty="0"/>
              <a:t>The sensing and ranging performances heavily depend on the correlation of the sequence</a:t>
            </a:r>
          </a:p>
          <a:p>
            <a:pPr>
              <a:buFont typeface="Wingdings" panose="05000000000000000000" pitchFamily="2" charset="2"/>
              <a:buChar char="Ø"/>
            </a:pPr>
            <a:r>
              <a:rPr lang="en-US" altLang="zh-CN" dirty="0"/>
              <a:t>So the correlation property of the legacy sequences with CFO as large as 40ppm are shown.</a:t>
            </a:r>
          </a:p>
          <a:p>
            <a:pPr>
              <a:buFont typeface="Wingdings" panose="05000000000000000000" pitchFamily="2" charset="2"/>
              <a:buChar char="Ø"/>
            </a:pPr>
            <a:r>
              <a:rPr lang="en-US" altLang="zh-CN" dirty="0"/>
              <a:t>The center frequency is assumed to be 8GHz. The spreading fact is 4 for all sequences.</a:t>
            </a:r>
          </a:p>
          <a:p>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217303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Normalized Auto Correlation of Legacy Sequence</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grpSp>
        <p:nvGrpSpPr>
          <p:cNvPr id="3" name="组合 2"/>
          <p:cNvGrpSpPr/>
          <p:nvPr/>
        </p:nvGrpSpPr>
        <p:grpSpPr>
          <a:xfrm>
            <a:off x="249485" y="2677937"/>
            <a:ext cx="8643441" cy="3429727"/>
            <a:chOff x="300656" y="1751013"/>
            <a:chExt cx="8643441" cy="3429727"/>
          </a:xfrm>
        </p:grpSpPr>
        <p:pic>
          <p:nvPicPr>
            <p:cNvPr id="6" name="图片 5"/>
            <p:cNvPicPr>
              <a:picLocks noChangeAspect="1"/>
            </p:cNvPicPr>
            <p:nvPr/>
          </p:nvPicPr>
          <p:blipFill>
            <a:blip r:embed="rId2"/>
            <a:stretch>
              <a:fillRect/>
            </a:stretch>
          </p:blipFill>
          <p:spPr>
            <a:xfrm>
              <a:off x="300656" y="1751013"/>
              <a:ext cx="4572969" cy="3429727"/>
            </a:xfrm>
            <a:prstGeom prst="rect">
              <a:avLst/>
            </a:prstGeom>
          </p:spPr>
        </p:pic>
        <p:pic>
          <p:nvPicPr>
            <p:cNvPr id="7" name="图片 6"/>
            <p:cNvPicPr>
              <a:picLocks noChangeAspect="1"/>
            </p:cNvPicPr>
            <p:nvPr/>
          </p:nvPicPr>
          <p:blipFill>
            <a:blip r:embed="rId3"/>
            <a:stretch>
              <a:fillRect/>
            </a:stretch>
          </p:blipFill>
          <p:spPr>
            <a:xfrm>
              <a:off x="4559406" y="1821617"/>
              <a:ext cx="4384691" cy="3288518"/>
            </a:xfrm>
            <a:prstGeom prst="rect">
              <a:avLst/>
            </a:prstGeom>
          </p:spPr>
        </p:pic>
      </p:gr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899592" y="1626703"/>
                <a:ext cx="7770813" cy="4113213"/>
              </a:xfrm>
            </p:spPr>
            <p:txBody>
              <a:bodyPr/>
              <a:lstStyle/>
              <a:p>
                <a:pPr>
                  <a:buFont typeface="Wingdings" panose="05000000000000000000" pitchFamily="2" charset="2"/>
                  <a:buChar char="Ø"/>
                </a:pPr>
                <a:r>
                  <a:rPr lang="en-US" altLang="zh-CN" dirty="0"/>
                  <a:t>Normalized Auto Correlation Peak=</a:t>
                </a:r>
                <a14:m>
                  <m:oMath xmlns:m="http://schemas.openxmlformats.org/officeDocument/2006/math">
                    <m:f>
                      <m:fPr>
                        <m:ctrlPr>
                          <a:rPr lang="en-US" altLang="zh-CN" i="1" smtClean="0">
                            <a:latin typeface="Cambria Math" panose="02040503050406030204" pitchFamily="18" charset="0"/>
                          </a:rPr>
                        </m:ctrlPr>
                      </m:fPr>
                      <m:num>
                        <m:sSub>
                          <m:sSubPr>
                            <m:ctrlPr>
                              <a:rPr lang="en-US" altLang="zh-CN" b="1" i="1" smtClean="0">
                                <a:latin typeface="Cambria Math" panose="02040503050406030204" pitchFamily="18" charset="0"/>
                              </a:rPr>
                            </m:ctrlPr>
                          </m:sSubPr>
                          <m:e>
                            <m:r>
                              <a:rPr lang="en-US" altLang="zh-CN" b="1" i="1" smtClean="0">
                                <a:latin typeface="Cambria Math" panose="02040503050406030204" pitchFamily="18" charset="0"/>
                              </a:rPr>
                              <m:t>𝑨𝑪</m:t>
                            </m:r>
                          </m:e>
                          <m:sub>
                            <m:r>
                              <a:rPr lang="en-US" altLang="zh-CN" b="1" i="1" smtClean="0">
                                <a:latin typeface="Cambria Math" panose="02040503050406030204" pitchFamily="18" charset="0"/>
                              </a:rPr>
                              <m:t>𝒙</m:t>
                            </m:r>
                          </m:sub>
                        </m:sSub>
                        <m:r>
                          <a:rPr lang="en-US" altLang="zh-CN" b="1" i="1" smtClean="0">
                            <a:latin typeface="Cambria Math" panose="02040503050406030204" pitchFamily="18" charset="0"/>
                          </a:rPr>
                          <m:t>(</m:t>
                        </m:r>
                        <m:r>
                          <a:rPr lang="en-US" altLang="zh-CN" b="1" i="1" smtClean="0">
                            <a:latin typeface="Cambria Math" panose="02040503050406030204" pitchFamily="18" charset="0"/>
                          </a:rPr>
                          <m:t>𝟎</m:t>
                        </m:r>
                        <m:r>
                          <a:rPr lang="en-US" altLang="zh-CN" b="1" i="1" smtClean="0">
                            <a:latin typeface="Cambria Math" panose="02040503050406030204" pitchFamily="18" charset="0"/>
                          </a:rPr>
                          <m:t>,</m:t>
                        </m:r>
                        <m:r>
                          <a:rPr lang="en-US" altLang="zh-CN" b="1" i="1" smtClean="0">
                            <a:latin typeface="Cambria Math" panose="02040503050406030204" pitchFamily="18" charset="0"/>
                          </a:rPr>
                          <m:t>𝒇</m:t>
                        </m:r>
                        <m:r>
                          <a:rPr lang="en-US" altLang="zh-CN" b="1" i="1" smtClean="0">
                            <a:latin typeface="Cambria Math" panose="02040503050406030204" pitchFamily="18" charset="0"/>
                          </a:rPr>
                          <m:t>)</m:t>
                        </m:r>
                      </m:num>
                      <m:den>
                        <m:sSub>
                          <m:sSubPr>
                            <m:ctrlPr>
                              <a:rPr lang="en-US" altLang="zh-CN" i="1">
                                <a:latin typeface="Cambria Math" panose="02040503050406030204" pitchFamily="18" charset="0"/>
                              </a:rPr>
                            </m:ctrlPr>
                          </m:sSubPr>
                          <m:e>
                            <m:r>
                              <a:rPr lang="en-US" altLang="zh-CN" i="1">
                                <a:latin typeface="Cambria Math" panose="02040503050406030204" pitchFamily="18" charset="0"/>
                              </a:rPr>
                              <m:t>𝑨𝑪</m:t>
                            </m:r>
                          </m:e>
                          <m:sub>
                            <m:r>
                              <a:rPr lang="en-US" altLang="zh-CN" i="1">
                                <a:latin typeface="Cambria Math" panose="02040503050406030204" pitchFamily="18" charset="0"/>
                              </a:rPr>
                              <m:t>𝒙</m:t>
                            </m:r>
                          </m:sub>
                        </m:sSub>
                        <m:r>
                          <a:rPr lang="en-US" altLang="zh-CN" b="1" i="1" smtClean="0">
                            <a:latin typeface="Cambria Math" panose="02040503050406030204" pitchFamily="18" charset="0"/>
                          </a:rPr>
                          <m:t>(</m:t>
                        </m:r>
                        <m:r>
                          <a:rPr lang="en-US" altLang="zh-CN" b="1" i="1" smtClean="0">
                            <a:latin typeface="Cambria Math" panose="02040503050406030204" pitchFamily="18" charset="0"/>
                          </a:rPr>
                          <m:t>𝟎</m:t>
                        </m:r>
                        <m:r>
                          <a:rPr lang="en-US" altLang="zh-CN" b="1" i="1" smtClean="0">
                            <a:latin typeface="Cambria Math" panose="02040503050406030204" pitchFamily="18" charset="0"/>
                          </a:rPr>
                          <m:t>,</m:t>
                        </m:r>
                        <m:r>
                          <a:rPr lang="en-US" altLang="zh-CN" b="1" i="1" smtClean="0">
                            <a:latin typeface="Cambria Math" panose="02040503050406030204" pitchFamily="18" charset="0"/>
                          </a:rPr>
                          <m:t>𝟎</m:t>
                        </m:r>
                        <m:r>
                          <a:rPr lang="en-US" altLang="zh-CN" b="1" i="1" smtClean="0">
                            <a:latin typeface="Cambria Math" panose="02040503050406030204" pitchFamily="18" charset="0"/>
                          </a:rPr>
                          <m:t>)</m:t>
                        </m:r>
                      </m:den>
                    </m:f>
                  </m:oMath>
                </a14:m>
                <a:r>
                  <a:rPr lang="en-US" altLang="zh-CN" dirty="0"/>
                  <a:t>, where</a:t>
                </a: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899592" y="1626703"/>
                <a:ext cx="7770813" cy="4113213"/>
              </a:xfrm>
              <a:blipFill rotWithShape="0">
                <a:blip r:embed="rId4"/>
                <a:stretch>
                  <a:fillRect l="-1099"/>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 name="文本框 8"/>
              <p:cNvSpPr txBox="1"/>
              <p:nvPr/>
            </p:nvSpPr>
            <p:spPr>
              <a:xfrm>
                <a:off x="1752700" y="2226759"/>
                <a:ext cx="5184575" cy="51950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altLang="zh-CN" sz="1200" i="1">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𝐴𝐶</m:t>
                          </m:r>
                        </m:e>
                        <m:sub>
                          <m:r>
                            <a:rPr lang="en-US" altLang="zh-CN" sz="1200" i="1">
                              <a:solidFill>
                                <a:schemeClr val="tx1"/>
                              </a:solidFill>
                              <a:latin typeface="Cambria Math" panose="02040503050406030204" pitchFamily="18" charset="0"/>
                            </a:rPr>
                            <m:t>𝑥</m:t>
                          </m:r>
                        </m:sub>
                      </m:sSub>
                      <m:r>
                        <a:rPr lang="en-US" altLang="zh-CN" sz="1200" b="0" i="1" smtClean="0">
                          <a:solidFill>
                            <a:schemeClr val="tx1"/>
                          </a:solidFill>
                          <a:latin typeface="Cambria Math" panose="02040503050406030204" pitchFamily="18" charset="0"/>
                        </a:rPr>
                        <m:t>(</m:t>
                      </m:r>
                      <m:r>
                        <a:rPr lang="zh-CN" altLang="en-US" sz="1200" b="0" i="1" smtClean="0">
                          <a:solidFill>
                            <a:schemeClr val="tx1"/>
                          </a:solidFill>
                          <a:latin typeface="Cambria Math" panose="02040503050406030204" pitchFamily="18" charset="0"/>
                        </a:rPr>
                        <m:t>𝜏</m:t>
                      </m:r>
                      <m:r>
                        <a:rPr lang="en-US" altLang="zh-CN" sz="1200" b="0" i="1" smtClean="0">
                          <a:solidFill>
                            <a:schemeClr val="tx1"/>
                          </a:solidFill>
                          <a:latin typeface="Cambria Math" panose="02040503050406030204" pitchFamily="18" charset="0"/>
                        </a:rPr>
                        <m:t>,</m:t>
                      </m:r>
                      <m:r>
                        <a:rPr lang="en-US" altLang="zh-CN" sz="1200" b="0" i="1" smtClean="0">
                          <a:solidFill>
                            <a:schemeClr val="tx1"/>
                          </a:solidFill>
                          <a:latin typeface="Cambria Math" panose="02040503050406030204" pitchFamily="18" charset="0"/>
                        </a:rPr>
                        <m:t>𝑓</m:t>
                      </m:r>
                      <m:r>
                        <a:rPr lang="en-US" altLang="zh-CN" sz="1200" b="0" i="1" smtClean="0">
                          <a:solidFill>
                            <a:schemeClr val="tx1"/>
                          </a:solidFill>
                          <a:latin typeface="Cambria Math" panose="02040503050406030204" pitchFamily="18" charset="0"/>
                        </a:rPr>
                        <m:t>)=</m:t>
                      </m:r>
                      <m:nary>
                        <m:naryPr>
                          <m:chr m:val="∑"/>
                          <m:ctrlPr>
                            <a:rPr lang="en-US" altLang="zh-CN" sz="1200" b="0" i="1" smtClean="0">
                              <a:solidFill>
                                <a:schemeClr val="tx1"/>
                              </a:solidFill>
                              <a:latin typeface="Cambria Math" panose="02040503050406030204" pitchFamily="18" charset="0"/>
                            </a:rPr>
                          </m:ctrlPr>
                        </m:naryPr>
                        <m:sub>
                          <m:r>
                            <m:rPr>
                              <m:brk m:alnAt="23"/>
                            </m:rPr>
                            <a:rPr lang="en-US" altLang="zh-CN" sz="1200" b="0" i="1" smtClean="0">
                              <a:solidFill>
                                <a:schemeClr val="tx1"/>
                              </a:solidFill>
                              <a:latin typeface="Cambria Math" panose="02040503050406030204" pitchFamily="18" charset="0"/>
                            </a:rPr>
                            <m:t>𝑛</m:t>
                          </m:r>
                          <m:r>
                            <a:rPr lang="en-US" altLang="zh-CN" sz="1200" b="0" i="1" smtClean="0">
                              <a:solidFill>
                                <a:schemeClr val="tx1"/>
                              </a:solidFill>
                              <a:latin typeface="Cambria Math" panose="02040503050406030204" pitchFamily="18" charset="0"/>
                            </a:rPr>
                            <m:t>=0</m:t>
                          </m:r>
                        </m:sub>
                        <m:sup>
                          <m:r>
                            <a:rPr lang="en-US" altLang="zh-CN" sz="1200" b="0" i="1" smtClean="0">
                              <a:solidFill>
                                <a:schemeClr val="tx1"/>
                              </a:solidFill>
                              <a:latin typeface="Cambria Math" panose="02040503050406030204" pitchFamily="18" charset="0"/>
                            </a:rPr>
                            <m:t>𝑁</m:t>
                          </m:r>
                          <m:r>
                            <a:rPr lang="en-US" altLang="zh-CN" sz="1200" b="0" i="1" smtClean="0">
                              <a:solidFill>
                                <a:schemeClr val="tx1"/>
                              </a:solidFill>
                              <a:latin typeface="Cambria Math" panose="02040503050406030204" pitchFamily="18" charset="0"/>
                            </a:rPr>
                            <m:t>−1</m:t>
                          </m:r>
                        </m:sup>
                        <m:e>
                          <m:r>
                            <a:rPr lang="en-US" altLang="zh-CN" sz="1200" b="0" i="1" smtClean="0">
                              <a:solidFill>
                                <a:schemeClr val="tx1"/>
                              </a:solidFill>
                              <a:latin typeface="Cambria Math" panose="02040503050406030204" pitchFamily="18" charset="0"/>
                            </a:rPr>
                            <m:t>𝑥</m:t>
                          </m:r>
                          <m:d>
                            <m:dPr>
                              <m:ctrlPr>
                                <a:rPr lang="en-US" altLang="zh-CN" sz="1200" b="0" i="1" smtClean="0">
                                  <a:solidFill>
                                    <a:schemeClr val="tx1"/>
                                  </a:solidFill>
                                  <a:latin typeface="Cambria Math" panose="02040503050406030204" pitchFamily="18" charset="0"/>
                                </a:rPr>
                              </m:ctrlPr>
                            </m:dPr>
                            <m:e>
                              <m:r>
                                <a:rPr lang="en-US" altLang="zh-CN" sz="1200" b="0" i="1" smtClean="0">
                                  <a:solidFill>
                                    <a:schemeClr val="tx1"/>
                                  </a:solidFill>
                                  <a:latin typeface="Cambria Math" panose="02040503050406030204" pitchFamily="18" charset="0"/>
                                </a:rPr>
                                <m:t>𝑛</m:t>
                              </m:r>
                            </m:e>
                          </m:d>
                          <m:sSub>
                            <m:sSubPr>
                              <m:ctrlPr>
                                <a:rPr lang="en-US" altLang="zh-CN" sz="1200" b="0" i="1" smtClean="0">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𝑥</m:t>
                              </m:r>
                              <m:r>
                                <a:rPr lang="en-US" altLang="zh-CN" sz="1200" i="1">
                                  <a:solidFill>
                                    <a:schemeClr val="tx1"/>
                                  </a:solidFill>
                                  <a:latin typeface="Cambria Math" panose="02040503050406030204" pitchFamily="18" charset="0"/>
                                </a:rPr>
                                <m:t>(</m:t>
                              </m:r>
                              <m:r>
                                <a:rPr lang="en-US" altLang="zh-CN" sz="1200" i="1">
                                  <a:solidFill>
                                    <a:schemeClr val="tx1"/>
                                  </a:solidFill>
                                  <a:latin typeface="Cambria Math" panose="02040503050406030204" pitchFamily="18" charset="0"/>
                                </a:rPr>
                                <m:t>𝑛</m:t>
                              </m:r>
                              <m:r>
                                <a:rPr lang="en-US" altLang="zh-CN" sz="1200" i="1">
                                  <a:solidFill>
                                    <a:schemeClr val="tx1"/>
                                  </a:solidFill>
                                  <a:latin typeface="Cambria Math" panose="02040503050406030204" pitchFamily="18" charset="0"/>
                                </a:rPr>
                                <m:t>+</m:t>
                              </m:r>
                              <m:r>
                                <a:rPr lang="zh-CN" altLang="en-US" sz="1200" i="1">
                                  <a:solidFill>
                                    <a:schemeClr val="tx1"/>
                                  </a:solidFill>
                                  <a:latin typeface="Cambria Math" panose="02040503050406030204" pitchFamily="18" charset="0"/>
                                </a:rPr>
                                <m:t>𝜏</m:t>
                              </m:r>
                              <m:r>
                                <a:rPr lang="en-US" altLang="zh-CN" sz="1200" i="1">
                                  <a:solidFill>
                                    <a:schemeClr val="tx1"/>
                                  </a:solidFill>
                                  <a:latin typeface="Cambria Math" panose="02040503050406030204" pitchFamily="18" charset="0"/>
                                </a:rPr>
                                <m:t>)</m:t>
                              </m:r>
                            </m:e>
                            <m:sub>
                              <m:r>
                                <a:rPr lang="en-US" altLang="zh-CN" sz="1200" b="0" i="1" smtClean="0">
                                  <a:solidFill>
                                    <a:schemeClr val="tx1"/>
                                  </a:solidFill>
                                  <a:latin typeface="Cambria Math" panose="02040503050406030204" pitchFamily="18" charset="0"/>
                                </a:rPr>
                                <m:t>𝑁</m:t>
                              </m:r>
                            </m:sub>
                          </m:sSub>
                          <m:sSup>
                            <m:sSupPr>
                              <m:ctrlPr>
                                <a:rPr lang="en-US" altLang="zh-CN" sz="1200" b="0" i="1" smtClean="0">
                                  <a:solidFill>
                                    <a:schemeClr val="tx1"/>
                                  </a:solidFill>
                                  <a:latin typeface="Cambria Math" panose="02040503050406030204" pitchFamily="18" charset="0"/>
                                </a:rPr>
                              </m:ctrlPr>
                            </m:sSupPr>
                            <m:e>
                              <m:r>
                                <a:rPr lang="en-US" altLang="zh-CN" sz="1200" b="0" i="1" smtClean="0">
                                  <a:solidFill>
                                    <a:schemeClr val="tx1"/>
                                  </a:solidFill>
                                  <a:latin typeface="Cambria Math" panose="02040503050406030204" pitchFamily="18" charset="0"/>
                                </a:rPr>
                                <m:t>𝑒</m:t>
                              </m:r>
                            </m:e>
                            <m:sup>
                              <m:r>
                                <a:rPr lang="en-US" altLang="zh-CN" sz="1200" b="0" i="1" smtClean="0">
                                  <a:solidFill>
                                    <a:schemeClr val="tx1"/>
                                  </a:solidFill>
                                  <a:latin typeface="Cambria Math" panose="02040503050406030204" pitchFamily="18" charset="0"/>
                                </a:rPr>
                                <m:t>−</m:t>
                              </m:r>
                              <m:r>
                                <a:rPr lang="en-US" altLang="zh-CN" sz="1200" b="0" i="1" smtClean="0">
                                  <a:solidFill>
                                    <a:schemeClr val="tx1"/>
                                  </a:solidFill>
                                  <a:latin typeface="Cambria Math" panose="02040503050406030204" pitchFamily="18" charset="0"/>
                                </a:rPr>
                                <m:t>𝑗</m:t>
                              </m:r>
                              <m:r>
                                <a:rPr lang="en-US" altLang="zh-CN" sz="1200" b="0" i="1" smtClean="0">
                                  <a:solidFill>
                                    <a:schemeClr val="tx1"/>
                                  </a:solidFill>
                                  <a:latin typeface="Cambria Math" panose="02040503050406030204" pitchFamily="18" charset="0"/>
                                </a:rPr>
                                <m:t>2</m:t>
                              </m:r>
                              <m:r>
                                <a:rPr lang="zh-CN" altLang="en-US" sz="1200" b="0" i="1" smtClean="0">
                                  <a:solidFill>
                                    <a:schemeClr val="tx1"/>
                                  </a:solidFill>
                                  <a:latin typeface="Cambria Math" panose="02040503050406030204" pitchFamily="18" charset="0"/>
                                </a:rPr>
                                <m:t>𝜋</m:t>
                              </m:r>
                              <m:r>
                                <a:rPr lang="en-US" altLang="zh-CN" sz="1200" b="0" i="1" smtClean="0">
                                  <a:solidFill>
                                    <a:schemeClr val="tx1"/>
                                  </a:solidFill>
                                  <a:latin typeface="Cambria Math" panose="02040503050406030204" pitchFamily="18" charset="0"/>
                                </a:rPr>
                                <m:t>𝑓</m:t>
                              </m:r>
                              <m:r>
                                <a:rPr lang="en-US" altLang="zh-CN" sz="1200" b="0" i="1" smtClean="0">
                                  <a:solidFill>
                                    <a:schemeClr val="tx1"/>
                                  </a:solidFill>
                                  <a:latin typeface="Cambria Math" panose="02040503050406030204" pitchFamily="18" charset="0"/>
                                  <a:ea typeface="Cambria Math" panose="02040503050406030204" pitchFamily="18" charset="0"/>
                                </a:rPr>
                                <m:t>∆</m:t>
                              </m:r>
                              <m:r>
                                <a:rPr lang="en-US" altLang="zh-CN" sz="1200" b="0" i="1" smtClean="0">
                                  <a:solidFill>
                                    <a:schemeClr val="tx1"/>
                                  </a:solidFill>
                                  <a:latin typeface="Cambria Math" panose="02040503050406030204" pitchFamily="18" charset="0"/>
                                  <a:ea typeface="Cambria Math" panose="02040503050406030204" pitchFamily="18" charset="0"/>
                                </a:rPr>
                                <m:t>𝑡𝑛</m:t>
                              </m:r>
                            </m:sup>
                          </m:sSup>
                        </m:e>
                      </m:nary>
                    </m:oMath>
                  </m:oMathPara>
                </a14:m>
                <a:endParaRPr lang="zh-CN" altLang="en-US" sz="1800" dirty="0">
                  <a:solidFill>
                    <a:schemeClr val="tx1"/>
                  </a:solidFill>
                  <a:latin typeface="+mn-lt"/>
                </a:endParaRPr>
              </a:p>
            </p:txBody>
          </p:sp>
        </mc:Choice>
        <mc:Fallback xmlns="">
          <p:sp>
            <p:nvSpPr>
              <p:cNvPr id="9" name="文本框 8"/>
              <p:cNvSpPr txBox="1">
                <a:spLocks noRot="1" noChangeAspect="1" noMove="1" noResize="1" noEditPoints="1" noAdjustHandles="1" noChangeArrowheads="1" noChangeShapeType="1" noTextEdit="1"/>
              </p:cNvSpPr>
              <p:nvPr/>
            </p:nvSpPr>
            <p:spPr>
              <a:xfrm>
                <a:off x="1752700" y="2226759"/>
                <a:ext cx="5184575" cy="519501"/>
              </a:xfrm>
              <a:prstGeom prst="rect">
                <a:avLst/>
              </a:prstGeom>
              <a:blipFill rotWithShape="0">
                <a:blip r:embed="rId5"/>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489963523"/>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34287</TotalTime>
  <Words>6376</Words>
  <Application>Microsoft Office PowerPoint</Application>
  <PresentationFormat>全屏显示(4:3)</PresentationFormat>
  <Paragraphs>1058</Paragraphs>
  <Slides>22</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22</vt:i4>
      </vt:variant>
    </vt:vector>
  </HeadingPairs>
  <TitlesOfParts>
    <vt:vector size="30" baseType="lpstr">
      <vt:lpstr>Arial Unicode MS</vt:lpstr>
      <vt:lpstr>MS Gothic</vt:lpstr>
      <vt:lpstr>宋体</vt:lpstr>
      <vt:lpstr>Arial</vt:lpstr>
      <vt:lpstr>Cambria Math</vt:lpstr>
      <vt:lpstr>Times New Roman</vt:lpstr>
      <vt:lpstr>Wingdings</vt:lpstr>
      <vt:lpstr>Office 主题</vt:lpstr>
      <vt:lpstr>PowerPoint 演示文稿</vt:lpstr>
      <vt:lpstr>Related Submissions</vt:lpstr>
      <vt:lpstr>Background</vt:lpstr>
      <vt:lpstr>Drawbacks of reusing legacy sequence</vt:lpstr>
      <vt:lpstr>The False Alarm Problem</vt:lpstr>
      <vt:lpstr>PER Simulations with Interferences of Legacy Ipatov Sequence</vt:lpstr>
      <vt:lpstr>PER Simulations with Interferences of Legacy Ipatov Sequence</vt:lpstr>
      <vt:lpstr>Correlation Simulation</vt:lpstr>
      <vt:lpstr>Normalized Auto Correlation of Legacy Sequence</vt:lpstr>
      <vt:lpstr>Cross Correlation of Ipatov sequences</vt:lpstr>
      <vt:lpstr>Cross Correlation of Ipatov sequences</vt:lpstr>
      <vt:lpstr>Cross Correlation of length 121 Ipatov sequences in appendix </vt:lpstr>
      <vt:lpstr>Cross Correlation of Ipatov sequences</vt:lpstr>
      <vt:lpstr>Cross Correlation of Ipatov sequences</vt:lpstr>
      <vt:lpstr>More reasons to adopt new length Ipatov</vt:lpstr>
      <vt:lpstr>Conclusions</vt:lpstr>
      <vt:lpstr>References</vt:lpstr>
      <vt:lpstr>Appendix Ipatov sequences of length 121</vt:lpstr>
      <vt:lpstr>Appendix Ipatov sequences of length 121</vt:lpstr>
      <vt:lpstr>Appendix Ipatov sequences of length 121</vt:lpstr>
      <vt:lpstr>Appendix Ipatov sequences of length 121</vt:lpstr>
      <vt:lpstr>Appendix Ipatov sequences of length 121</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sensing and feedback procedure</dc:title>
  <dc:creator>liuchenchen</dc:creator>
  <cp:lastModifiedBy>liuchenchen</cp:lastModifiedBy>
  <cp:revision>410</cp:revision>
  <cp:lastPrinted>1601-01-01T00:00:00Z</cp:lastPrinted>
  <dcterms:created xsi:type="dcterms:W3CDTF">2020-06-15T07:09:50Z</dcterms:created>
  <dcterms:modified xsi:type="dcterms:W3CDTF">2022-11-15T03:50:56Z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(3)MYA5r2HJZ67koVe/mSSBx/rfXBkpZ4yZWf8Uxhu19YSbYz+ps1FyZBWLVgFuLnmcgF/HfkI2
U/6xrr1rdQOs/ShYcv4D5v/ZL64t/xQMigksl+4UoNHEZknXsXX9yC++pHy6/OoFF9G/fRf2
XRJL8L4354lAUF663/RtQCSOu7DNsTiV+5DgW2P4AY/ZVgUditWhYEzNR5lOGDxwv0Q7rYHB
bnooZxvC9IYraQY8Xe</vt:lpwstr>
  </property>
  <property fmtid="{D5CDD505-2E9C-101B-9397-08002B2CF9AE}" pid="3" name="_2015_ms_pID_7253431">
    <vt:lpwstr>pzFclItjUISnR8M2aRKyKE1txslYyeyozuTzmYlX61v329HNEyg7Zp
YmqwoJ9bM1PbQ0LuNiXsxMCe2s7iB2SD3LVUZzOoH8lpylmK5Zaa4mRTOTL3edlYHL+b82YP
CtBJtN96XJeuSYenDQYK17HJZvXbW5E3WT4LH9B3LWV1eMlugT2WoqpV7GEJlgPH8zJfyT9t
Jn2MLg9y2ZEG5CnQdZZLJsXP8MGzZlHomQdy</vt:lpwstr>
  </property>
  <property fmtid="{D5CDD505-2E9C-101B-9397-08002B2CF9AE}" pid="4" name="_2015_ms_pID_7253432">
    <vt:lpwstr>crhV+HTPtqe7W1wvQFv5GMg=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1668159063</vt:lpwstr>
  </property>
</Properties>
</file>