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259" r:id="rId2"/>
    <p:sldId id="2366" r:id="rId3"/>
    <p:sldId id="2372" r:id="rId4"/>
    <p:sldId id="290" r:id="rId5"/>
    <p:sldId id="2369" r:id="rId6"/>
    <p:sldId id="2376" r:id="rId7"/>
    <p:sldId id="2375" r:id="rId8"/>
    <p:sldId id="2370" r:id="rId9"/>
    <p:sldId id="287" r:id="rId10"/>
    <p:sldId id="2371" r:id="rId11"/>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2376"/>
            <p14:sldId id="2375"/>
            <p14:sldId id="2370"/>
            <p14:sldId id="287"/>
          </p14:sldIdLst>
        </p14:section>
        <p14:section name="Closing Slide" id="{17524BA6-C3AC-EE4D-BA9D-E46A8CDB0646}">
          <p14:sldIdLst>
            <p14:sldId id="237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8725" autoAdjust="0"/>
    <p:restoredTop sz="95742" autoAdjust="0"/>
  </p:normalViewPr>
  <p:slideViewPr>
    <p:cSldViewPr>
      <p:cViewPr varScale="1">
        <p:scale>
          <a:sx n="83" d="100"/>
          <a:sy n="83" d="100"/>
        </p:scale>
        <p:origin x="902" y="6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052D91E1-AFC9-430E-8885-F5155B454E57}"/>
    <pc:docChg chg="modSld modMainMaster">
      <pc:chgData name="Phil Beecher" userId="8e59e9d451c39ba5" providerId="LiveId" clId="{052D91E1-AFC9-430E-8885-F5155B454E57}" dt="2022-11-17T10:18:04.042" v="2" actId="20577"/>
      <pc:docMkLst>
        <pc:docMk/>
      </pc:docMkLst>
      <pc:sldChg chg="modSp mod">
        <pc:chgData name="Phil Beecher" userId="8e59e9d451c39ba5" providerId="LiveId" clId="{052D91E1-AFC9-430E-8885-F5155B454E57}" dt="2022-11-17T10:17:42.938" v="0" actId="255"/>
        <pc:sldMkLst>
          <pc:docMk/>
          <pc:sldMk cId="1145245371" sldId="2371"/>
        </pc:sldMkLst>
        <pc:spChg chg="mod">
          <ac:chgData name="Phil Beecher" userId="8e59e9d451c39ba5" providerId="LiveId" clId="{052D91E1-AFC9-430E-8885-F5155B454E57}" dt="2022-11-17T10:17:42.938" v="0" actId="255"/>
          <ac:spMkLst>
            <pc:docMk/>
            <pc:sldMk cId="1145245371" sldId="2371"/>
            <ac:spMk id="21510" creationId="{00000000-0000-0000-0000-000000000000}"/>
          </ac:spMkLst>
        </pc:spChg>
      </pc:sldChg>
      <pc:sldMasterChg chg="modSp mod">
        <pc:chgData name="Phil Beecher" userId="8e59e9d451c39ba5" providerId="LiveId" clId="{052D91E1-AFC9-430E-8885-F5155B454E57}" dt="2022-11-17T10:18:04.042" v="2" actId="20577"/>
        <pc:sldMasterMkLst>
          <pc:docMk/>
          <pc:sldMasterMk cId="0" sldId="2147483648"/>
        </pc:sldMasterMkLst>
        <pc:spChg chg="mod">
          <ac:chgData name="Phil Beecher" userId="8e59e9d451c39ba5" providerId="LiveId" clId="{052D91E1-AFC9-430E-8885-F5155B454E57}" dt="2022-11-17T10:18:04.042" v="2" actId="20577"/>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22</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22</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432812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defRPr/>
            </a:pPr>
            <a:r>
              <a:rPr lang="en-US"/>
              <a:t>Phil Beecher (Wi-SUN Alliance)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defRPr/>
            </a:pPr>
            <a:r>
              <a:rPr lang="en-US"/>
              <a:t>Phil Beecher (Wi-SUN Alliance)</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 IEEE 802.15-22-0614-01-0mag</a:t>
            </a: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November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5/dcn/22/15-22-0662-00-0mag-802-15-operations-manual-work-in-progress.docx"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touchpoint.eventsair.com/2022-may-ieee-802-wireless-interim-sess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mentor.ieee.org/802.11/dcn/22/11-22-1325-07-00az-320-mhz-par.docx" TargetMode="External"/><Relationship Id="rId3" Type="http://schemas.openxmlformats.org/officeDocument/2006/relationships/hyperlink" Target="https://mentor.ieee.org/802-ec/dcn/22/ec-22-0197-01-00EC-draft-ieee-p802-3df-csd-modification.pdf" TargetMode="External"/><Relationship Id="rId7" Type="http://schemas.openxmlformats.org/officeDocument/2006/relationships/hyperlink" Target="https://mentor.ieee.org/802-ec/dcn/22/ec-22-0201-00-00EC-draft-ieee-p802-3dk-csd.pdf" TargetMode="External"/><Relationship Id="rId2" Type="http://schemas.openxmlformats.org/officeDocument/2006/relationships/hyperlink" Target="https://mentor.ieee.org/802-ec/dcn/22/ec-22-0196-01-00EC-draft-ieee-p802-3df-par-modification.pdf" TargetMode="External"/><Relationship Id="rId1" Type="http://schemas.openxmlformats.org/officeDocument/2006/relationships/slideLayout" Target="../slideLayouts/slideLayout2.xml"/><Relationship Id="rId6" Type="http://schemas.openxmlformats.org/officeDocument/2006/relationships/hyperlink" Target="https://mentor.ieee.org/802-ec/dcn/22/ec-22-0200-00-00EC-draft-ieee-p802-3dk-par.pdf" TargetMode="External"/><Relationship Id="rId5" Type="http://schemas.openxmlformats.org/officeDocument/2006/relationships/hyperlink" Target="https://mentor.ieee.org/802-ec/dcn/22/ec-22-0199-01-00EC-draft-ieee-p802-3dj-csd.pdf" TargetMode="External"/><Relationship Id="rId4" Type="http://schemas.openxmlformats.org/officeDocument/2006/relationships/hyperlink" Target="https://mentor.ieee.org/802-ec/dcn/22/ec-22-0198-01-00EC-draft-ieee-p802-3dj-par.pdf" TargetMode="External"/><Relationship Id="rId9" Type="http://schemas.openxmlformats.org/officeDocument/2006/relationships/hyperlink" Target="https://mentor.ieee.org/802.11/dcn/22/11-22-1353-02-00az-11bk-320mhz-ftm-csd.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SC Maintenance Opening / Closing Report for November 2022 Plenary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15 November 2022</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SCM Report for November 2022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November 2022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7010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a:t>
            </a:fld>
            <a:endParaRPr lang="en-US"/>
          </a:p>
        </p:txBody>
      </p:sp>
      <p:sp>
        <p:nvSpPr>
          <p:cNvPr id="21509" name="Rectangle 2"/>
          <p:cNvSpPr>
            <a:spLocks noGrp="1" noChangeArrowheads="1"/>
          </p:cNvSpPr>
          <p:nvPr>
            <p:ph type="title" idx="4294967295"/>
          </p:nvPr>
        </p:nvSpPr>
        <p:spPr>
          <a:xfrm>
            <a:off x="2057400" y="457200"/>
            <a:ext cx="7772400" cy="762000"/>
          </a:xfrm>
        </p:spPr>
        <p:txBody>
          <a:bodyPr/>
          <a:lstStyle/>
          <a:p>
            <a:r>
              <a:rPr lang="en-US" b="1" dirty="0">
                <a:latin typeface="Calibri" panose="020F0502020204030204" pitchFamily="34" charset="0"/>
                <a:ea typeface="ＭＳ Ｐゴシック" charset="0"/>
                <a:cs typeface="Calibri" panose="020F0502020204030204" pitchFamily="34" charset="0"/>
              </a:rPr>
              <a:t>SC Meeting Achievements</a:t>
            </a:r>
            <a:endParaRPr lang="en-US" sz="28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152400" y="1219200"/>
            <a:ext cx="115824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457200" lvl="2" indent="-457200">
              <a:spcAft>
                <a:spcPts val="600"/>
              </a:spcAft>
              <a:buFont typeface="+mj-lt"/>
              <a:buAutoNum type="arabicPeriod"/>
            </a:pPr>
            <a:r>
              <a:rPr lang="en-US" sz="2800" dirty="0">
                <a:latin typeface="Calibri" panose="020F0502020204030204" pitchFamily="34" charset="0"/>
                <a:cs typeface="Calibri" panose="020F0502020204030204" pitchFamily="34" charset="0"/>
              </a:rPr>
              <a:t>Reviewed PARs from 802.3 / 802/11</a:t>
            </a:r>
          </a:p>
          <a:p>
            <a:pPr marL="457200" lvl="2" indent="-457200">
              <a:spcAft>
                <a:spcPts val="600"/>
              </a:spcAft>
              <a:buFont typeface="+mj-lt"/>
              <a:buAutoNum type="arabicPeriod"/>
            </a:pPr>
            <a:r>
              <a:rPr lang="en-US" sz="2800" dirty="0">
                <a:latin typeface="Calibri" panose="020F0502020204030204" pitchFamily="34" charset="0"/>
                <a:cs typeface="Calibri" panose="020F0502020204030204" pitchFamily="34" charset="0"/>
              </a:rPr>
              <a:t>Reviewed updates to Operations Manual - diff posted as: </a:t>
            </a:r>
            <a:r>
              <a:rPr lang="en-GB" sz="2000" u="sng" dirty="0">
                <a:effectLst/>
                <a:latin typeface="Calibri" panose="020F0502020204030204" pitchFamily="34" charset="0"/>
                <a:ea typeface="Yu Gothic" panose="020B0400000000000000" pitchFamily="34" charset="-128"/>
                <a:cs typeface="Calibri" panose="020F0502020204030204" pitchFamily="34" charset="0"/>
                <a:hlinkClick r:id="rId3">
                  <a:extLst>
                    <a:ext uri="{A12FA001-AC4F-418D-AE19-62706E023703}">
                      <ahyp:hlinkClr xmlns:ahyp="http://schemas.microsoft.com/office/drawing/2018/hyperlinkcolor" val="tx"/>
                    </a:ext>
                  </a:extLst>
                </a:hlinkClick>
              </a:rPr>
              <a:t>https://mentor.ieee.org/802.15/dcn/22/15-22-0662-00-0mag-802-15-operations-manual-work-in-progress.docx</a:t>
            </a:r>
            <a:r>
              <a:rPr lang="en-GB" sz="2000" u="sng" dirty="0">
                <a:effectLst/>
                <a:latin typeface="Calibri" panose="020F0502020204030204" pitchFamily="34" charset="0"/>
                <a:ea typeface="Yu Gothic" panose="020B0400000000000000" pitchFamily="34" charset="-128"/>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pPr marL="457200" lvl="2" indent="-457200">
              <a:spcAft>
                <a:spcPts val="600"/>
              </a:spcAft>
              <a:buFont typeface="+mj-lt"/>
              <a:buAutoNum type="arabicPeriod"/>
            </a:pPr>
            <a:endParaRPr lang="en-US" sz="2000" dirty="0">
              <a:latin typeface="Calibri" panose="020F0502020204030204" pitchFamily="34" charset="0"/>
              <a:cs typeface="Calibri" panose="020F0502020204030204" pitchFamily="34" charset="0"/>
            </a:endParaRPr>
          </a:p>
          <a:p>
            <a:pPr algn="l"/>
            <a:r>
              <a:rPr lang="en-GB" sz="3200" b="1" i="0" dirty="0">
                <a:effectLst/>
                <a:latin typeface="Calibri" panose="020F0502020204030204" pitchFamily="34" charset="0"/>
                <a:cs typeface="Calibri" panose="020F0502020204030204" pitchFamily="34" charset="0"/>
              </a:rPr>
              <a:t>802.15 WG Approval of Operations Manual</a:t>
            </a:r>
            <a:endParaRPr lang="en-GB" sz="3200" b="0" i="0" dirty="0">
              <a:effectLst/>
              <a:latin typeface="Calibri" panose="020F0502020204030204" pitchFamily="34" charset="0"/>
              <a:cs typeface="Calibri" panose="020F0502020204030204" pitchFamily="34" charset="0"/>
            </a:endParaRPr>
          </a:p>
          <a:p>
            <a:pPr algn="l"/>
            <a:br>
              <a:rPr lang="en-GB" sz="2400" b="0" i="0" dirty="0">
                <a:effectLst/>
                <a:latin typeface="Calibri" panose="020F0502020204030204" pitchFamily="34" charset="0"/>
                <a:cs typeface="Calibri" panose="020F0502020204030204" pitchFamily="34" charset="0"/>
              </a:rPr>
            </a:br>
            <a:r>
              <a:rPr lang="en-GB" sz="2400" b="0" i="0" dirty="0">
                <a:effectLst/>
                <a:latin typeface="Calibri" panose="020F0502020204030204" pitchFamily="34" charset="0"/>
                <a:cs typeface="Calibri" panose="020F0502020204030204" pitchFamily="34" charset="0"/>
              </a:rPr>
              <a:t>802.15 WG approves to adopt Operations Manual, (doc #15-10-0235-32-0000-802-15-operations-manual) at 08:00 Eastern Time on Monday 21 November 2022.</a:t>
            </a:r>
          </a:p>
          <a:p>
            <a:pPr algn="l"/>
            <a:endParaRPr lang="en-GB" sz="2400" b="0" i="0" dirty="0">
              <a:effectLst/>
              <a:latin typeface="Calibri" panose="020F0502020204030204" pitchFamily="34" charset="0"/>
              <a:cs typeface="Calibri" panose="020F0502020204030204" pitchFamily="34" charset="0"/>
            </a:endParaRPr>
          </a:p>
          <a:p>
            <a:pPr algn="l"/>
            <a:r>
              <a:rPr lang="en-GB" sz="2400" b="0" i="0" dirty="0">
                <a:effectLst/>
                <a:latin typeface="Calibri" panose="020F0502020204030204" pitchFamily="34" charset="0"/>
                <a:cs typeface="Calibri" panose="020F0502020204030204" pitchFamily="34" charset="0"/>
              </a:rPr>
              <a:t>Moved: Phil Beecher</a:t>
            </a:r>
          </a:p>
          <a:p>
            <a:pPr algn="l"/>
            <a:r>
              <a:rPr lang="en-GB" sz="2400" b="0" i="0" dirty="0">
                <a:effectLst/>
                <a:latin typeface="Calibri" panose="020F0502020204030204" pitchFamily="34" charset="0"/>
                <a:cs typeface="Calibri" panose="020F0502020204030204" pitchFamily="34" charset="0"/>
              </a:rPr>
              <a:t>Second: Gary Stuebing</a:t>
            </a:r>
            <a:r>
              <a:rPr lang="en-US"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sym typeface="Wingdings" panose="05000000000000000000" pitchFamily="2" charset="2"/>
              </a:rPr>
              <a:t> </a:t>
            </a:r>
            <a:endParaRPr lang="en-US" sz="2000" dirty="0">
              <a:latin typeface="Calibri" panose="020F0502020204030204" pitchFamily="34" charset="0"/>
              <a:cs typeface="Calibri" panose="020F0502020204030204" pitchFamily="34" charset="0"/>
            </a:endParaRPr>
          </a:p>
        </p:txBody>
      </p:sp>
      <p:sp>
        <p:nvSpPr>
          <p:cNvPr id="9" name="Footer Placeholder 2">
            <a:extLst>
              <a:ext uri="{FF2B5EF4-FFF2-40B4-BE49-F238E27FC236}">
                <a16:creationId xmlns:a16="http://schemas.microsoft.com/office/drawing/2014/main" id="{45CE702C-6782-47F7-82E6-558D3DBD81E2}"/>
              </a:ext>
            </a:extLst>
          </p:cNvPr>
          <p:cNvSpPr>
            <a:spLocks noGrp="1"/>
          </p:cNvSpPr>
          <p:nvPr>
            <p:ph type="ftr" sz="quarter" idx="11"/>
          </p:nvPr>
        </p:nvSpPr>
        <p:spPr>
          <a:xfrm>
            <a:off x="7010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Phil Beecher (Wi-SUN Alliance)</a:t>
            </a:r>
            <a:endParaRPr lang="en-US" dirty="0"/>
          </a:p>
        </p:txBody>
      </p:sp>
    </p:spTree>
    <p:extLst>
      <p:ext uri="{BB962C8B-B14F-4D97-AF65-F5344CB8AC3E}">
        <p14:creationId xmlns:p14="http://schemas.microsoft.com/office/powerpoint/2010/main" val="1145245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a:r>
            <a:r>
              <a:rPr lang="en-US" sz="2000" dirty="0">
                <a:hlinkClick r:id="rId2"/>
              </a:rPr>
              <a:t>here</a:t>
            </a:r>
            <a:r>
              <a:rPr lang="en-US" sz="2000" dirty="0"/>
              <a:t> or follow the registration link here: </a:t>
            </a:r>
            <a:r>
              <a:rPr lang="en-US" sz="2000" dirty="0">
                <a:hlinkClick r:id="rId2"/>
              </a:rPr>
              <a:t>https://touchpoint.eventsair.com/2022-may-ieee-802-wireless-interim-session</a:t>
            </a:r>
            <a:endParaRPr lang="en-US" sz="2000" dirty="0"/>
          </a:p>
          <a:p>
            <a:pPr>
              <a:buFont typeface="Arial" panose="020B0604020202020204" pitchFamily="34" charset="0"/>
              <a:buChar char="•"/>
            </a:pPr>
            <a:r>
              <a:rPr lang="en-US" sz="2000" dirty="0"/>
              <a:t> 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Tree>
    <p:extLst>
      <p:ext uri="{BB962C8B-B14F-4D97-AF65-F5344CB8AC3E}">
        <p14:creationId xmlns:p14="http://schemas.microsoft.com/office/powerpoint/2010/main" val="19687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SC Maintenance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July Plenary:</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7" name="Footer Placeholder 2">
            <a:extLst>
              <a:ext uri="{FF2B5EF4-FFF2-40B4-BE49-F238E27FC236}">
                <a16:creationId xmlns:a16="http://schemas.microsoft.com/office/drawing/2014/main" id="{6C8578AF-EC84-4B95-82A6-F2AE41B9CABA}"/>
              </a:ext>
            </a:extLst>
          </p:cNvPr>
          <p:cNvSpPr>
            <a:spLocks noGrp="1"/>
          </p:cNvSpPr>
          <p:nvPr>
            <p:ph type="ftr" sz="quarter" idx="11"/>
          </p:nvPr>
        </p:nvSpPr>
        <p:spPr>
          <a:xfrm>
            <a:off x="7010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6</a:t>
            </a:fld>
            <a:endParaRPr lang="en-US" dirty="0"/>
          </a:p>
        </p:txBody>
      </p:sp>
      <p:sp>
        <p:nvSpPr>
          <p:cNvPr id="8" name="Footer Placeholder 2">
            <a:extLst>
              <a:ext uri="{FF2B5EF4-FFF2-40B4-BE49-F238E27FC236}">
                <a16:creationId xmlns:a16="http://schemas.microsoft.com/office/drawing/2014/main" id="{233DD69B-EADE-4275-AFE1-0A862B870C50}"/>
              </a:ext>
            </a:extLst>
          </p:cNvPr>
          <p:cNvSpPr>
            <a:spLocks noGrp="1"/>
          </p:cNvSpPr>
          <p:nvPr>
            <p:ph type="ftr" sz="quarter" idx="11"/>
          </p:nvPr>
        </p:nvSpPr>
        <p:spPr>
          <a:xfrm>
            <a:off x="7010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B90BD4A5-8453-FFED-D155-708B152F8E58}"/>
              </a:ext>
            </a:extLst>
          </p:cNvPr>
          <p:cNvGraphicFramePr>
            <a:graphicFrameLocks noChangeAspect="1"/>
          </p:cNvGraphicFramePr>
          <p:nvPr>
            <p:extLst>
              <p:ext uri="{D42A27DB-BD31-4B8C-83A1-F6EECF244321}">
                <p14:modId xmlns:p14="http://schemas.microsoft.com/office/powerpoint/2010/main" val="413382787"/>
              </p:ext>
            </p:extLst>
          </p:nvPr>
        </p:nvGraphicFramePr>
        <p:xfrm>
          <a:off x="1981200" y="513736"/>
          <a:ext cx="7600950" cy="5676034"/>
        </p:xfrm>
        <a:graphic>
          <a:graphicData uri="http://schemas.openxmlformats.org/presentationml/2006/ole">
            <mc:AlternateContent xmlns:mc="http://schemas.openxmlformats.org/markup-compatibility/2006">
              <mc:Choice xmlns:v="urn:schemas-microsoft-com:vml" Requires="v">
                <p:oleObj name="Worksheet" r:id="rId2" imgW="10553861" imgH="7878969" progId="Excel.Sheet.12">
                  <p:embed/>
                </p:oleObj>
              </mc:Choice>
              <mc:Fallback>
                <p:oleObj name="Worksheet" r:id="rId2" imgW="10553861" imgH="7878969" progId="Excel.Sheet.12">
                  <p:embed/>
                  <p:pic>
                    <p:nvPicPr>
                      <p:cNvPr id="6" name="Object 5">
                        <a:extLst>
                          <a:ext uri="{FF2B5EF4-FFF2-40B4-BE49-F238E27FC236}">
                            <a16:creationId xmlns:a16="http://schemas.microsoft.com/office/drawing/2014/main" id="{B90BD4A5-8453-FFED-D155-708B152F8E58}"/>
                          </a:ext>
                        </a:extLst>
                      </p:cNvPr>
                      <p:cNvPicPr/>
                      <p:nvPr/>
                    </p:nvPicPr>
                    <p:blipFill>
                      <a:blip r:embed="rId3"/>
                      <a:stretch>
                        <a:fillRect/>
                      </a:stretch>
                    </p:blipFill>
                    <p:spPr>
                      <a:xfrm>
                        <a:off x="1981200" y="513736"/>
                        <a:ext cx="7600950" cy="5676034"/>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54B5912F-9049-0D96-D8AE-7F50C19C8A53}"/>
              </a:ext>
            </a:extLst>
          </p:cNvPr>
          <p:cNvSpPr>
            <a:spLocks noGrp="1"/>
          </p:cNvSpPr>
          <p:nvPr>
            <p:ph type="ftr" sz="quarter" idx="11"/>
          </p:nvPr>
        </p:nvSpPr>
        <p:spPr/>
        <p:txBody>
          <a:bodyPr/>
          <a:lstStyle/>
          <a:p>
            <a:pPr>
              <a:defRPr/>
            </a:pPr>
            <a:r>
              <a:rPr lang="en-US"/>
              <a:t>Phil Beecher (Wi-SUN Alliance)</a:t>
            </a:r>
            <a:endParaRPr lang="en-US" dirty="0"/>
          </a:p>
        </p:txBody>
      </p:sp>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7848600" y="2691945"/>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5181600" y="2742153"/>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SC Meeting Objectives – Agenda</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1752601" y="990600"/>
            <a:ext cx="8665845"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0" lvl="2">
              <a:spcAft>
                <a:spcPts val="600"/>
              </a:spcAft>
            </a:pPr>
            <a:r>
              <a:rPr lang="en-US" sz="2000" b="1" dirty="0">
                <a:latin typeface="Calibri" panose="020F0502020204030204" pitchFamily="34" charset="0"/>
                <a:cs typeface="Calibri" panose="020F0502020204030204" pitchFamily="34" charset="0"/>
              </a:rPr>
              <a:t>November 15, 2022</a:t>
            </a:r>
          </a:p>
          <a:p>
            <a:pPr marL="457200" lvl="2" indent="-457200">
              <a:spcAft>
                <a:spcPts val="6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6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600"/>
              </a:spcAft>
              <a:buFont typeface="+mj-lt"/>
              <a:buAutoNum type="arabicPeriod"/>
            </a:pPr>
            <a:r>
              <a:rPr lang="en-US" sz="2000" dirty="0">
                <a:latin typeface="Calibri" panose="020F0502020204030204" pitchFamily="34" charset="0"/>
                <a:cs typeface="Calibri" panose="020F0502020204030204" pitchFamily="34" charset="0"/>
              </a:rPr>
              <a:t>Review 802 PAR Requests</a:t>
            </a:r>
          </a:p>
          <a:p>
            <a:pPr marL="457200" lvl="2" indent="-457200">
              <a:spcAft>
                <a:spcPts val="600"/>
              </a:spcAft>
              <a:buFont typeface="+mj-lt"/>
              <a:buAutoNum type="arabicPeriod"/>
            </a:pPr>
            <a:r>
              <a:rPr lang="en-US" sz="20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600"/>
              </a:spcAft>
            </a:pPr>
            <a:r>
              <a:rPr lang="en-US" sz="2000" b="1" dirty="0">
                <a:latin typeface="Calibri" panose="020F0502020204030204" pitchFamily="34" charset="0"/>
                <a:cs typeface="Calibri" panose="020F0502020204030204" pitchFamily="34" charset="0"/>
                <a:sym typeface="Wingdings" panose="05000000000000000000" pitchFamily="2" charset="2"/>
              </a:rPr>
              <a:t>November 17, 2022</a:t>
            </a:r>
          </a:p>
          <a:p>
            <a:pPr marL="457200" lvl="2" indent="-457200">
              <a:spcAft>
                <a:spcPts val="600"/>
              </a:spcAft>
              <a:buFont typeface="+mj-lt"/>
              <a:buAutoNum type="arabicPeriod"/>
            </a:pPr>
            <a:r>
              <a:rPr lang="en-US" sz="2000" dirty="0">
                <a:latin typeface="Calibri" panose="020F0502020204030204" pitchFamily="34" charset="0"/>
                <a:cs typeface="Calibri" panose="020F0502020204030204" pitchFamily="34" charset="0"/>
              </a:rPr>
              <a:t>Review any change requests for Operations Manual </a:t>
            </a:r>
          </a:p>
          <a:p>
            <a:pPr marL="457200" lvl="2" indent="-457200">
              <a:spcAft>
                <a:spcPts val="600"/>
              </a:spcAft>
              <a:buFont typeface="+mj-lt"/>
              <a:buAutoNum type="arabicPeriod" startAt="8"/>
            </a:pPr>
            <a:r>
              <a:rPr lang="en-US" sz="2000" dirty="0" err="1">
                <a:latin typeface="Calibri" panose="020F0502020204030204" pitchFamily="34" charset="0"/>
                <a:cs typeface="Calibri" panose="020F0502020204030204" pitchFamily="34" charset="0"/>
              </a:rPr>
              <a:t>A.o.B.</a:t>
            </a:r>
            <a:r>
              <a:rPr lang="en-US" sz="2000" dirty="0">
                <a:latin typeface="Calibri" panose="020F0502020204030204" pitchFamily="34" charset="0"/>
                <a:cs typeface="Calibri" panose="020F0502020204030204" pitchFamily="34" charset="0"/>
              </a:rPr>
              <a:t> </a:t>
            </a:r>
          </a:p>
          <a:p>
            <a:pPr marL="457200" lvl="2" indent="-457200">
              <a:spcAft>
                <a:spcPts val="600"/>
              </a:spcAft>
              <a:buFont typeface="+mj-lt"/>
              <a:buAutoNum type="arabicPeriod" startAt="8"/>
            </a:pPr>
            <a:r>
              <a:rPr lang="en-US" sz="2000" dirty="0">
                <a:latin typeface="Calibri" panose="020F0502020204030204" pitchFamily="34" charset="0"/>
                <a:cs typeface="Calibri" panose="020F0502020204030204" pitchFamily="34" charset="0"/>
              </a:rPr>
              <a:t>Adjourn </a:t>
            </a:r>
            <a:r>
              <a:rPr lang="en-US" sz="2000" dirty="0">
                <a:latin typeface="Calibri" panose="020F0502020204030204" pitchFamily="34" charset="0"/>
                <a:cs typeface="Calibri" panose="020F0502020204030204" pitchFamily="34" charset="0"/>
                <a:sym typeface="Wingdings" panose="05000000000000000000" pitchFamily="2" charset="2"/>
              </a:rPr>
              <a:t> </a:t>
            </a:r>
            <a:endParaRPr lang="en-US" sz="2000" dirty="0">
              <a:latin typeface="Calibri" panose="020F0502020204030204" pitchFamily="34" charset="0"/>
              <a:cs typeface="Calibri" panose="020F0502020204030204" pitchFamily="34" charset="0"/>
            </a:endParaRPr>
          </a:p>
        </p:txBody>
      </p:sp>
      <p:sp>
        <p:nvSpPr>
          <p:cNvPr id="9" name="Footer Placeholder 2">
            <a:extLst>
              <a:ext uri="{FF2B5EF4-FFF2-40B4-BE49-F238E27FC236}">
                <a16:creationId xmlns:a16="http://schemas.microsoft.com/office/drawing/2014/main" id="{45CE702C-6782-47F7-82E6-558D3DBD81E2}"/>
              </a:ext>
            </a:extLst>
          </p:cNvPr>
          <p:cNvSpPr>
            <a:spLocks noGrp="1"/>
          </p:cNvSpPr>
          <p:nvPr>
            <p:ph type="ftr" sz="quarter" idx="11"/>
          </p:nvPr>
        </p:nvSpPr>
        <p:spPr>
          <a:xfrm>
            <a:off x="7010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Phil Beecher (Wi-SUN Alliance)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DE7C-91F5-45A8-9A96-57DA2CC38B3B}"/>
              </a:ext>
            </a:extLst>
          </p:cNvPr>
          <p:cNvSpPr>
            <a:spLocks noGrp="1"/>
          </p:cNvSpPr>
          <p:nvPr>
            <p:ph type="title"/>
          </p:nvPr>
        </p:nvSpPr>
        <p:spPr>
          <a:xfrm>
            <a:off x="915458" y="641909"/>
            <a:ext cx="10361084" cy="392627"/>
          </a:xfrm>
        </p:spPr>
        <p:txBody>
          <a:bodyPr/>
          <a:lstStyle/>
          <a:p>
            <a:r>
              <a:rPr lang="en-US" altLang="en-US" sz="2800" dirty="0"/>
              <a:t>PAR Review SCM</a:t>
            </a:r>
            <a:endParaRPr lang="en-US" sz="2800" dirty="0"/>
          </a:p>
        </p:txBody>
      </p:sp>
      <p:sp>
        <p:nvSpPr>
          <p:cNvPr id="3" name="Content Placeholder 2">
            <a:extLst>
              <a:ext uri="{FF2B5EF4-FFF2-40B4-BE49-F238E27FC236}">
                <a16:creationId xmlns:a16="http://schemas.microsoft.com/office/drawing/2014/main" id="{8A337E3F-2C54-47D6-B9F4-C7408CA692FF}"/>
              </a:ext>
            </a:extLst>
          </p:cNvPr>
          <p:cNvSpPr>
            <a:spLocks noGrp="1"/>
          </p:cNvSpPr>
          <p:nvPr>
            <p:ph idx="1"/>
          </p:nvPr>
        </p:nvSpPr>
        <p:spPr>
          <a:xfrm>
            <a:off x="695400" y="1219201"/>
            <a:ext cx="10873208" cy="4800600"/>
          </a:xfrm>
        </p:spPr>
        <p:txBody>
          <a:bodyPr/>
          <a:lstStyle/>
          <a:p>
            <a:pPr marL="285750" indent="-285750"/>
            <a:r>
              <a:rPr lang="en-US" sz="2000" dirty="0"/>
              <a:t>PARs to be considered November Plenary - </a:t>
            </a:r>
            <a:r>
              <a:rPr lang="en-US" altLang="en-US" sz="2000" dirty="0"/>
              <a:t>Comments due November 15</a:t>
            </a:r>
            <a:r>
              <a:rPr lang="en-US" altLang="en-US" sz="2000" baseline="30000" dirty="0"/>
              <a:t>th</a:t>
            </a:r>
            <a:r>
              <a:rPr lang="en-US" altLang="en-US" sz="2000" dirty="0"/>
              <a:t> </a:t>
            </a:r>
            <a:r>
              <a:rPr lang="en-US" sz="2000" b="1" i="0" dirty="0">
                <a:solidFill>
                  <a:srgbClr val="000000"/>
                </a:solidFill>
                <a:effectLst/>
              </a:rPr>
              <a:t>18:00</a:t>
            </a:r>
          </a:p>
          <a:p>
            <a:pPr marL="0" indent="0">
              <a:buNone/>
            </a:pPr>
            <a:endParaRPr lang="en-US" sz="2000" b="1" i="0" dirty="0">
              <a:solidFill>
                <a:srgbClr val="000000"/>
              </a:solidFill>
              <a:effectLst/>
            </a:endParaRPr>
          </a:p>
          <a:p>
            <a:pPr algn="l"/>
            <a:r>
              <a:rPr lang="en-GB" sz="2000" b="1" i="0" dirty="0">
                <a:solidFill>
                  <a:srgbClr val="000000"/>
                </a:solidFill>
                <a:effectLst/>
                <a:latin typeface="Calibri" panose="020F0502020204030204" pitchFamily="34" charset="0"/>
                <a:cs typeface="Calibri" panose="020F0502020204030204" pitchFamily="34" charset="0"/>
              </a:rPr>
              <a:t>Nov 13-18, 2022 Bangkok, Thailand</a:t>
            </a:r>
          </a:p>
          <a:p>
            <a:pPr algn="l">
              <a:buFont typeface="Arial" panose="020B0604020202020204" pitchFamily="34" charset="0"/>
              <a:buChar char="•"/>
            </a:pPr>
            <a:r>
              <a:rPr lang="en-GB" sz="2000" b="0" i="0" dirty="0">
                <a:solidFill>
                  <a:srgbClr val="000000"/>
                </a:solidFill>
                <a:effectLst/>
                <a:latin typeface="Calibri" panose="020F0502020204030204" pitchFamily="34" charset="0"/>
                <a:cs typeface="Calibri" panose="020F0502020204030204" pitchFamily="34" charset="0"/>
              </a:rPr>
              <a:t>802.3df - Amendment: Media Access Control Parameters for 800 Gb/s and Physical Layers and Management Parameters for 400 Gb/s and 800 Gb/s Operation, </a:t>
            </a:r>
            <a:r>
              <a:rPr lang="en-GB" sz="2000" b="0" i="0" dirty="0">
                <a:solidFill>
                  <a:srgbClr val="000000"/>
                </a:solidFill>
                <a:effectLst/>
                <a:latin typeface="Calibri" panose="020F0502020204030204" pitchFamily="34" charset="0"/>
                <a:cs typeface="Calibri" panose="020F0502020204030204" pitchFamily="34" charset="0"/>
                <a:hlinkClick r:id="rId2"/>
              </a:rPr>
              <a:t>PAR Modification</a:t>
            </a:r>
            <a:r>
              <a:rPr lang="en-GB" sz="2000" b="0" i="0" dirty="0">
                <a:solidFill>
                  <a:srgbClr val="000000"/>
                </a:solidFill>
                <a:effectLst/>
                <a:latin typeface="Calibri" panose="020F0502020204030204" pitchFamily="34" charset="0"/>
                <a:cs typeface="Calibri" panose="020F0502020204030204" pitchFamily="34" charset="0"/>
              </a:rPr>
              <a:t> and </a:t>
            </a:r>
            <a:r>
              <a:rPr lang="en-GB" sz="2000" b="0" i="0" dirty="0">
                <a:solidFill>
                  <a:srgbClr val="000000"/>
                </a:solidFill>
                <a:effectLst/>
                <a:latin typeface="Calibri" panose="020F0502020204030204" pitchFamily="34" charset="0"/>
                <a:cs typeface="Calibri" panose="020F0502020204030204" pitchFamily="34" charset="0"/>
                <a:hlinkClick r:id="rId3"/>
              </a:rPr>
              <a:t>CSD</a:t>
            </a:r>
            <a:endParaRPr lang="en-GB" sz="20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2000" b="0" i="0" dirty="0">
                <a:solidFill>
                  <a:srgbClr val="000000"/>
                </a:solidFill>
                <a:effectLst/>
                <a:latin typeface="Calibri" panose="020F0502020204030204" pitchFamily="34" charset="0"/>
                <a:cs typeface="Calibri" panose="020F0502020204030204" pitchFamily="34" charset="0"/>
              </a:rPr>
              <a:t>802.3dj - Amendment: Media Access Control Parameters for 1.6 Tb/s and Physical Layers and Management Parameters for 200 Gb/s, 400 Gb/s, 800 Gb/s, and 1.6 Tb/s Operation, </a:t>
            </a:r>
            <a:r>
              <a:rPr lang="en-GB" sz="2000" b="0" i="0" dirty="0">
                <a:solidFill>
                  <a:srgbClr val="000000"/>
                </a:solidFill>
                <a:effectLst/>
                <a:latin typeface="Calibri" panose="020F0502020204030204" pitchFamily="34" charset="0"/>
                <a:cs typeface="Calibri" panose="020F0502020204030204" pitchFamily="34" charset="0"/>
                <a:hlinkClick r:id="rId4"/>
              </a:rPr>
              <a:t>PAR</a:t>
            </a:r>
            <a:r>
              <a:rPr lang="en-GB" sz="2000" b="0" i="0" dirty="0">
                <a:solidFill>
                  <a:srgbClr val="000000"/>
                </a:solidFill>
                <a:effectLst/>
                <a:latin typeface="Calibri" panose="020F0502020204030204" pitchFamily="34" charset="0"/>
                <a:cs typeface="Calibri" panose="020F0502020204030204" pitchFamily="34" charset="0"/>
              </a:rPr>
              <a:t> and </a:t>
            </a:r>
            <a:r>
              <a:rPr lang="en-GB" sz="2000" b="0" i="0" dirty="0">
                <a:solidFill>
                  <a:srgbClr val="000000"/>
                </a:solidFill>
                <a:effectLst/>
                <a:latin typeface="Calibri" panose="020F0502020204030204" pitchFamily="34" charset="0"/>
                <a:cs typeface="Calibri" panose="020F0502020204030204" pitchFamily="34" charset="0"/>
                <a:hlinkClick r:id="rId5"/>
              </a:rPr>
              <a:t>CSD</a:t>
            </a:r>
            <a:endParaRPr lang="en-GB" sz="20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2000" b="0" i="0" dirty="0">
                <a:solidFill>
                  <a:srgbClr val="000000"/>
                </a:solidFill>
                <a:effectLst/>
                <a:latin typeface="Calibri" panose="020F0502020204030204" pitchFamily="34" charset="0"/>
                <a:cs typeface="Calibri" panose="020F0502020204030204" pitchFamily="34" charset="0"/>
              </a:rPr>
              <a:t>802.3dk - Amendment: Greater than 50 Gb/s Bidirectional Optical Access PHYs, </a:t>
            </a:r>
            <a:r>
              <a:rPr lang="en-GB" sz="2000" b="0" i="0" dirty="0">
                <a:solidFill>
                  <a:srgbClr val="000000"/>
                </a:solidFill>
                <a:effectLst/>
                <a:latin typeface="Calibri" panose="020F0502020204030204" pitchFamily="34" charset="0"/>
                <a:cs typeface="Calibri" panose="020F0502020204030204" pitchFamily="34" charset="0"/>
                <a:hlinkClick r:id="rId6"/>
              </a:rPr>
              <a:t>PAR</a:t>
            </a:r>
            <a:r>
              <a:rPr lang="en-GB" sz="2000" b="0" i="0" dirty="0">
                <a:solidFill>
                  <a:srgbClr val="000000"/>
                </a:solidFill>
                <a:effectLst/>
                <a:latin typeface="Calibri" panose="020F0502020204030204" pitchFamily="34" charset="0"/>
                <a:cs typeface="Calibri" panose="020F0502020204030204" pitchFamily="34" charset="0"/>
              </a:rPr>
              <a:t> and </a:t>
            </a:r>
            <a:r>
              <a:rPr lang="en-GB" sz="2000" b="0" i="0" dirty="0">
                <a:solidFill>
                  <a:srgbClr val="000000"/>
                </a:solidFill>
                <a:effectLst/>
                <a:latin typeface="Calibri" panose="020F0502020204030204" pitchFamily="34" charset="0"/>
                <a:cs typeface="Calibri" panose="020F0502020204030204" pitchFamily="34" charset="0"/>
                <a:hlinkClick r:id="rId7"/>
              </a:rPr>
              <a:t>CSD</a:t>
            </a:r>
            <a:endParaRPr lang="en-GB" sz="20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2000" b="0" i="0" dirty="0">
                <a:solidFill>
                  <a:srgbClr val="000000"/>
                </a:solidFill>
                <a:effectLst/>
                <a:latin typeface="Calibri" panose="020F0502020204030204" pitchFamily="34" charset="0"/>
                <a:cs typeface="Calibri" panose="020F0502020204030204" pitchFamily="34" charset="0"/>
              </a:rPr>
              <a:t>802.11bk - Amendment: 320 MHz Positioning, </a:t>
            </a:r>
            <a:r>
              <a:rPr lang="en-GB" sz="2000" b="0" i="0" dirty="0">
                <a:solidFill>
                  <a:srgbClr val="000000"/>
                </a:solidFill>
                <a:effectLst/>
                <a:latin typeface="Calibri" panose="020F0502020204030204" pitchFamily="34" charset="0"/>
                <a:cs typeface="Calibri" panose="020F0502020204030204" pitchFamily="34" charset="0"/>
                <a:hlinkClick r:id="rId8"/>
              </a:rPr>
              <a:t>PAR</a:t>
            </a:r>
            <a:r>
              <a:rPr lang="en-GB" sz="2000" b="0" i="0" dirty="0">
                <a:solidFill>
                  <a:srgbClr val="000000"/>
                </a:solidFill>
                <a:effectLst/>
                <a:latin typeface="Calibri" panose="020F0502020204030204" pitchFamily="34" charset="0"/>
                <a:cs typeface="Calibri" panose="020F0502020204030204" pitchFamily="34" charset="0"/>
              </a:rPr>
              <a:t> and </a:t>
            </a:r>
            <a:r>
              <a:rPr lang="en-GB" sz="2000" b="0" i="0" dirty="0">
                <a:solidFill>
                  <a:srgbClr val="000000"/>
                </a:solidFill>
                <a:effectLst/>
                <a:latin typeface="Calibri" panose="020F0502020204030204" pitchFamily="34" charset="0"/>
                <a:cs typeface="Calibri" panose="020F0502020204030204" pitchFamily="34" charset="0"/>
                <a:hlinkClick r:id="rId9"/>
              </a:rPr>
              <a:t>CSD</a:t>
            </a:r>
            <a:endParaRPr lang="en-GB" sz="2000" b="0" i="0" dirty="0">
              <a:solidFill>
                <a:srgbClr val="000000"/>
              </a:solidFill>
              <a:effectLst/>
              <a:latin typeface="Calibri" panose="020F0502020204030204" pitchFamily="34" charset="0"/>
              <a:cs typeface="Calibri" panose="020F0502020204030204" pitchFamily="34" charset="0"/>
            </a:endParaRPr>
          </a:p>
          <a:p>
            <a:endParaRPr lang="en-US" altLang="en-US" sz="2000" dirty="0">
              <a:latin typeface="Calibri" panose="020F0502020204030204" pitchFamily="34" charset="0"/>
              <a:cs typeface="Calibri" panose="020F0502020204030204" pitchFamily="34" charset="0"/>
            </a:endParaRPr>
          </a:p>
          <a:p>
            <a:r>
              <a:rPr lang="en-US" altLang="en-US" sz="2000" dirty="0"/>
              <a:t>Feedback to be reviewed on Thursday 17</a:t>
            </a:r>
            <a:r>
              <a:rPr lang="en-US" altLang="en-US" sz="2000" baseline="30000" dirty="0"/>
              <a:t>th</a:t>
            </a:r>
            <a:r>
              <a:rPr lang="en-US" altLang="en-US" sz="2000" dirty="0"/>
              <a:t> November</a:t>
            </a:r>
          </a:p>
        </p:txBody>
      </p:sp>
      <p:sp>
        <p:nvSpPr>
          <p:cNvPr id="5" name="Footer Placeholder 4">
            <a:extLst>
              <a:ext uri="{FF2B5EF4-FFF2-40B4-BE49-F238E27FC236}">
                <a16:creationId xmlns:a16="http://schemas.microsoft.com/office/drawing/2014/main" id="{94711B1D-FCDD-4755-9D99-2CA74ED21E19}"/>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7F4ACB67-5076-4258-BBF2-1EA3692B05F1}"/>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82277520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62802</TotalTime>
  <Words>1061</Words>
  <Application>Microsoft Office PowerPoint</Application>
  <PresentationFormat>Widescreen</PresentationFormat>
  <Paragraphs>111</Paragraphs>
  <Slides>10</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Worksheet</vt:lpstr>
      <vt:lpstr>PowerPoint Presentation</vt:lpstr>
      <vt:lpstr>Registration for 802 LMSC Plenaries and 802 Wireless Interims</vt:lpstr>
      <vt:lpstr>Deadbeat Consequences (Deadbeat: in default of paying registration fee for a prior mtg.)</vt:lpstr>
      <vt:lpstr>SC Maintenance Reminders</vt:lpstr>
      <vt:lpstr>IEEE-SA Patent, Copyright, and Participation Policies</vt:lpstr>
      <vt:lpstr>IEEE 802 Ground Rules</vt:lpstr>
      <vt:lpstr>PowerPoint Presentation</vt:lpstr>
      <vt:lpstr>SC Meeting Objectives – Agenda</vt:lpstr>
      <vt:lpstr>PAR Review SCM</vt:lpstr>
      <vt:lpstr>SC Meeting Achievements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Maintenance Opening/Closing Report</dc:title>
  <dc:subject>IEEE 802.15 &lt;SCM Report&gt;</dc:subject>
  <dc:creator>Phil Beecher</dc:creator>
  <cp:keywords/>
  <dc:description>15-21-0456-nn</dc:description>
  <cp:lastModifiedBy>Phil Beecher</cp:lastModifiedBy>
  <cp:revision>1123</cp:revision>
  <cp:lastPrinted>2016-07-25T16:00:41Z</cp:lastPrinted>
  <dcterms:created xsi:type="dcterms:W3CDTF">2009-07-12T16:25:16Z</dcterms:created>
  <dcterms:modified xsi:type="dcterms:W3CDTF">2022-11-17T10:18:13Z</dcterms:modified>
  <cp:category/>
</cp:coreProperties>
</file>