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8"/>
  </p:notesMasterIdLst>
  <p:sldIdLst>
    <p:sldId id="256" r:id="rId2"/>
    <p:sldId id="325" r:id="rId3"/>
    <p:sldId id="326" r:id="rId4"/>
    <p:sldId id="327" r:id="rId5"/>
    <p:sldId id="328" r:id="rId6"/>
    <p:sldId id="329" r:id="rId7"/>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98" d="100"/>
          <a:sy n="98" d="100"/>
        </p:scale>
        <p:origin x="1440"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16" name="Google Shape;16;p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P802.15-22-0611-05-6ma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dirty="0">
                <a:solidFill>
                  <a:schemeClr val="dk1"/>
                </a:solidFill>
                <a:latin typeface="Times New Roman"/>
                <a:ea typeface="Times New Roman"/>
                <a:cs typeface="Times New Roman"/>
                <a:sym typeface="Times New Roman"/>
              </a:rPr>
              <a:t>November 2022</a:t>
            </a:r>
            <a:endParaRPr dirty="0"/>
          </a:p>
        </p:txBody>
      </p:sp>
      <p:sp>
        <p:nvSpPr>
          <p:cNvPr id="175" name="Google Shape;175;p25"/>
          <p:cNvSpPr txBox="1">
            <a:spLocks noGrp="1"/>
          </p:cNvSpPr>
          <p:nvPr>
            <p:ph type="ftr" idx="11"/>
          </p:nvPr>
        </p:nvSpPr>
        <p:spPr>
          <a:xfrm>
            <a:off x="5486400" y="6475413"/>
            <a:ext cx="312420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Hernandez, Kohno, Kobayashi, Kim (YNU)</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lvl="0">
              <a:spcBef>
                <a:spcPts val="300"/>
              </a:spcBef>
              <a:spcAft>
                <a:spcPts val="300"/>
              </a:spcAft>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dirty="0">
                <a:solidFill>
                  <a:schemeClr val="dk2"/>
                </a:solidFill>
                <a:latin typeface="Times New Roman"/>
                <a:ea typeface="Times New Roman"/>
                <a:cs typeface="Times New Roman"/>
                <a:sym typeface="Times New Roman"/>
              </a:rPr>
              <a:t> Overview of FEC proposals for 15.6ma</a:t>
            </a:r>
          </a:p>
          <a:p>
            <a:pPr lvl="0">
              <a:spcBef>
                <a:spcPts val="300"/>
              </a:spcBef>
              <a:spcAft>
                <a:spcPts val="300"/>
              </a:spcAft>
              <a:buClr>
                <a:schemeClr val="dk2"/>
              </a:buClr>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November</a:t>
            </a:r>
            <a:r>
              <a:rPr lang="en-US" sz="1600" b="0" i="0" u="none" strike="noStrike" cap="none" dirty="0">
                <a:solidFill>
                  <a:schemeClr val="dk2"/>
                </a:solidFill>
                <a:latin typeface="Times New Roman"/>
                <a:ea typeface="Times New Roman"/>
                <a:cs typeface="Times New Roman"/>
                <a:sym typeface="Times New Roman"/>
              </a:rPr>
              <a:t> 15th, 2022 </a:t>
            </a:r>
          </a:p>
          <a:p>
            <a:pPr marL="0" marR="0" lvl="0" indent="0" algn="l" defTabSz="914400" rtl="0" eaLnBrk="1" fontAlgn="auto" latinLnBrk="0" hangingPunct="1">
              <a:spcBef>
                <a:spcPts val="300"/>
              </a:spcBef>
              <a:spcAft>
                <a:spcPts val="300"/>
              </a:spcAft>
              <a:buClr>
                <a:srgbClr val="000000"/>
              </a:buClr>
              <a:buSzTx/>
              <a:buFont typeface="Arial"/>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Source: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Marco Hernandez</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1,3</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Ryuji Kohno</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1,2</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Takumi Kobayashi</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1,2</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Minsoo Kim</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kumimoji="0" lang="en-US" sz="1600" b="0" i="0" u="none" strike="noStrike" kern="0" cap="none" spc="0" normalizeH="0" baseline="0" noProof="0" dirty="0">
                <a:ln>
                  <a:noFill/>
                </a:ln>
                <a:solidFill>
                  <a:srgbClr val="FF0000"/>
                </a:solidFill>
                <a:effectLst/>
                <a:uLnTx/>
                <a:uFillTx/>
                <a:latin typeface="Times New Roman"/>
                <a:ea typeface="Times New Roman"/>
                <a:cs typeface="Times New Roman"/>
                <a:sym typeface="Times New Roman"/>
              </a:rPr>
              <a:t> </a:t>
            </a:r>
            <a:endParaRPr kumimoji="0" lang="en-US"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spcBef>
                <a:spcPts val="300"/>
              </a:spcBef>
              <a:spcAft>
                <a:spcPts val="30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Company:</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Yokosuka Research Park International Alliance Institute (YRP-IAI), Japan;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2</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Yokohama National University (YNU), Japan.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3</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CWC, Oulu Univ. Finland.</a:t>
            </a:r>
            <a:endParaRPr lang="en-US" dirty="0"/>
          </a:p>
          <a:p>
            <a:pPr marL="0" marR="0" lvl="0" indent="0" algn="l" rtl="0">
              <a:spcBef>
                <a:spcPts val="300"/>
              </a:spcBef>
              <a:spcAft>
                <a:spcPts val="30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Address: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endParaRPr dirty="0"/>
          </a:p>
          <a:p>
            <a:pPr marL="0" marR="0" lvl="0" indent="0" algn="l" defTabSz="914400" rtl="0" eaLnBrk="1" fontAlgn="auto" latinLnBrk="0" hangingPunct="1">
              <a:spcBef>
                <a:spcPts val="300"/>
              </a:spcBef>
              <a:spcAft>
                <a:spcPts val="300"/>
              </a:spcAft>
              <a:buClr>
                <a:srgbClr val="000000"/>
              </a:buClr>
              <a:buSzTx/>
              <a:buFont typeface="Arial"/>
              <a:buNone/>
              <a:tabLst/>
              <a:defRPr/>
            </a:pPr>
            <a:r>
              <a:rPr lang="en-US" sz="1600" b="1" i="0" u="none" strike="noStrike" cap="none" dirty="0">
                <a:solidFill>
                  <a:schemeClr val="dk2"/>
                </a:solidFill>
                <a:latin typeface="Times New Roman"/>
                <a:ea typeface="Times New Roman"/>
                <a:cs typeface="Times New Roman"/>
                <a:sym typeface="Times New Roman"/>
              </a:rPr>
              <a:t>E-Mail:</a:t>
            </a:r>
            <a:r>
              <a:rPr lang="en-US" sz="1600" dirty="0">
                <a:solidFill>
                  <a:schemeClr val="dk2"/>
                </a:solidFill>
                <a:latin typeface="Times New Roman"/>
                <a:ea typeface="Times New Roman"/>
                <a:cs typeface="Times New Roman"/>
                <a:sym typeface="Times New Roman"/>
              </a:rPr>
              <a:t> </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Marco.Hernandez@ieee.org; kohno@ynu.ac.jp; </a:t>
            </a:r>
            <a:r>
              <a:rPr kumimoji="0" lang="en-US" sz="1600" b="0" i="0" u="none" strike="noStrike" kern="0" cap="none" spc="0" normalizeH="0" baseline="0" noProof="0" dirty="0">
                <a:ln>
                  <a:noFill/>
                </a:ln>
                <a:solidFill>
                  <a:srgbClr val="000000"/>
                </a:solidFill>
                <a:effectLst/>
                <a:uLnTx/>
                <a:uFillTx/>
                <a:latin typeface="Times New Roman"/>
                <a:cs typeface="Arial"/>
                <a:sym typeface="Arial"/>
              </a:rPr>
              <a:t>Kobayashi-Takumi-ch@ynu.ac.jp; Minsoo@minsookim.com;</a:t>
            </a:r>
          </a:p>
          <a:p>
            <a:pPr marL="0" marR="0" lvl="0" indent="0" algn="l" defTabSz="914400" rtl="0" eaLnBrk="1" fontAlgn="auto" latinLnBrk="0" hangingPunct="1">
              <a:spcBef>
                <a:spcPts val="300"/>
              </a:spcBef>
              <a:spcAft>
                <a:spcPts val="300"/>
              </a:spcAft>
              <a:buClr>
                <a:srgbClr val="000000"/>
              </a:buClr>
              <a:buSzTx/>
              <a:buFont typeface="Arial"/>
              <a:buNone/>
              <a:tabLst/>
              <a:defRPr/>
            </a:pPr>
            <a:r>
              <a:rPr lang="en-US" sz="1600" b="1" i="0" u="none" strike="noStrike" cap="none" dirty="0">
                <a:solidFill>
                  <a:schemeClr val="dk2"/>
                </a:solidFill>
                <a:latin typeface="Times New Roman"/>
                <a:ea typeface="Times New Roman"/>
                <a:cs typeface="Times New Roman"/>
                <a:sym typeface="Times New Roman"/>
              </a:rPr>
              <a:t>Abstract: </a:t>
            </a:r>
            <a:r>
              <a:rPr lang="en-US" sz="1600" dirty="0">
                <a:solidFill>
                  <a:schemeClr val="dk2"/>
                </a:solidFill>
                <a:latin typeface="Times New Roman"/>
                <a:ea typeface="Times New Roman"/>
                <a:cs typeface="Times New Roman"/>
                <a:sym typeface="Times New Roman"/>
              </a:rPr>
              <a:t>Technical contributions.</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the call for technical contributions.</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917E6-8C03-4F14-8898-62843F27AE2A}"/>
              </a:ext>
            </a:extLst>
          </p:cNvPr>
          <p:cNvSpPr>
            <a:spLocks noGrp="1"/>
          </p:cNvSpPr>
          <p:nvPr>
            <p:ph type="title"/>
          </p:nvPr>
        </p:nvSpPr>
        <p:spPr/>
        <p:txBody>
          <a:bodyPr/>
          <a:lstStyle/>
          <a:p>
            <a:r>
              <a:rPr lang="en-US" dirty="0"/>
              <a:t>FEC harmonization</a:t>
            </a:r>
          </a:p>
        </p:txBody>
      </p:sp>
      <p:sp>
        <p:nvSpPr>
          <p:cNvPr id="3" name="Text Placeholder 2">
            <a:extLst>
              <a:ext uri="{FF2B5EF4-FFF2-40B4-BE49-F238E27FC236}">
                <a16:creationId xmlns:a16="http://schemas.microsoft.com/office/drawing/2014/main" id="{2DA2104E-E14A-4122-A250-66DE4844EF47}"/>
              </a:ext>
            </a:extLst>
          </p:cNvPr>
          <p:cNvSpPr>
            <a:spLocks noGrp="1"/>
          </p:cNvSpPr>
          <p:nvPr>
            <p:ph type="body" idx="1"/>
          </p:nvPr>
        </p:nvSpPr>
        <p:spPr>
          <a:xfrm>
            <a:off x="685800" y="1582366"/>
            <a:ext cx="7772400" cy="4513634"/>
          </a:xfrm>
        </p:spPr>
        <p:txBody>
          <a:bodyPr/>
          <a:lstStyle/>
          <a:p>
            <a:r>
              <a:rPr lang="en-US" sz="2400" dirty="0">
                <a:latin typeface="+mn-lt"/>
              </a:rPr>
              <a:t>The proposal for FEC depends on the coexistence operation of 6ma BANs (coexistence environment class)</a:t>
            </a:r>
          </a:p>
          <a:p>
            <a:endParaRPr lang="en-US" sz="2400" dirty="0">
              <a:latin typeface="+mn-lt"/>
            </a:endParaRPr>
          </a:p>
        </p:txBody>
      </p:sp>
      <p:sp>
        <p:nvSpPr>
          <p:cNvPr id="4" name="Date Placeholder 3">
            <a:extLst>
              <a:ext uri="{FF2B5EF4-FFF2-40B4-BE49-F238E27FC236}">
                <a16:creationId xmlns:a16="http://schemas.microsoft.com/office/drawing/2014/main" id="{FA5DFE9C-93C6-4B92-9964-2A33F6E8A79F}"/>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D4A4D9A8-0721-44A7-B1BD-39DB0EF63E6B}"/>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0A7C08AB-B4D6-4677-A8B3-3BEDA4025E4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graphicFrame>
        <p:nvGraphicFramePr>
          <p:cNvPr id="7" name="Table 6">
            <a:extLst>
              <a:ext uri="{FF2B5EF4-FFF2-40B4-BE49-F238E27FC236}">
                <a16:creationId xmlns:a16="http://schemas.microsoft.com/office/drawing/2014/main" id="{1F01C6C6-8B07-4CFB-A2C8-E886E717A3C5}"/>
              </a:ext>
            </a:extLst>
          </p:cNvPr>
          <p:cNvGraphicFramePr>
            <a:graphicFrameLocks noGrp="1"/>
          </p:cNvGraphicFramePr>
          <p:nvPr>
            <p:extLst>
              <p:ext uri="{D42A27DB-BD31-4B8C-83A1-F6EECF244321}">
                <p14:modId xmlns:p14="http://schemas.microsoft.com/office/powerpoint/2010/main" val="1756250717"/>
              </p:ext>
            </p:extLst>
          </p:nvPr>
        </p:nvGraphicFramePr>
        <p:xfrm>
          <a:off x="1089498" y="2710774"/>
          <a:ext cx="6997429" cy="3326861"/>
        </p:xfrm>
        <a:graphic>
          <a:graphicData uri="http://schemas.openxmlformats.org/drawingml/2006/table">
            <a:tbl>
              <a:tblPr firstRow="1" firstCol="1" bandRow="1"/>
              <a:tblGrid>
                <a:gridCol w="1107016">
                  <a:extLst>
                    <a:ext uri="{9D8B030D-6E8A-4147-A177-3AD203B41FA5}">
                      <a16:colId xmlns:a16="http://schemas.microsoft.com/office/drawing/2014/main" val="2262064251"/>
                    </a:ext>
                  </a:extLst>
                </a:gridCol>
                <a:gridCol w="644857">
                  <a:extLst>
                    <a:ext uri="{9D8B030D-6E8A-4147-A177-3AD203B41FA5}">
                      <a16:colId xmlns:a16="http://schemas.microsoft.com/office/drawing/2014/main" val="1737157826"/>
                    </a:ext>
                  </a:extLst>
                </a:gridCol>
                <a:gridCol w="613117">
                  <a:extLst>
                    <a:ext uri="{9D8B030D-6E8A-4147-A177-3AD203B41FA5}">
                      <a16:colId xmlns:a16="http://schemas.microsoft.com/office/drawing/2014/main" val="2867749723"/>
                    </a:ext>
                  </a:extLst>
                </a:gridCol>
                <a:gridCol w="876323">
                  <a:extLst>
                    <a:ext uri="{9D8B030D-6E8A-4147-A177-3AD203B41FA5}">
                      <a16:colId xmlns:a16="http://schemas.microsoft.com/office/drawing/2014/main" val="1035522576"/>
                    </a:ext>
                  </a:extLst>
                </a:gridCol>
                <a:gridCol w="750914">
                  <a:extLst>
                    <a:ext uri="{9D8B030D-6E8A-4147-A177-3AD203B41FA5}">
                      <a16:colId xmlns:a16="http://schemas.microsoft.com/office/drawing/2014/main" val="2607476459"/>
                    </a:ext>
                  </a:extLst>
                </a:gridCol>
                <a:gridCol w="959156">
                  <a:extLst>
                    <a:ext uri="{9D8B030D-6E8A-4147-A177-3AD203B41FA5}">
                      <a16:colId xmlns:a16="http://schemas.microsoft.com/office/drawing/2014/main" val="951290298"/>
                    </a:ext>
                  </a:extLst>
                </a:gridCol>
                <a:gridCol w="2046046">
                  <a:extLst>
                    <a:ext uri="{9D8B030D-6E8A-4147-A177-3AD203B41FA5}">
                      <a16:colId xmlns:a16="http://schemas.microsoft.com/office/drawing/2014/main" val="1964757568"/>
                    </a:ext>
                  </a:extLst>
                </a:gridCol>
              </a:tblGrid>
              <a:tr h="1188165">
                <a:tc>
                  <a:txBody>
                    <a:bodyPr/>
                    <a:lstStyle/>
                    <a:p>
                      <a:pPr algn="just">
                        <a:spcBef>
                          <a:spcPts val="300"/>
                        </a:spcBef>
                        <a:spcAft>
                          <a:spcPts val="300"/>
                        </a:spcAft>
                      </a:pPr>
                      <a:r>
                        <a:rPr lang="en-US" sz="1000" b="1">
                          <a:effectLst/>
                          <a:latin typeface="Times New Roman" panose="02020603050405020304" pitchFamily="18" charset="0"/>
                          <a:ea typeface="Times New Roman" panose="02020603050405020304" pitchFamily="18" charset="0"/>
                        </a:rPr>
                        <a:t>Coexistence environment class</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300"/>
                        </a:spcBef>
                        <a:spcAft>
                          <a:spcPts val="300"/>
                        </a:spcAft>
                      </a:pPr>
                      <a:r>
                        <a:rPr lang="en-US" sz="1000" b="1">
                          <a:effectLst/>
                          <a:latin typeface="Times New Roman" panose="02020603050405020304" pitchFamily="18" charset="0"/>
                          <a:ea typeface="Times New Roman" panose="02020603050405020304" pitchFamily="18" charset="0"/>
                        </a:rPr>
                        <a:t>15.6ma</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300"/>
                        </a:spcBef>
                        <a:spcAft>
                          <a:spcPts val="300"/>
                        </a:spcAft>
                      </a:pPr>
                      <a:r>
                        <a:rPr lang="en-US" sz="1000" b="1">
                          <a:effectLst/>
                          <a:latin typeface="Times New Roman" panose="02020603050405020304" pitchFamily="18" charset="0"/>
                          <a:ea typeface="Times New Roman" panose="02020603050405020304" pitchFamily="18" charset="0"/>
                        </a:rPr>
                        <a:t>15.6-2012</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300"/>
                        </a:spcBef>
                        <a:spcAft>
                          <a:spcPts val="300"/>
                        </a:spcAft>
                      </a:pPr>
                      <a:r>
                        <a:rPr lang="en-US" sz="1000" b="1">
                          <a:effectLst/>
                          <a:latin typeface="Times New Roman" panose="02020603050405020304" pitchFamily="18" charset="0"/>
                          <a:ea typeface="Times New Roman" panose="02020603050405020304" pitchFamily="18" charset="0"/>
                        </a:rPr>
                        <a:t>Non-UWB (Wi-Fi, unlicensed 5G)</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300"/>
                        </a:spcBef>
                        <a:spcAft>
                          <a:spcPts val="300"/>
                        </a:spcAft>
                      </a:pPr>
                      <a:r>
                        <a:rPr lang="en-US" sz="1000" b="1">
                          <a:effectLst/>
                          <a:latin typeface="Times New Roman" panose="02020603050405020304" pitchFamily="18" charset="0"/>
                          <a:ea typeface="Times New Roman" panose="02020603050405020304" pitchFamily="18" charset="0"/>
                        </a:rPr>
                        <a:t>802.15 UWB (15.4, 15.8)</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300"/>
                        </a:spcBef>
                        <a:spcAft>
                          <a:spcPts val="300"/>
                        </a:spcAft>
                      </a:pPr>
                      <a:r>
                        <a:rPr lang="en-US" sz="1000" b="1">
                          <a:effectLst/>
                          <a:latin typeface="Times New Roman" panose="02020603050405020304" pitchFamily="18" charset="0"/>
                          <a:ea typeface="Times New Roman" panose="02020603050405020304" pitchFamily="18" charset="0"/>
                        </a:rPr>
                        <a:t>Non-802.15 UWB (ETSI, SmartBAN)</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b="1">
                          <a:effectLst/>
                          <a:latin typeface="Times New Roman" panose="02020603050405020304" pitchFamily="18" charset="0"/>
                          <a:ea typeface="Times New Roman" panose="02020603050405020304" pitchFamily="18" charset="0"/>
                        </a:rPr>
                        <a:t>Note</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5562252"/>
                  </a:ext>
                </a:extLst>
              </a:tr>
              <a:tr h="237633">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Symbol" panose="050501020107060205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Symbol" panose="050501020107060205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Symbol" panose="050501020107060205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Symbol" panose="050501020107060205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Symbol" panose="050501020107060205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A single BAN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8646715"/>
                  </a:ext>
                </a:extLst>
              </a:tr>
              <a:tr h="237633">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Wingdings 2" panose="050201020105070707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Symbol" panose="050501020107060205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Symbol" panose="050501020107060205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Symbol" panose="050501020107060205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Symbol" panose="050501020107060205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Multiple BANs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2047909"/>
                  </a:ext>
                </a:extLst>
              </a:tr>
              <a:tr h="237633">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Wingdings 2" panose="050201020105070707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Wingdings 2" panose="050201020105070707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Symbol" panose="050501020107060205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Symbol" panose="050501020107060205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Symbol" panose="050501020107060205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675340786"/>
                  </a:ext>
                </a:extLst>
              </a:tr>
              <a:tr h="237633">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Wingdings 2" panose="050201020105070707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Symbol" panose="050501020107060205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Wingdings 2" panose="050201020105070707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Symbol" panose="050501020107060205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Symbol" panose="050501020107060205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Non-UWB systems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3853719"/>
                  </a:ext>
                </a:extLst>
              </a:tr>
              <a:tr h="237633">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Wingdings 2" panose="050201020105070707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Symbol" panose="050501020107060205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Symbol" panose="050501020107060205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Wingdings 2" panose="050201020105070707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Symbol" panose="050501020107060205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Multiple UWB systems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5229569"/>
                  </a:ext>
                </a:extLst>
              </a:tr>
              <a:tr h="237633">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Wingdings 2" panose="050201020105070707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Symbol" panose="050501020107060205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Symbol" panose="050501020107060205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Symbol" panose="050501020107060205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Wingdings 2" panose="050201020105070707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712273767"/>
                  </a:ext>
                </a:extLst>
              </a:tr>
              <a:tr h="237633">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Wingdings 2" panose="050201020105070707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Symbol" panose="050501020107060205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Symbol" panose="050501020107060205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Wingdings 2" panose="050201020105070707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Wingdings 2" panose="050201020105070707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912254388"/>
                  </a:ext>
                </a:extLst>
              </a:tr>
              <a:tr h="47526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Wingdings 2" panose="050201020105070707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Wingdings 2" panose="050201020105070707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Wingdings 2" panose="050201020105070707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Wingdings 2" panose="050201020105070707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sym typeface="Wingdings 2" panose="05020102010507070707" pitchFamily="18" charset="2"/>
                        </a:rPr>
                        <a:t></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dirty="0">
                          <a:effectLst/>
                          <a:latin typeface="Times New Roman" panose="02020603050405020304" pitchFamily="18" charset="0"/>
                          <a:ea typeface="Times New Roman" panose="02020603050405020304" pitchFamily="18" charset="0"/>
                        </a:rPr>
                        <a:t>Multiple: BANs, non-UWB and UWB systems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2935038"/>
                  </a:ext>
                </a:extLst>
              </a:tr>
            </a:tbl>
          </a:graphicData>
        </a:graphic>
      </p:graphicFrame>
    </p:spTree>
    <p:extLst>
      <p:ext uri="{BB962C8B-B14F-4D97-AF65-F5344CB8AC3E}">
        <p14:creationId xmlns:p14="http://schemas.microsoft.com/office/powerpoint/2010/main" val="1382944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A4D471B-4172-4CF3-AEFB-0B8849BF4102}"/>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65984EFC-5B71-46FF-BED5-FD2CD205CA66}"/>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B21126ED-1CAD-4E8B-AD22-4432A7A316B0}"/>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graphicFrame>
        <p:nvGraphicFramePr>
          <p:cNvPr id="7" name="Table 6">
            <a:extLst>
              <a:ext uri="{FF2B5EF4-FFF2-40B4-BE49-F238E27FC236}">
                <a16:creationId xmlns:a16="http://schemas.microsoft.com/office/drawing/2014/main" id="{1CF69B5C-89A5-4BAB-8E47-72D115D2BB57}"/>
              </a:ext>
            </a:extLst>
          </p:cNvPr>
          <p:cNvGraphicFramePr>
            <a:graphicFrameLocks noGrp="1"/>
          </p:cNvGraphicFramePr>
          <p:nvPr>
            <p:extLst>
              <p:ext uri="{D42A27DB-BD31-4B8C-83A1-F6EECF244321}">
                <p14:modId xmlns:p14="http://schemas.microsoft.com/office/powerpoint/2010/main" val="1624410381"/>
              </p:ext>
            </p:extLst>
          </p:nvPr>
        </p:nvGraphicFramePr>
        <p:xfrm>
          <a:off x="1592951" y="1574165"/>
          <a:ext cx="5231765" cy="1854835"/>
        </p:xfrm>
        <a:graphic>
          <a:graphicData uri="http://schemas.openxmlformats.org/drawingml/2006/table">
            <a:tbl>
              <a:tblPr firstRow="1" firstCol="1" lastRow="1" lastCol="1" bandRow="1" bandCol="1"/>
              <a:tblGrid>
                <a:gridCol w="986155">
                  <a:extLst>
                    <a:ext uri="{9D8B030D-6E8A-4147-A177-3AD203B41FA5}">
                      <a16:colId xmlns:a16="http://schemas.microsoft.com/office/drawing/2014/main" val="59964409"/>
                    </a:ext>
                  </a:extLst>
                </a:gridCol>
                <a:gridCol w="4245610">
                  <a:extLst>
                    <a:ext uri="{9D8B030D-6E8A-4147-A177-3AD203B41FA5}">
                      <a16:colId xmlns:a16="http://schemas.microsoft.com/office/drawing/2014/main" val="2502474499"/>
                    </a:ext>
                  </a:extLst>
                </a:gridCol>
              </a:tblGrid>
              <a:tr h="0">
                <a:tc>
                  <a:txBody>
                    <a:bodyPr/>
                    <a:lstStyle/>
                    <a:p>
                      <a:pPr algn="ctr">
                        <a:spcBef>
                          <a:spcPts val="300"/>
                        </a:spcBef>
                        <a:spcAft>
                          <a:spcPts val="300"/>
                        </a:spcAft>
                      </a:pPr>
                      <a:r>
                        <a:rPr lang="en-US" sz="1000" b="1">
                          <a:effectLst/>
                          <a:latin typeface="Times New Roman" panose="02020603050405020304" pitchFamily="18" charset="0"/>
                          <a:ea typeface="Times New Roman" panose="02020603050405020304" pitchFamily="18" charset="0"/>
                        </a:rPr>
                        <a:t>QoS type</a:t>
                      </a:r>
                      <a:endParaRPr lang="en-US" sz="900" b="1">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b="1">
                          <a:effectLst/>
                          <a:latin typeface="Times New Roman" panose="02020603050405020304" pitchFamily="18" charset="0"/>
                          <a:ea typeface="Times New Roman" panose="02020603050405020304" pitchFamily="18" charset="0"/>
                        </a:rPr>
                        <a:t>FEC configuration</a:t>
                      </a:r>
                      <a:endParaRPr lang="en-US" sz="900" b="1">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6438138"/>
                  </a:ext>
                </a:extLst>
              </a:tr>
              <a:tr h="186690">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0</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9716340"/>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1</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 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7325424"/>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2</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8856247"/>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3</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2629327"/>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4</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Outer Encoder: shortened RS (200,168) and 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0976161"/>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5</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Outer Encoder: shortened RS (200,168) and 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9791053"/>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6</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Outer Encoder: shortened RS (200,168) and 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0001932"/>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7</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dirty="0">
                          <a:effectLst/>
                          <a:latin typeface="Times New Roman" panose="02020603050405020304" pitchFamily="18" charset="0"/>
                          <a:ea typeface="Times New Roman" panose="02020603050405020304" pitchFamily="18" charset="0"/>
                        </a:rPr>
                        <a:t>Outer Encoder: shortened RS (200,168) and Inner encoder: BCC or LDPC</a:t>
                      </a:r>
                      <a:endParaRPr lang="en-US" sz="9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0310240"/>
                  </a:ext>
                </a:extLst>
              </a:tr>
            </a:tbl>
          </a:graphicData>
        </a:graphic>
      </p:graphicFrame>
      <p:graphicFrame>
        <p:nvGraphicFramePr>
          <p:cNvPr id="8" name="Table 7">
            <a:extLst>
              <a:ext uri="{FF2B5EF4-FFF2-40B4-BE49-F238E27FC236}">
                <a16:creationId xmlns:a16="http://schemas.microsoft.com/office/drawing/2014/main" id="{9D8AB14C-3995-4D79-8481-5F6A33D84D4E}"/>
              </a:ext>
            </a:extLst>
          </p:cNvPr>
          <p:cNvGraphicFramePr>
            <a:graphicFrameLocks noGrp="1"/>
          </p:cNvGraphicFramePr>
          <p:nvPr>
            <p:extLst>
              <p:ext uri="{D42A27DB-BD31-4B8C-83A1-F6EECF244321}">
                <p14:modId xmlns:p14="http://schemas.microsoft.com/office/powerpoint/2010/main" val="1933197806"/>
              </p:ext>
            </p:extLst>
          </p:nvPr>
        </p:nvGraphicFramePr>
        <p:xfrm>
          <a:off x="1592950" y="4161769"/>
          <a:ext cx="5231765" cy="1854835"/>
        </p:xfrm>
        <a:graphic>
          <a:graphicData uri="http://schemas.openxmlformats.org/drawingml/2006/table">
            <a:tbl>
              <a:tblPr firstRow="1" firstCol="1" lastRow="1" lastCol="1" bandRow="1" bandCol="1"/>
              <a:tblGrid>
                <a:gridCol w="986155">
                  <a:extLst>
                    <a:ext uri="{9D8B030D-6E8A-4147-A177-3AD203B41FA5}">
                      <a16:colId xmlns:a16="http://schemas.microsoft.com/office/drawing/2014/main" val="541260575"/>
                    </a:ext>
                  </a:extLst>
                </a:gridCol>
                <a:gridCol w="4245610">
                  <a:extLst>
                    <a:ext uri="{9D8B030D-6E8A-4147-A177-3AD203B41FA5}">
                      <a16:colId xmlns:a16="http://schemas.microsoft.com/office/drawing/2014/main" val="4233706564"/>
                    </a:ext>
                  </a:extLst>
                </a:gridCol>
              </a:tblGrid>
              <a:tr h="0">
                <a:tc>
                  <a:txBody>
                    <a:bodyPr/>
                    <a:lstStyle/>
                    <a:p>
                      <a:pPr algn="ctr">
                        <a:spcBef>
                          <a:spcPts val="300"/>
                        </a:spcBef>
                        <a:spcAft>
                          <a:spcPts val="300"/>
                        </a:spcAft>
                      </a:pPr>
                      <a:r>
                        <a:rPr lang="en-US" sz="1000" b="1">
                          <a:effectLst/>
                          <a:latin typeface="Times New Roman" panose="02020603050405020304" pitchFamily="18" charset="0"/>
                          <a:ea typeface="Times New Roman" panose="02020603050405020304" pitchFamily="18" charset="0"/>
                        </a:rPr>
                        <a:t>QoS type</a:t>
                      </a:r>
                      <a:endParaRPr lang="en-US" sz="900" b="1">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b="1">
                          <a:effectLst/>
                          <a:latin typeface="Times New Roman" panose="02020603050405020304" pitchFamily="18" charset="0"/>
                          <a:ea typeface="Times New Roman" panose="02020603050405020304" pitchFamily="18" charset="0"/>
                        </a:rPr>
                        <a:t>FEC configuration</a:t>
                      </a:r>
                      <a:endParaRPr lang="en-US" sz="900" b="1">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7995501"/>
                  </a:ext>
                </a:extLst>
              </a:tr>
              <a:tr h="186690">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0</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2762649"/>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1</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 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981697"/>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2</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3185284"/>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3</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4897999"/>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4</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HARQ</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0621471"/>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5</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HARQ</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2752758"/>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6</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HARQ</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5735177"/>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7</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dirty="0">
                          <a:effectLst/>
                          <a:latin typeface="Times New Roman" panose="02020603050405020304" pitchFamily="18" charset="0"/>
                          <a:ea typeface="Times New Roman" panose="02020603050405020304" pitchFamily="18" charset="0"/>
                        </a:rPr>
                        <a:t>HARQ</a:t>
                      </a:r>
                      <a:endParaRPr lang="en-US" sz="9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1752140"/>
                  </a:ext>
                </a:extLst>
              </a:tr>
            </a:tbl>
          </a:graphicData>
        </a:graphic>
      </p:graphicFrame>
      <p:sp>
        <p:nvSpPr>
          <p:cNvPr id="9" name="TextBox 8">
            <a:extLst>
              <a:ext uri="{FF2B5EF4-FFF2-40B4-BE49-F238E27FC236}">
                <a16:creationId xmlns:a16="http://schemas.microsoft.com/office/drawing/2014/main" id="{9D1A7BAA-65F0-42F1-8BBE-DA0A635DA976}"/>
              </a:ext>
            </a:extLst>
          </p:cNvPr>
          <p:cNvSpPr txBox="1"/>
          <p:nvPr/>
        </p:nvSpPr>
        <p:spPr>
          <a:xfrm>
            <a:off x="2976664" y="1007726"/>
            <a:ext cx="2190023" cy="400110"/>
          </a:xfrm>
          <a:prstGeom prst="rect">
            <a:avLst/>
          </a:prstGeom>
          <a:noFill/>
        </p:spPr>
        <p:txBody>
          <a:bodyPr wrap="none" rtlCol="0">
            <a:spAutoFit/>
          </a:bodyPr>
          <a:lstStyle/>
          <a:p>
            <a:r>
              <a:rPr lang="en-US" sz="2000" dirty="0">
                <a:latin typeface="+mn-lt"/>
              </a:rPr>
              <a:t>Coexistence class 0</a:t>
            </a:r>
          </a:p>
        </p:txBody>
      </p:sp>
      <p:sp>
        <p:nvSpPr>
          <p:cNvPr id="11" name="TextBox 10">
            <a:extLst>
              <a:ext uri="{FF2B5EF4-FFF2-40B4-BE49-F238E27FC236}">
                <a16:creationId xmlns:a16="http://schemas.microsoft.com/office/drawing/2014/main" id="{865AB36C-661C-4C11-AB9F-363C6160631D}"/>
              </a:ext>
            </a:extLst>
          </p:cNvPr>
          <p:cNvSpPr txBox="1"/>
          <p:nvPr/>
        </p:nvSpPr>
        <p:spPr>
          <a:xfrm>
            <a:off x="3055785" y="3702960"/>
            <a:ext cx="2333338" cy="400110"/>
          </a:xfrm>
          <a:prstGeom prst="rect">
            <a:avLst/>
          </a:prstGeom>
          <a:noFill/>
        </p:spPr>
        <p:txBody>
          <a:bodyPr wrap="square">
            <a:spAutoFit/>
          </a:bodyPr>
          <a:lstStyle/>
          <a:p>
            <a:r>
              <a:rPr lang="en-US" sz="2000" dirty="0">
                <a:latin typeface="+mn-lt"/>
              </a:rPr>
              <a:t>Coexistence class 1</a:t>
            </a:r>
          </a:p>
        </p:txBody>
      </p:sp>
    </p:spTree>
    <p:extLst>
      <p:ext uri="{BB962C8B-B14F-4D97-AF65-F5344CB8AC3E}">
        <p14:creationId xmlns:p14="http://schemas.microsoft.com/office/powerpoint/2010/main" val="2882288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E8DE8CD-478F-4807-8866-705DF7E084F6}"/>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DEC00148-AB5D-456F-AE5C-3E95A6E3E8A3}"/>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90E0C489-DC04-47F7-AB5D-E58B14BD61E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graphicFrame>
        <p:nvGraphicFramePr>
          <p:cNvPr id="9" name="Table 8">
            <a:extLst>
              <a:ext uri="{FF2B5EF4-FFF2-40B4-BE49-F238E27FC236}">
                <a16:creationId xmlns:a16="http://schemas.microsoft.com/office/drawing/2014/main" id="{747E4ADA-DC53-433D-ADF8-7A3A09FE5D9C}"/>
              </a:ext>
            </a:extLst>
          </p:cNvPr>
          <p:cNvGraphicFramePr>
            <a:graphicFrameLocks noGrp="1"/>
          </p:cNvGraphicFramePr>
          <p:nvPr>
            <p:extLst>
              <p:ext uri="{D42A27DB-BD31-4B8C-83A1-F6EECF244321}">
                <p14:modId xmlns:p14="http://schemas.microsoft.com/office/powerpoint/2010/main" val="3455551958"/>
              </p:ext>
            </p:extLst>
          </p:nvPr>
        </p:nvGraphicFramePr>
        <p:xfrm>
          <a:off x="1956117" y="1470450"/>
          <a:ext cx="5231765" cy="1854835"/>
        </p:xfrm>
        <a:graphic>
          <a:graphicData uri="http://schemas.openxmlformats.org/drawingml/2006/table">
            <a:tbl>
              <a:tblPr firstRow="1" firstCol="1" lastRow="1" lastCol="1" bandRow="1" bandCol="1"/>
              <a:tblGrid>
                <a:gridCol w="986155">
                  <a:extLst>
                    <a:ext uri="{9D8B030D-6E8A-4147-A177-3AD203B41FA5}">
                      <a16:colId xmlns:a16="http://schemas.microsoft.com/office/drawing/2014/main" val="2426488760"/>
                    </a:ext>
                  </a:extLst>
                </a:gridCol>
                <a:gridCol w="4245610">
                  <a:extLst>
                    <a:ext uri="{9D8B030D-6E8A-4147-A177-3AD203B41FA5}">
                      <a16:colId xmlns:a16="http://schemas.microsoft.com/office/drawing/2014/main" val="357052965"/>
                    </a:ext>
                  </a:extLst>
                </a:gridCol>
              </a:tblGrid>
              <a:tr h="0">
                <a:tc>
                  <a:txBody>
                    <a:bodyPr/>
                    <a:lstStyle/>
                    <a:p>
                      <a:pPr algn="ctr">
                        <a:spcBef>
                          <a:spcPts val="300"/>
                        </a:spcBef>
                        <a:spcAft>
                          <a:spcPts val="300"/>
                        </a:spcAft>
                      </a:pPr>
                      <a:r>
                        <a:rPr lang="en-US" sz="1000" b="1">
                          <a:effectLst/>
                          <a:latin typeface="Times New Roman" panose="02020603050405020304" pitchFamily="18" charset="0"/>
                          <a:ea typeface="Times New Roman" panose="02020603050405020304" pitchFamily="18" charset="0"/>
                        </a:rPr>
                        <a:t>QoS type</a:t>
                      </a:r>
                      <a:endParaRPr lang="en-US" sz="900" b="1">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b="1">
                          <a:effectLst/>
                          <a:latin typeface="Times New Roman" panose="02020603050405020304" pitchFamily="18" charset="0"/>
                          <a:ea typeface="Times New Roman" panose="02020603050405020304" pitchFamily="18" charset="0"/>
                        </a:rPr>
                        <a:t>FEC configuration</a:t>
                      </a:r>
                      <a:endParaRPr lang="en-US" sz="900" b="1">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5894674"/>
                  </a:ext>
                </a:extLst>
              </a:tr>
              <a:tr h="186690">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0</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1297264"/>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1</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 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0019431"/>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2</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2187526"/>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3</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7982799"/>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4</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HARQ</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2528553"/>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5</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HARQ</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7728679"/>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6</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HARQ</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3990888"/>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7</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dirty="0">
                          <a:effectLst/>
                          <a:latin typeface="Times New Roman" panose="02020603050405020304" pitchFamily="18" charset="0"/>
                          <a:ea typeface="Times New Roman" panose="02020603050405020304" pitchFamily="18" charset="0"/>
                        </a:rPr>
                        <a:t>HARQ</a:t>
                      </a:r>
                      <a:endParaRPr lang="en-US" sz="9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9349371"/>
                  </a:ext>
                </a:extLst>
              </a:tr>
            </a:tbl>
          </a:graphicData>
        </a:graphic>
      </p:graphicFrame>
      <p:graphicFrame>
        <p:nvGraphicFramePr>
          <p:cNvPr id="10" name="Table 9">
            <a:extLst>
              <a:ext uri="{FF2B5EF4-FFF2-40B4-BE49-F238E27FC236}">
                <a16:creationId xmlns:a16="http://schemas.microsoft.com/office/drawing/2014/main" id="{911E0414-5696-4755-B8B9-5F682A37BA7F}"/>
              </a:ext>
            </a:extLst>
          </p:cNvPr>
          <p:cNvGraphicFramePr>
            <a:graphicFrameLocks noGrp="1"/>
          </p:cNvGraphicFramePr>
          <p:nvPr>
            <p:extLst>
              <p:ext uri="{D42A27DB-BD31-4B8C-83A1-F6EECF244321}">
                <p14:modId xmlns:p14="http://schemas.microsoft.com/office/powerpoint/2010/main" val="1804873734"/>
              </p:ext>
            </p:extLst>
          </p:nvPr>
        </p:nvGraphicFramePr>
        <p:xfrm>
          <a:off x="1956116" y="4202010"/>
          <a:ext cx="5231765" cy="1854835"/>
        </p:xfrm>
        <a:graphic>
          <a:graphicData uri="http://schemas.openxmlformats.org/drawingml/2006/table">
            <a:tbl>
              <a:tblPr firstRow="1" firstCol="1" lastRow="1" lastCol="1" bandRow="1" bandCol="1"/>
              <a:tblGrid>
                <a:gridCol w="986155">
                  <a:extLst>
                    <a:ext uri="{9D8B030D-6E8A-4147-A177-3AD203B41FA5}">
                      <a16:colId xmlns:a16="http://schemas.microsoft.com/office/drawing/2014/main" val="347914223"/>
                    </a:ext>
                  </a:extLst>
                </a:gridCol>
                <a:gridCol w="4245610">
                  <a:extLst>
                    <a:ext uri="{9D8B030D-6E8A-4147-A177-3AD203B41FA5}">
                      <a16:colId xmlns:a16="http://schemas.microsoft.com/office/drawing/2014/main" val="2098229407"/>
                    </a:ext>
                  </a:extLst>
                </a:gridCol>
              </a:tblGrid>
              <a:tr h="0">
                <a:tc>
                  <a:txBody>
                    <a:bodyPr/>
                    <a:lstStyle/>
                    <a:p>
                      <a:pPr algn="ctr">
                        <a:spcBef>
                          <a:spcPts val="300"/>
                        </a:spcBef>
                        <a:spcAft>
                          <a:spcPts val="300"/>
                        </a:spcAft>
                      </a:pPr>
                      <a:r>
                        <a:rPr lang="en-US" sz="1000" b="1">
                          <a:effectLst/>
                          <a:latin typeface="Times New Roman" panose="02020603050405020304" pitchFamily="18" charset="0"/>
                          <a:ea typeface="Times New Roman" panose="02020603050405020304" pitchFamily="18" charset="0"/>
                        </a:rPr>
                        <a:t>QoS type</a:t>
                      </a:r>
                      <a:endParaRPr lang="en-US" sz="900" b="1">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b="1">
                          <a:effectLst/>
                          <a:latin typeface="Times New Roman" panose="02020603050405020304" pitchFamily="18" charset="0"/>
                          <a:ea typeface="Times New Roman" panose="02020603050405020304" pitchFamily="18" charset="0"/>
                        </a:rPr>
                        <a:t>FEC configuration</a:t>
                      </a:r>
                      <a:endParaRPr lang="en-US" sz="900" b="1">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5826774"/>
                  </a:ext>
                </a:extLst>
              </a:tr>
              <a:tr h="186690">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0</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Outer Encoder: shortened RS (200,168) and 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7059806"/>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1</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Outer Encoder: shortened RS (200,168) and 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3685892"/>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2</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Outer Encoder: shortened RS (200,168) and 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9812272"/>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3</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Outer Encoder: shortened RS (200,168) and 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3500962"/>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4</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Outer Encoder: shortened RS (200,168) and 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5143061"/>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5</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HARQ</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3699820"/>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6</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HARQ</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4273689"/>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7</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dirty="0">
                          <a:effectLst/>
                          <a:latin typeface="Times New Roman" panose="02020603050405020304" pitchFamily="18" charset="0"/>
                          <a:ea typeface="Times New Roman" panose="02020603050405020304" pitchFamily="18" charset="0"/>
                        </a:rPr>
                        <a:t>HARQ</a:t>
                      </a:r>
                      <a:endParaRPr lang="en-US" sz="9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0724001"/>
                  </a:ext>
                </a:extLst>
              </a:tr>
            </a:tbl>
          </a:graphicData>
        </a:graphic>
      </p:graphicFrame>
      <p:sp>
        <p:nvSpPr>
          <p:cNvPr id="12" name="TextBox 11">
            <a:extLst>
              <a:ext uri="{FF2B5EF4-FFF2-40B4-BE49-F238E27FC236}">
                <a16:creationId xmlns:a16="http://schemas.microsoft.com/office/drawing/2014/main" id="{A77C347C-4469-4DF1-9F63-BE3A7B08DE0D}"/>
              </a:ext>
            </a:extLst>
          </p:cNvPr>
          <p:cNvSpPr txBox="1"/>
          <p:nvPr/>
        </p:nvSpPr>
        <p:spPr>
          <a:xfrm>
            <a:off x="3219855" y="943050"/>
            <a:ext cx="2266545" cy="400110"/>
          </a:xfrm>
          <a:prstGeom prst="rect">
            <a:avLst/>
          </a:prstGeom>
          <a:noFill/>
        </p:spPr>
        <p:txBody>
          <a:bodyPr wrap="square">
            <a:spAutoFit/>
          </a:bodyPr>
          <a:lstStyle/>
          <a:p>
            <a:r>
              <a:rPr lang="en-US" sz="2000" dirty="0">
                <a:latin typeface="+mn-lt"/>
              </a:rPr>
              <a:t>Coexistence class 2</a:t>
            </a:r>
          </a:p>
        </p:txBody>
      </p:sp>
      <p:sp>
        <p:nvSpPr>
          <p:cNvPr id="14" name="TextBox 13">
            <a:extLst>
              <a:ext uri="{FF2B5EF4-FFF2-40B4-BE49-F238E27FC236}">
                <a16:creationId xmlns:a16="http://schemas.microsoft.com/office/drawing/2014/main" id="{80BD7089-E09D-4BEF-9BFB-38C25F77E823}"/>
              </a:ext>
            </a:extLst>
          </p:cNvPr>
          <p:cNvSpPr txBox="1"/>
          <p:nvPr/>
        </p:nvSpPr>
        <p:spPr>
          <a:xfrm>
            <a:off x="3342261" y="3743853"/>
            <a:ext cx="2247900" cy="400110"/>
          </a:xfrm>
          <a:prstGeom prst="rect">
            <a:avLst/>
          </a:prstGeom>
          <a:noFill/>
        </p:spPr>
        <p:txBody>
          <a:bodyPr wrap="square">
            <a:spAutoFit/>
          </a:bodyPr>
          <a:lstStyle/>
          <a:p>
            <a:r>
              <a:rPr lang="en-US" sz="2000" dirty="0">
                <a:latin typeface="+mn-lt"/>
              </a:rPr>
              <a:t>Coexistence class 3</a:t>
            </a:r>
          </a:p>
        </p:txBody>
      </p:sp>
    </p:spTree>
    <p:extLst>
      <p:ext uri="{BB962C8B-B14F-4D97-AF65-F5344CB8AC3E}">
        <p14:creationId xmlns:p14="http://schemas.microsoft.com/office/powerpoint/2010/main" val="966519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E00CCDA6-1D08-468D-80D4-7804A890F67A}"/>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CFE8E769-E7E1-489F-B1F8-07D8265AECC1}"/>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1B909D4C-A5FA-4C8C-A35B-68055AC7EAAA}"/>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graphicFrame>
        <p:nvGraphicFramePr>
          <p:cNvPr id="7" name="Table 6">
            <a:extLst>
              <a:ext uri="{FF2B5EF4-FFF2-40B4-BE49-F238E27FC236}">
                <a16:creationId xmlns:a16="http://schemas.microsoft.com/office/drawing/2014/main" id="{9B42412F-0399-4045-8731-2ED28F72E43E}"/>
              </a:ext>
            </a:extLst>
          </p:cNvPr>
          <p:cNvGraphicFramePr>
            <a:graphicFrameLocks noGrp="1"/>
          </p:cNvGraphicFramePr>
          <p:nvPr>
            <p:extLst>
              <p:ext uri="{D42A27DB-BD31-4B8C-83A1-F6EECF244321}">
                <p14:modId xmlns:p14="http://schemas.microsoft.com/office/powerpoint/2010/main" val="1767945613"/>
              </p:ext>
            </p:extLst>
          </p:nvPr>
        </p:nvGraphicFramePr>
        <p:xfrm>
          <a:off x="1725930" y="1373173"/>
          <a:ext cx="5231765" cy="1854835"/>
        </p:xfrm>
        <a:graphic>
          <a:graphicData uri="http://schemas.openxmlformats.org/drawingml/2006/table">
            <a:tbl>
              <a:tblPr firstRow="1" firstCol="1" lastRow="1" lastCol="1" bandRow="1" bandCol="1"/>
              <a:tblGrid>
                <a:gridCol w="986155">
                  <a:extLst>
                    <a:ext uri="{9D8B030D-6E8A-4147-A177-3AD203B41FA5}">
                      <a16:colId xmlns:a16="http://schemas.microsoft.com/office/drawing/2014/main" val="419659209"/>
                    </a:ext>
                  </a:extLst>
                </a:gridCol>
                <a:gridCol w="4245610">
                  <a:extLst>
                    <a:ext uri="{9D8B030D-6E8A-4147-A177-3AD203B41FA5}">
                      <a16:colId xmlns:a16="http://schemas.microsoft.com/office/drawing/2014/main" val="3274625363"/>
                    </a:ext>
                  </a:extLst>
                </a:gridCol>
              </a:tblGrid>
              <a:tr h="0">
                <a:tc>
                  <a:txBody>
                    <a:bodyPr/>
                    <a:lstStyle/>
                    <a:p>
                      <a:pPr algn="ctr">
                        <a:spcBef>
                          <a:spcPts val="300"/>
                        </a:spcBef>
                        <a:spcAft>
                          <a:spcPts val="300"/>
                        </a:spcAft>
                      </a:pPr>
                      <a:r>
                        <a:rPr lang="en-US" sz="1000" b="1">
                          <a:effectLst/>
                          <a:latin typeface="Times New Roman" panose="02020603050405020304" pitchFamily="18" charset="0"/>
                          <a:ea typeface="Times New Roman" panose="02020603050405020304" pitchFamily="18" charset="0"/>
                        </a:rPr>
                        <a:t>QoS type</a:t>
                      </a:r>
                      <a:endParaRPr lang="en-US" sz="900" b="1">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b="1">
                          <a:effectLst/>
                          <a:latin typeface="Times New Roman" panose="02020603050405020304" pitchFamily="18" charset="0"/>
                          <a:ea typeface="Times New Roman" panose="02020603050405020304" pitchFamily="18" charset="0"/>
                        </a:rPr>
                        <a:t>FEC configuration</a:t>
                      </a:r>
                      <a:endParaRPr lang="en-US" sz="900" b="1">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5043878"/>
                  </a:ext>
                </a:extLst>
              </a:tr>
              <a:tr h="186690">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0</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Outer Encoder: shortened RS (200,168) and 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6964957"/>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1</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Outer Encoder: shortened RS (200,168) and 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8350313"/>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2</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Outer Encoder: shortened RS (200,168) and 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9473811"/>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3</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Outer Encoder: shortened RS (200,168) and 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6545032"/>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4</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Outer Encoder: shortened RS (200,168) and 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93546434"/>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5</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HARQ</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0145071"/>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6</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HARQ</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14509910"/>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7</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dirty="0">
                          <a:effectLst/>
                          <a:latin typeface="Times New Roman" panose="02020603050405020304" pitchFamily="18" charset="0"/>
                          <a:ea typeface="Times New Roman" panose="02020603050405020304" pitchFamily="18" charset="0"/>
                        </a:rPr>
                        <a:t>HARQ</a:t>
                      </a:r>
                      <a:endParaRPr lang="en-US" sz="9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6342537"/>
                  </a:ext>
                </a:extLst>
              </a:tr>
            </a:tbl>
          </a:graphicData>
        </a:graphic>
      </p:graphicFrame>
      <p:graphicFrame>
        <p:nvGraphicFramePr>
          <p:cNvPr id="8" name="Table 7">
            <a:extLst>
              <a:ext uri="{FF2B5EF4-FFF2-40B4-BE49-F238E27FC236}">
                <a16:creationId xmlns:a16="http://schemas.microsoft.com/office/drawing/2014/main" id="{90EC9809-DC4D-43D5-A4D6-DE65F7A82903}"/>
              </a:ext>
            </a:extLst>
          </p:cNvPr>
          <p:cNvGraphicFramePr>
            <a:graphicFrameLocks noGrp="1"/>
          </p:cNvGraphicFramePr>
          <p:nvPr>
            <p:extLst>
              <p:ext uri="{D42A27DB-BD31-4B8C-83A1-F6EECF244321}">
                <p14:modId xmlns:p14="http://schemas.microsoft.com/office/powerpoint/2010/main" val="3513524562"/>
              </p:ext>
            </p:extLst>
          </p:nvPr>
        </p:nvGraphicFramePr>
        <p:xfrm>
          <a:off x="1725930" y="4007456"/>
          <a:ext cx="5231765" cy="1854835"/>
        </p:xfrm>
        <a:graphic>
          <a:graphicData uri="http://schemas.openxmlformats.org/drawingml/2006/table">
            <a:tbl>
              <a:tblPr firstRow="1" firstCol="1" lastRow="1" lastCol="1" bandRow="1" bandCol="1"/>
              <a:tblGrid>
                <a:gridCol w="986155">
                  <a:extLst>
                    <a:ext uri="{9D8B030D-6E8A-4147-A177-3AD203B41FA5}">
                      <a16:colId xmlns:a16="http://schemas.microsoft.com/office/drawing/2014/main" val="609899898"/>
                    </a:ext>
                  </a:extLst>
                </a:gridCol>
                <a:gridCol w="4245610">
                  <a:extLst>
                    <a:ext uri="{9D8B030D-6E8A-4147-A177-3AD203B41FA5}">
                      <a16:colId xmlns:a16="http://schemas.microsoft.com/office/drawing/2014/main" val="3628032291"/>
                    </a:ext>
                  </a:extLst>
                </a:gridCol>
              </a:tblGrid>
              <a:tr h="0">
                <a:tc>
                  <a:txBody>
                    <a:bodyPr/>
                    <a:lstStyle/>
                    <a:p>
                      <a:pPr algn="ctr">
                        <a:spcBef>
                          <a:spcPts val="300"/>
                        </a:spcBef>
                        <a:spcAft>
                          <a:spcPts val="300"/>
                        </a:spcAft>
                      </a:pPr>
                      <a:r>
                        <a:rPr lang="en-US" sz="1000" b="1">
                          <a:effectLst/>
                          <a:latin typeface="Times New Roman" panose="02020603050405020304" pitchFamily="18" charset="0"/>
                          <a:ea typeface="Times New Roman" panose="02020603050405020304" pitchFamily="18" charset="0"/>
                        </a:rPr>
                        <a:t>QoS type</a:t>
                      </a:r>
                      <a:endParaRPr lang="en-US" sz="900" b="1">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b="1">
                          <a:effectLst/>
                          <a:latin typeface="Times New Roman" panose="02020603050405020304" pitchFamily="18" charset="0"/>
                          <a:ea typeface="Times New Roman" panose="02020603050405020304" pitchFamily="18" charset="0"/>
                        </a:rPr>
                        <a:t>FEC configuration</a:t>
                      </a:r>
                      <a:endParaRPr lang="en-US" sz="900" b="1">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8744808"/>
                  </a:ext>
                </a:extLst>
              </a:tr>
              <a:tr h="186690">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0</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4387375"/>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1</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 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5611141"/>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2</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6580284"/>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3</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6598796"/>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4</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830587"/>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5</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Outer Encoder: shortened RS (200,168) and 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2793713"/>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6</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Outer Encoder: shortened RS (200,168) and 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4832383"/>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7</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dirty="0">
                          <a:effectLst/>
                          <a:latin typeface="Times New Roman" panose="02020603050405020304" pitchFamily="18" charset="0"/>
                          <a:ea typeface="Times New Roman" panose="02020603050405020304" pitchFamily="18" charset="0"/>
                        </a:rPr>
                        <a:t>Outer Encoder: shortened RS (200,168) and Inner encoder: BCC or LDPC</a:t>
                      </a:r>
                      <a:endParaRPr lang="en-US" sz="9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8494963"/>
                  </a:ext>
                </a:extLst>
              </a:tr>
            </a:tbl>
          </a:graphicData>
        </a:graphic>
      </p:graphicFrame>
      <p:sp>
        <p:nvSpPr>
          <p:cNvPr id="10" name="TextBox 9">
            <a:extLst>
              <a:ext uri="{FF2B5EF4-FFF2-40B4-BE49-F238E27FC236}">
                <a16:creationId xmlns:a16="http://schemas.microsoft.com/office/drawing/2014/main" id="{846F848E-A14C-4743-84A5-6DEECC6941E6}"/>
              </a:ext>
            </a:extLst>
          </p:cNvPr>
          <p:cNvSpPr txBox="1"/>
          <p:nvPr/>
        </p:nvSpPr>
        <p:spPr>
          <a:xfrm>
            <a:off x="3265251" y="829561"/>
            <a:ext cx="2266545" cy="400110"/>
          </a:xfrm>
          <a:prstGeom prst="rect">
            <a:avLst/>
          </a:prstGeom>
          <a:noFill/>
        </p:spPr>
        <p:txBody>
          <a:bodyPr wrap="square">
            <a:spAutoFit/>
          </a:bodyPr>
          <a:lstStyle/>
          <a:p>
            <a:r>
              <a:rPr lang="en-US" sz="2000" dirty="0">
                <a:latin typeface="+mn-lt"/>
              </a:rPr>
              <a:t>Coexistence class 4</a:t>
            </a:r>
          </a:p>
        </p:txBody>
      </p:sp>
      <p:sp>
        <p:nvSpPr>
          <p:cNvPr id="12" name="TextBox 11">
            <a:extLst>
              <a:ext uri="{FF2B5EF4-FFF2-40B4-BE49-F238E27FC236}">
                <a16:creationId xmlns:a16="http://schemas.microsoft.com/office/drawing/2014/main" id="{E172C7EC-3E3B-46CF-A9CF-AC9B2D011213}"/>
              </a:ext>
            </a:extLst>
          </p:cNvPr>
          <p:cNvSpPr txBox="1"/>
          <p:nvPr/>
        </p:nvSpPr>
        <p:spPr>
          <a:xfrm>
            <a:off x="3169629" y="3500840"/>
            <a:ext cx="2344366" cy="400110"/>
          </a:xfrm>
          <a:prstGeom prst="rect">
            <a:avLst/>
          </a:prstGeom>
          <a:noFill/>
        </p:spPr>
        <p:txBody>
          <a:bodyPr wrap="square">
            <a:spAutoFit/>
          </a:bodyPr>
          <a:lstStyle/>
          <a:p>
            <a:r>
              <a:rPr lang="en-US" sz="2000" dirty="0">
                <a:latin typeface="+mn-lt"/>
              </a:rPr>
              <a:t>Coexistence class 5</a:t>
            </a:r>
          </a:p>
        </p:txBody>
      </p:sp>
    </p:spTree>
    <p:extLst>
      <p:ext uri="{BB962C8B-B14F-4D97-AF65-F5344CB8AC3E}">
        <p14:creationId xmlns:p14="http://schemas.microsoft.com/office/powerpoint/2010/main" val="3024673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48437C-FB7B-4F5A-A39A-B5AD0D2122AC}"/>
              </a:ext>
            </a:extLst>
          </p:cNvPr>
          <p:cNvSpPr>
            <a:spLocks noGrp="1"/>
          </p:cNvSpPr>
          <p:nvPr>
            <p:ph type="dt" idx="10"/>
          </p:nvPr>
        </p:nvSpPr>
        <p:spPr/>
        <p:txBody>
          <a:bodyPr/>
          <a:lstStyle/>
          <a:p>
            <a:r>
              <a:rPr lang="en-US"/>
              <a:t>November 2022</a:t>
            </a:r>
            <a:endParaRPr lang="en-US" dirty="0"/>
          </a:p>
        </p:txBody>
      </p:sp>
      <p:sp>
        <p:nvSpPr>
          <p:cNvPr id="3" name="Footer Placeholder 2">
            <a:extLst>
              <a:ext uri="{FF2B5EF4-FFF2-40B4-BE49-F238E27FC236}">
                <a16:creationId xmlns:a16="http://schemas.microsoft.com/office/drawing/2014/main" id="{209CB49C-95CC-463B-A20A-F8BD68B6C3FA}"/>
              </a:ext>
            </a:extLst>
          </p:cNvPr>
          <p:cNvSpPr>
            <a:spLocks noGrp="1"/>
          </p:cNvSpPr>
          <p:nvPr>
            <p:ph type="ftr" idx="11"/>
          </p:nvPr>
        </p:nvSpPr>
        <p:spPr/>
        <p:txBody>
          <a:bodyPr/>
          <a:lstStyle/>
          <a:p>
            <a:r>
              <a:rPr lang="en-US"/>
              <a:t>Hernandez, Kohno, Kobayashi, Kim (YNU)</a:t>
            </a:r>
            <a:endParaRPr lang="en-US" dirty="0"/>
          </a:p>
        </p:txBody>
      </p:sp>
      <p:sp>
        <p:nvSpPr>
          <p:cNvPr id="4" name="Slide Number Placeholder 3">
            <a:extLst>
              <a:ext uri="{FF2B5EF4-FFF2-40B4-BE49-F238E27FC236}">
                <a16:creationId xmlns:a16="http://schemas.microsoft.com/office/drawing/2014/main" id="{8018CCD3-27D7-4E1F-A452-0A873388CD0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graphicFrame>
        <p:nvGraphicFramePr>
          <p:cNvPr id="5" name="Table 4">
            <a:extLst>
              <a:ext uri="{FF2B5EF4-FFF2-40B4-BE49-F238E27FC236}">
                <a16:creationId xmlns:a16="http://schemas.microsoft.com/office/drawing/2014/main" id="{F9794B33-0D24-488F-8DA6-2207266C6434}"/>
              </a:ext>
            </a:extLst>
          </p:cNvPr>
          <p:cNvGraphicFramePr>
            <a:graphicFrameLocks noGrp="1"/>
          </p:cNvGraphicFramePr>
          <p:nvPr>
            <p:extLst>
              <p:ext uri="{D42A27DB-BD31-4B8C-83A1-F6EECF244321}">
                <p14:modId xmlns:p14="http://schemas.microsoft.com/office/powerpoint/2010/main" val="420859914"/>
              </p:ext>
            </p:extLst>
          </p:nvPr>
        </p:nvGraphicFramePr>
        <p:xfrm>
          <a:off x="2046908" y="1574165"/>
          <a:ext cx="5231765" cy="1854835"/>
        </p:xfrm>
        <a:graphic>
          <a:graphicData uri="http://schemas.openxmlformats.org/drawingml/2006/table">
            <a:tbl>
              <a:tblPr firstRow="1" firstCol="1" lastRow="1" lastCol="1" bandRow="1" bandCol="1"/>
              <a:tblGrid>
                <a:gridCol w="986155">
                  <a:extLst>
                    <a:ext uri="{9D8B030D-6E8A-4147-A177-3AD203B41FA5}">
                      <a16:colId xmlns:a16="http://schemas.microsoft.com/office/drawing/2014/main" val="3133240879"/>
                    </a:ext>
                  </a:extLst>
                </a:gridCol>
                <a:gridCol w="4245610">
                  <a:extLst>
                    <a:ext uri="{9D8B030D-6E8A-4147-A177-3AD203B41FA5}">
                      <a16:colId xmlns:a16="http://schemas.microsoft.com/office/drawing/2014/main" val="421223474"/>
                    </a:ext>
                  </a:extLst>
                </a:gridCol>
              </a:tblGrid>
              <a:tr h="0">
                <a:tc>
                  <a:txBody>
                    <a:bodyPr/>
                    <a:lstStyle/>
                    <a:p>
                      <a:pPr algn="ctr">
                        <a:spcBef>
                          <a:spcPts val="300"/>
                        </a:spcBef>
                        <a:spcAft>
                          <a:spcPts val="300"/>
                        </a:spcAft>
                      </a:pPr>
                      <a:r>
                        <a:rPr lang="en-US" sz="1000" b="1">
                          <a:effectLst/>
                          <a:latin typeface="Times New Roman" panose="02020603050405020304" pitchFamily="18" charset="0"/>
                          <a:ea typeface="Times New Roman" panose="02020603050405020304" pitchFamily="18" charset="0"/>
                        </a:rPr>
                        <a:t>QoS type</a:t>
                      </a:r>
                      <a:endParaRPr lang="en-US" sz="900" b="1">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b="1">
                          <a:effectLst/>
                          <a:latin typeface="Times New Roman" panose="02020603050405020304" pitchFamily="18" charset="0"/>
                          <a:ea typeface="Times New Roman" panose="02020603050405020304" pitchFamily="18" charset="0"/>
                        </a:rPr>
                        <a:t>FEC configuration</a:t>
                      </a:r>
                      <a:endParaRPr lang="en-US" sz="900" b="1">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1127038"/>
                  </a:ext>
                </a:extLst>
              </a:tr>
              <a:tr h="186690">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0</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Outer Encoder: shortened RS (200,168) and 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1673391"/>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1</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Outer Encoder: shortened RS (200,168) and 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5291674"/>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2</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Outer Encoder: shortened RS (200,168) and 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6963175"/>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3</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Outer Encoder: shortened RS (200,168) and 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0838316"/>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4</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Outer Encoder: shortened RS (200,168) and 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6995759"/>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5</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HARQ</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2945418"/>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6</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HARQ</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9722889"/>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7</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dirty="0">
                          <a:effectLst/>
                          <a:latin typeface="Times New Roman" panose="02020603050405020304" pitchFamily="18" charset="0"/>
                          <a:ea typeface="Times New Roman" panose="02020603050405020304" pitchFamily="18" charset="0"/>
                        </a:rPr>
                        <a:t>HARQ</a:t>
                      </a:r>
                      <a:endParaRPr lang="en-US" sz="9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683710"/>
                  </a:ext>
                </a:extLst>
              </a:tr>
            </a:tbl>
          </a:graphicData>
        </a:graphic>
      </p:graphicFrame>
      <p:graphicFrame>
        <p:nvGraphicFramePr>
          <p:cNvPr id="6" name="Table 5">
            <a:extLst>
              <a:ext uri="{FF2B5EF4-FFF2-40B4-BE49-F238E27FC236}">
                <a16:creationId xmlns:a16="http://schemas.microsoft.com/office/drawing/2014/main" id="{748F4461-04B9-4A30-B8C8-755CAF82FDFA}"/>
              </a:ext>
            </a:extLst>
          </p:cNvPr>
          <p:cNvGraphicFramePr>
            <a:graphicFrameLocks noGrp="1"/>
          </p:cNvGraphicFramePr>
          <p:nvPr>
            <p:extLst>
              <p:ext uri="{D42A27DB-BD31-4B8C-83A1-F6EECF244321}">
                <p14:modId xmlns:p14="http://schemas.microsoft.com/office/powerpoint/2010/main" val="3349046270"/>
              </p:ext>
            </p:extLst>
          </p:nvPr>
        </p:nvGraphicFramePr>
        <p:xfrm>
          <a:off x="1956117" y="4024789"/>
          <a:ext cx="5231765" cy="1854835"/>
        </p:xfrm>
        <a:graphic>
          <a:graphicData uri="http://schemas.openxmlformats.org/drawingml/2006/table">
            <a:tbl>
              <a:tblPr firstRow="1" firstCol="1" lastRow="1" lastCol="1" bandRow="1" bandCol="1"/>
              <a:tblGrid>
                <a:gridCol w="986155">
                  <a:extLst>
                    <a:ext uri="{9D8B030D-6E8A-4147-A177-3AD203B41FA5}">
                      <a16:colId xmlns:a16="http://schemas.microsoft.com/office/drawing/2014/main" val="4006047155"/>
                    </a:ext>
                  </a:extLst>
                </a:gridCol>
                <a:gridCol w="4245610">
                  <a:extLst>
                    <a:ext uri="{9D8B030D-6E8A-4147-A177-3AD203B41FA5}">
                      <a16:colId xmlns:a16="http://schemas.microsoft.com/office/drawing/2014/main" val="2263471097"/>
                    </a:ext>
                  </a:extLst>
                </a:gridCol>
              </a:tblGrid>
              <a:tr h="0">
                <a:tc>
                  <a:txBody>
                    <a:bodyPr/>
                    <a:lstStyle/>
                    <a:p>
                      <a:pPr algn="ctr">
                        <a:spcBef>
                          <a:spcPts val="300"/>
                        </a:spcBef>
                        <a:spcAft>
                          <a:spcPts val="300"/>
                        </a:spcAft>
                      </a:pPr>
                      <a:r>
                        <a:rPr lang="en-US" sz="1000" b="1">
                          <a:effectLst/>
                          <a:latin typeface="Times New Roman" panose="02020603050405020304" pitchFamily="18" charset="0"/>
                          <a:ea typeface="Times New Roman" panose="02020603050405020304" pitchFamily="18" charset="0"/>
                        </a:rPr>
                        <a:t>QoS type</a:t>
                      </a:r>
                      <a:endParaRPr lang="en-US" sz="900" b="1">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b="1">
                          <a:effectLst/>
                          <a:latin typeface="Times New Roman" panose="02020603050405020304" pitchFamily="18" charset="0"/>
                          <a:ea typeface="Times New Roman" panose="02020603050405020304" pitchFamily="18" charset="0"/>
                        </a:rPr>
                        <a:t>FEC configuration</a:t>
                      </a:r>
                      <a:endParaRPr lang="en-US" sz="900" b="1">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6998758"/>
                  </a:ext>
                </a:extLst>
              </a:tr>
              <a:tr h="186690">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0</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Outer Encoder: shortened RS (200,168) and 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5762093"/>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1</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Outer Encoder: shortened RS (200,168) and 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9433640"/>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2</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Outer Encoder: shortened RS (200,168) and 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3375647"/>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3</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Outer Encoder: shortened RS (200,168) and 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097836"/>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4</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Outer Encoder: shortened RS (200,168) and Inner encoder: BCC or LDPC</a:t>
                      </a:r>
                      <a:endParaRPr lang="en-US" sz="9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1206078"/>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5</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HARQ</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7481024"/>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6</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HARQ</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048603"/>
                  </a:ext>
                </a:extLst>
              </a:tr>
              <a:tr h="216535">
                <a:tc>
                  <a:txBody>
                    <a:bodyPr/>
                    <a:lstStyle/>
                    <a:p>
                      <a:pPr algn="ctr">
                        <a:spcBef>
                          <a:spcPts val="300"/>
                        </a:spcBef>
                        <a:spcAft>
                          <a:spcPts val="300"/>
                        </a:spcAft>
                      </a:pPr>
                      <a:r>
                        <a:rPr lang="en-US" sz="1000">
                          <a:effectLst/>
                          <a:latin typeface="Times New Roman" panose="02020603050405020304" pitchFamily="18" charset="0"/>
                          <a:ea typeface="Times New Roman" panose="02020603050405020304" pitchFamily="18" charset="0"/>
                        </a:rPr>
                        <a:t>7</a:t>
                      </a:r>
                      <a:endParaRPr lang="en-US" sz="9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000" dirty="0">
                          <a:effectLst/>
                          <a:latin typeface="Times New Roman" panose="02020603050405020304" pitchFamily="18" charset="0"/>
                          <a:ea typeface="Times New Roman" panose="02020603050405020304" pitchFamily="18" charset="0"/>
                        </a:rPr>
                        <a:t>HARQ</a:t>
                      </a:r>
                      <a:endParaRPr lang="en-US" sz="9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8298979"/>
                  </a:ext>
                </a:extLst>
              </a:tr>
            </a:tbl>
          </a:graphicData>
        </a:graphic>
      </p:graphicFrame>
      <p:sp>
        <p:nvSpPr>
          <p:cNvPr id="8" name="TextBox 7">
            <a:extLst>
              <a:ext uri="{FF2B5EF4-FFF2-40B4-BE49-F238E27FC236}">
                <a16:creationId xmlns:a16="http://schemas.microsoft.com/office/drawing/2014/main" id="{033993A5-6888-49C9-94ED-226DBB5AE2DA}"/>
              </a:ext>
            </a:extLst>
          </p:cNvPr>
          <p:cNvSpPr txBox="1"/>
          <p:nvPr/>
        </p:nvSpPr>
        <p:spPr>
          <a:xfrm>
            <a:off x="3275790" y="853113"/>
            <a:ext cx="2668620" cy="400110"/>
          </a:xfrm>
          <a:prstGeom prst="rect">
            <a:avLst/>
          </a:prstGeom>
          <a:noFill/>
        </p:spPr>
        <p:txBody>
          <a:bodyPr wrap="square">
            <a:spAutoFit/>
          </a:bodyPr>
          <a:lstStyle/>
          <a:p>
            <a:r>
              <a:rPr lang="en-US" sz="2000" dirty="0">
                <a:latin typeface="+mn-lt"/>
              </a:rPr>
              <a:t>Coexistence class 6</a:t>
            </a:r>
          </a:p>
        </p:txBody>
      </p:sp>
      <p:sp>
        <p:nvSpPr>
          <p:cNvPr id="10" name="TextBox 9">
            <a:extLst>
              <a:ext uri="{FF2B5EF4-FFF2-40B4-BE49-F238E27FC236}">
                <a16:creationId xmlns:a16="http://schemas.microsoft.com/office/drawing/2014/main" id="{A50063CF-5C02-43EA-A64D-9F49FAA0E04C}"/>
              </a:ext>
            </a:extLst>
          </p:cNvPr>
          <p:cNvSpPr txBox="1"/>
          <p:nvPr/>
        </p:nvSpPr>
        <p:spPr>
          <a:xfrm>
            <a:off x="3383603" y="3549887"/>
            <a:ext cx="2376791" cy="400110"/>
          </a:xfrm>
          <a:prstGeom prst="rect">
            <a:avLst/>
          </a:prstGeom>
          <a:noFill/>
        </p:spPr>
        <p:txBody>
          <a:bodyPr wrap="square">
            <a:spAutoFit/>
          </a:bodyPr>
          <a:lstStyle/>
          <a:p>
            <a:r>
              <a:rPr lang="en-US" sz="2000" dirty="0">
                <a:latin typeface="+mn-lt"/>
              </a:rPr>
              <a:t>Coexistence class 7</a:t>
            </a:r>
          </a:p>
        </p:txBody>
      </p:sp>
    </p:spTree>
    <p:extLst>
      <p:ext uri="{BB962C8B-B14F-4D97-AF65-F5344CB8AC3E}">
        <p14:creationId xmlns:p14="http://schemas.microsoft.com/office/powerpoint/2010/main" val="294891805"/>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6392</TotalTime>
  <Words>1090</Words>
  <Application>Microsoft Office PowerPoint</Application>
  <PresentationFormat>On-screen Show (4:3)</PresentationFormat>
  <Paragraphs>249</Paragraphs>
  <Slides>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Times New Roman</vt:lpstr>
      <vt:lpstr>Default Design</vt:lpstr>
      <vt:lpstr>PowerPoint Presentation</vt:lpstr>
      <vt:lpstr>FEC harmonization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cp:lastModifiedBy>
  <cp:revision>316</cp:revision>
  <dcterms:modified xsi:type="dcterms:W3CDTF">2023-09-13T07:31:20Z</dcterms:modified>
</cp:coreProperties>
</file>