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Lst>
  <p:notesMasterIdLst>
    <p:notesMasterId r:id="rId7"/>
  </p:notesMasterIdLst>
  <p:sldIdLst>
    <p:sldId id="256" r:id="rId2"/>
    <p:sldId id="321" r:id="rId3"/>
    <p:sldId id="323" r:id="rId4"/>
    <p:sldId id="324" r:id="rId5"/>
    <p:sldId id="320" r:id="rId6"/>
  </p:sldIdLst>
  <p:sldSz cx="9144000" cy="6858000" type="screen4x3"/>
  <p:notesSz cx="9280525" cy="6934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co Hernandez" initials="MH" lastIdx="0" clrIdx="0">
    <p:extLst>
      <p:ext uri="{19B8F6BF-5375-455C-9EA6-DF929625EA0E}">
        <p15:presenceInfo xmlns:p15="http://schemas.microsoft.com/office/powerpoint/2012/main" userId="1b6a26482b85777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268" autoAdjust="0"/>
  </p:normalViewPr>
  <p:slideViewPr>
    <p:cSldViewPr snapToGrid="0">
      <p:cViewPr varScale="1">
        <p:scale>
          <a:sx n="98" d="100"/>
          <a:sy n="98" d="100"/>
        </p:scale>
        <p:origin x="1440"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4640263" y="17463"/>
            <a:ext cx="3767137" cy="214312"/>
          </a:xfrm>
          <a:prstGeom prst="rect">
            <a:avLst/>
          </a:prstGeom>
          <a:noFill/>
          <a:ln>
            <a:noFill/>
          </a:ln>
        </p:spPr>
        <p:txBody>
          <a:bodyPr spcFirstLastPara="1" wrap="square" lIns="91425" tIns="91425" rIns="91425" bIns="91425" anchor="b" anchorCtr="0">
            <a:noAutofit/>
          </a:bodyPr>
          <a:lstStyle>
            <a:lvl1pPr marL="0" marR="0" lvl="0" indent="0" algn="r"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4" name="Google Shape;4;n"/>
          <p:cNvSpPr txBox="1">
            <a:spLocks noGrp="1"/>
          </p:cNvSpPr>
          <p:nvPr>
            <p:ph type="dt" idx="10"/>
          </p:nvPr>
        </p:nvSpPr>
        <p:spPr>
          <a:xfrm>
            <a:off x="874713" y="17463"/>
            <a:ext cx="3663950" cy="214312"/>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5" name="Google Shape;5;n"/>
          <p:cNvSpPr>
            <a:spLocks noGrp="1" noRot="1" noChangeAspect="1"/>
          </p:cNvSpPr>
          <p:nvPr>
            <p:ph type="sldImg" idx="3"/>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chemeClr val="dk1"/>
            </a:solidFill>
            <a:prstDash val="solid"/>
            <a:miter lim="8000"/>
            <a:headEnd type="none" w="sm" len="sm"/>
            <a:tailEnd type="none" w="sm" len="sm"/>
          </a:ln>
        </p:spPr>
      </p:sp>
      <p:sp>
        <p:nvSpPr>
          <p:cNvPr id="6" name="Google Shape;6;n"/>
          <p:cNvSpPr txBox="1">
            <a:spLocks noGrp="1"/>
          </p:cNvSpPr>
          <p:nvPr>
            <p:ph type="body" idx="1"/>
          </p:nvPr>
        </p:nvSpPr>
        <p:spPr>
          <a:xfrm>
            <a:off x="1236663" y="3294063"/>
            <a:ext cx="6807200" cy="3121025"/>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5048250" y="6713538"/>
            <a:ext cx="3359150" cy="18415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457200" marR="0" lvl="4"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8" name="Google Shape;8;n"/>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sz="1200" b="0" i="0" u="none" strike="noStrike" cap="none" dirty="0">
              <a:solidFill>
                <a:schemeClr val="dk1"/>
              </a:solidFill>
              <a:latin typeface="Times New Roman"/>
              <a:ea typeface="Times New Roman"/>
              <a:cs typeface="Times New Roman"/>
              <a:sym typeface="Times New Roman"/>
            </a:endParaRPr>
          </a:p>
        </p:txBody>
      </p:sp>
      <p:sp>
        <p:nvSpPr>
          <p:cNvPr id="9" name="Google Shape;9;n"/>
          <p:cNvSpPr/>
          <p:nvPr/>
        </p:nvSpPr>
        <p:spPr>
          <a:xfrm>
            <a:off x="968375" y="6713538"/>
            <a:ext cx="9525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10" name="Google Shape;10;n"/>
          <p:cNvCxnSpPr/>
          <p:nvPr/>
        </p:nvCxnSpPr>
        <p:spPr>
          <a:xfrm>
            <a:off x="968375" y="6711950"/>
            <a:ext cx="7343775" cy="0"/>
          </a:xfrm>
          <a:prstGeom prst="straightConnector1">
            <a:avLst/>
          </a:prstGeom>
          <a:noFill/>
          <a:ln w="12700" cap="flat" cmpd="sng">
            <a:solidFill>
              <a:schemeClr val="dk1"/>
            </a:solidFill>
            <a:prstDash val="solid"/>
            <a:round/>
            <a:headEnd type="none" w="sm" len="sm"/>
            <a:tailEnd type="none" w="sm" len="sm"/>
          </a:ln>
        </p:spPr>
      </p:cxnSp>
      <p:cxnSp>
        <p:nvCxnSpPr>
          <p:cNvPr id="11" name="Google Shape;11;n"/>
          <p:cNvCxnSpPr/>
          <p:nvPr/>
        </p:nvCxnSpPr>
        <p:spPr>
          <a:xfrm>
            <a:off x="866775" y="222250"/>
            <a:ext cx="7546975"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4:notes"/>
          <p:cNvSpPr>
            <a:spLocks noGrp="1" noRot="1" noChangeAspect="1"/>
          </p:cNvSpPr>
          <p:nvPr>
            <p:ph type="sldImg" idx="2"/>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8" name="Google Shape;168;p4:notes"/>
          <p:cNvSpPr txBox="1">
            <a:spLocks noGrp="1"/>
          </p:cNvSpPr>
          <p:nvPr>
            <p:ph type="body" idx="1"/>
          </p:nvPr>
        </p:nvSpPr>
        <p:spPr>
          <a:xfrm>
            <a:off x="1236663" y="3294063"/>
            <a:ext cx="6807200" cy="3121025"/>
          </a:xfrm>
          <a:prstGeom prst="rect">
            <a:avLst/>
          </a:prstGeom>
          <a:noFill/>
          <a:ln>
            <a:noFill/>
          </a:ln>
        </p:spPr>
        <p:txBody>
          <a:bodyPr spcFirstLastPara="1" wrap="square" lIns="93650" tIns="46025" rIns="93650" bIns="46025" anchor="t" anchorCtr="0">
            <a:noAutofit/>
          </a:bodyPr>
          <a:lstStyle/>
          <a:p>
            <a:pPr marL="0" marR="0" lvl="0" indent="0" algn="l" rtl="0">
              <a:spcBef>
                <a:spcPts val="0"/>
              </a:spcBef>
              <a:spcAft>
                <a:spcPts val="0"/>
              </a:spcAft>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69" name="Google Shape;169;p4:notes"/>
          <p:cNvSpPr txBox="1">
            <a:spLocks noGrp="1"/>
          </p:cNvSpPr>
          <p:nvPr>
            <p:ph type="dt" idx="10"/>
          </p:nvPr>
        </p:nvSpPr>
        <p:spPr>
          <a:xfrm>
            <a:off x="874713" y="17463"/>
            <a:ext cx="3663950" cy="214312"/>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&lt;month year&gt;</a:t>
            </a:r>
            <a:endParaRPr dirty="0"/>
          </a:p>
        </p:txBody>
      </p:sp>
      <p:sp>
        <p:nvSpPr>
          <p:cNvPr id="170" name="Google Shape;170;p4:notes"/>
          <p:cNvSpPr txBox="1">
            <a:spLocks noGrp="1"/>
          </p:cNvSpPr>
          <p:nvPr>
            <p:ph type="ftr" idx="11"/>
          </p:nvPr>
        </p:nvSpPr>
        <p:spPr>
          <a:xfrm>
            <a:off x="5048250" y="6713538"/>
            <a:ext cx="3359150" cy="184150"/>
          </a:xfrm>
          <a:prstGeom prst="rect">
            <a:avLst/>
          </a:prstGeom>
          <a:noFill/>
          <a:ln>
            <a:noFill/>
          </a:ln>
        </p:spPr>
        <p:txBody>
          <a:bodyPr spcFirstLastPara="1" wrap="square" lIns="0" tIns="0" rIns="0" bIns="0" anchor="t" anchorCtr="0">
            <a:noAutofit/>
          </a:bodyPr>
          <a:lstStyle/>
          <a:p>
            <a:pPr marL="457200" marR="0" lvl="4"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&lt;author&gt;, &lt;company&gt;</a:t>
            </a:r>
            <a:endParaRPr dirty="0"/>
          </a:p>
        </p:txBody>
      </p:sp>
      <p:sp>
        <p:nvSpPr>
          <p:cNvPr id="171" name="Google Shape;171;p4:notes"/>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2" name="Google Shape;172;p4:notes"/>
          <p:cNvSpPr txBox="1">
            <a:spLocks noGrp="1"/>
          </p:cNvSpPr>
          <p:nvPr>
            <p:ph type="hdr" idx="3"/>
          </p:nvPr>
        </p:nvSpPr>
        <p:spPr>
          <a:xfrm>
            <a:off x="4640263" y="17463"/>
            <a:ext cx="3767137" cy="214312"/>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&lt;doc.: IEEE 802.15-doc&gt;</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2"/>
        <p:cNvGrpSpPr/>
        <p:nvPr/>
      </p:nvGrpSpPr>
      <p:grpSpPr>
        <a:xfrm>
          <a:off x="0" y="0"/>
          <a:ext cx="0" cy="0"/>
          <a:chOff x="0" y="0"/>
          <a:chExt cx="0" cy="0"/>
        </a:xfrm>
      </p:grpSpPr>
      <p:sp>
        <p:nvSpPr>
          <p:cNvPr id="23" name="Google Shape;23;p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November 2022</a:t>
            </a:r>
            <a:endParaRPr dirty="0"/>
          </a:p>
        </p:txBody>
      </p:sp>
      <p:sp>
        <p:nvSpPr>
          <p:cNvPr id="24" name="Google Shape;24;p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25" name="Google Shape;25;p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5"/>
        <p:cNvGrpSpPr/>
        <p:nvPr/>
      </p:nvGrpSpPr>
      <p:grpSpPr>
        <a:xfrm>
          <a:off x="0" y="0"/>
          <a:ext cx="0" cy="0"/>
          <a:chOff x="0" y="0"/>
          <a:chExt cx="0" cy="0"/>
        </a:xfrm>
      </p:grpSpPr>
      <p:sp>
        <p:nvSpPr>
          <p:cNvPr id="86" name="Google Shape;86;p12"/>
          <p:cNvSpPr txBox="1">
            <a:spLocks noGrp="1"/>
          </p:cNvSpPr>
          <p:nvPr>
            <p:ph type="title"/>
          </p:nvPr>
        </p:nvSpPr>
        <p:spPr>
          <a:xfrm rot="5400000">
            <a:off x="4781551" y="2419350"/>
            <a:ext cx="5410200" cy="19431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7" name="Google Shape;87;p12"/>
          <p:cNvSpPr txBox="1">
            <a:spLocks noGrp="1"/>
          </p:cNvSpPr>
          <p:nvPr>
            <p:ph type="body" idx="1"/>
          </p:nvPr>
        </p:nvSpPr>
        <p:spPr>
          <a:xfrm rot="5400000">
            <a:off x="819151" y="552450"/>
            <a:ext cx="5410200" cy="56769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8" name="Google Shape;88;p1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November 2022</a:t>
            </a:r>
            <a:endParaRPr dirty="0"/>
          </a:p>
        </p:txBody>
      </p:sp>
      <p:sp>
        <p:nvSpPr>
          <p:cNvPr id="89" name="Google Shape;89;p1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90" name="Google Shape;90;p1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6"/>
        <p:cNvGrpSpPr/>
        <p:nvPr/>
      </p:nvGrpSpPr>
      <p:grpSpPr>
        <a:xfrm>
          <a:off x="0" y="0"/>
          <a:ext cx="0" cy="0"/>
          <a:chOff x="0" y="0"/>
          <a:chExt cx="0" cy="0"/>
        </a:xfrm>
      </p:grpSpPr>
      <p:sp>
        <p:nvSpPr>
          <p:cNvPr id="27" name="Google Shape;27;p3"/>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28" name="Google Shape;28;p3"/>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9" name="Google Shape;29;p3"/>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November 2022</a:t>
            </a:r>
            <a:endParaRPr dirty="0"/>
          </a:p>
        </p:txBody>
      </p:sp>
      <p:sp>
        <p:nvSpPr>
          <p:cNvPr id="30" name="Google Shape;30;p3"/>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31" name="Google Shape;31;p3"/>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32"/>
        <p:cNvGrpSpPr/>
        <p:nvPr/>
      </p:nvGrpSpPr>
      <p:grpSpPr>
        <a:xfrm>
          <a:off x="0" y="0"/>
          <a:ext cx="0" cy="0"/>
          <a:chOff x="0" y="0"/>
          <a:chExt cx="0" cy="0"/>
        </a:xfrm>
      </p:grpSpPr>
      <p:sp>
        <p:nvSpPr>
          <p:cNvPr id="33" name="Google Shape;33;p4"/>
          <p:cNvSpPr txBox="1">
            <a:spLocks noGrp="1"/>
          </p:cNvSpPr>
          <p:nvPr>
            <p:ph type="ctrTitle"/>
          </p:nvPr>
        </p:nvSpPr>
        <p:spPr>
          <a:xfrm>
            <a:off x="685800" y="2130426"/>
            <a:ext cx="7772400" cy="1470025"/>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34" name="Google Shape;34;p4"/>
          <p:cNvSpPr txBox="1">
            <a:spLocks noGrp="1"/>
          </p:cNvSpPr>
          <p:nvPr>
            <p:ph type="subTitle" idx="1"/>
          </p:nvPr>
        </p:nvSpPr>
        <p:spPr>
          <a:xfrm>
            <a:off x="1371600" y="3886200"/>
            <a:ext cx="6400800" cy="1752600"/>
          </a:xfrm>
          <a:prstGeom prst="rect">
            <a:avLst/>
          </a:prstGeom>
          <a:noFill/>
          <a:ln>
            <a:noFill/>
          </a:ln>
        </p:spPr>
        <p:txBody>
          <a:bodyPr spcFirstLastPara="1" wrap="square" lIns="91425" tIns="91425" rIns="91425" bIns="91425" anchor="t" anchorCtr="0">
            <a:noAutofit/>
          </a:bodyPr>
          <a:lstStyle>
            <a:lvl1pPr marL="0" marR="0" lvl="0" indent="0" algn="ctr"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L="457200" marR="0" lvl="1" indent="0" algn="ctr"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L="914400" marR="0" lvl="2" indent="0" algn="ctr"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L="1371600" marR="0" lvl="3"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L="1828800" marR="0" lvl="4"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L="2286000" marR="0" lvl="5"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L="2743200" marR="0" lvl="6"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L="3200400" marR="0" lvl="7"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L="3657600" marR="0" lvl="8"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35" name="Google Shape;35;p4"/>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November 2022</a:t>
            </a:r>
            <a:endParaRPr dirty="0"/>
          </a:p>
        </p:txBody>
      </p:sp>
      <p:sp>
        <p:nvSpPr>
          <p:cNvPr id="36" name="Google Shape;36;p4"/>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37" name="Google Shape;37;p4"/>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722313" y="4406900"/>
            <a:ext cx="7772400" cy="1362075"/>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4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0" name="Google Shape;40;p5"/>
          <p:cNvSpPr txBox="1">
            <a:spLocks noGrp="1"/>
          </p:cNvSpPr>
          <p:nvPr>
            <p:ph type="body" idx="1"/>
          </p:nvPr>
        </p:nvSpPr>
        <p:spPr>
          <a:xfrm>
            <a:off x="722313" y="2906714"/>
            <a:ext cx="7772400" cy="1500187"/>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00"/>
              </a:spcBef>
              <a:spcAft>
                <a:spcPts val="0"/>
              </a:spcAft>
              <a:buClr>
                <a:schemeClr val="dk1"/>
              </a:buClr>
              <a:buSzPts val="3200"/>
              <a:buFont typeface="Arial"/>
              <a:buNone/>
              <a:defRPr sz="20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chemeClr val="dk1"/>
              </a:buClr>
              <a:buSzPts val="2800"/>
              <a:buFont typeface="Arial"/>
              <a:buNone/>
              <a:defRPr sz="1800" b="0" i="0" u="none" strike="noStrike" cap="none">
                <a:solidFill>
                  <a:schemeClr val="dk1"/>
                </a:solidFill>
                <a:latin typeface="Arial"/>
                <a:ea typeface="Arial"/>
                <a:cs typeface="Arial"/>
                <a:sym typeface="Arial"/>
              </a:defRPr>
            </a:lvl2pPr>
            <a:lvl3pPr marL="1371600" marR="0" lvl="2" indent="-228600" algn="l" rtl="0">
              <a:spcBef>
                <a:spcPts val="320"/>
              </a:spcBef>
              <a:spcAft>
                <a:spcPts val="0"/>
              </a:spcAft>
              <a:buClr>
                <a:schemeClr val="dk1"/>
              </a:buClr>
              <a:buSzPts val="2400"/>
              <a:buFont typeface="Arial"/>
              <a:buNone/>
              <a:defRPr sz="1600" b="0" i="0" u="none" strike="noStrike" cap="none">
                <a:solidFill>
                  <a:schemeClr val="dk1"/>
                </a:solidFill>
                <a:latin typeface="Arial"/>
                <a:ea typeface="Arial"/>
                <a:cs typeface="Arial"/>
                <a:sym typeface="Arial"/>
              </a:defRPr>
            </a:lvl3pPr>
            <a:lvl4pPr marL="1828800" marR="0" lvl="3"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4pPr>
            <a:lvl5pPr marL="2286000" marR="0" lvl="4"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5pPr>
            <a:lvl6pPr marL="2743200" marR="0" lvl="5"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6pPr>
            <a:lvl7pPr marL="3200400" marR="0" lvl="6"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7pPr>
            <a:lvl8pPr marL="3657600" marR="0" lvl="7"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8pPr>
            <a:lvl9pPr marL="4114800" marR="0" lvl="8"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9pPr>
          </a:lstStyle>
          <a:p>
            <a:endParaRPr/>
          </a:p>
        </p:txBody>
      </p:sp>
      <p:sp>
        <p:nvSpPr>
          <p:cNvPr id="41" name="Google Shape;41;p5"/>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November 2022</a:t>
            </a:r>
            <a:endParaRPr dirty="0"/>
          </a:p>
        </p:txBody>
      </p:sp>
      <p:sp>
        <p:nvSpPr>
          <p:cNvPr id="42" name="Google Shape;42;p5"/>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43" name="Google Shape;43;p5"/>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4"/>
        <p:cNvGrpSpPr/>
        <p:nvPr/>
      </p:nvGrpSpPr>
      <p:grpSpPr>
        <a:xfrm>
          <a:off x="0" y="0"/>
          <a:ext cx="0" cy="0"/>
          <a:chOff x="0" y="0"/>
          <a:chExt cx="0" cy="0"/>
        </a:xfrm>
      </p:grpSpPr>
      <p:sp>
        <p:nvSpPr>
          <p:cNvPr id="45" name="Google Shape;45;p6"/>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6" name="Google Shape;46;p6"/>
          <p:cNvSpPr txBox="1">
            <a:spLocks noGrp="1"/>
          </p:cNvSpPr>
          <p:nvPr>
            <p:ph type="body" idx="1"/>
          </p:nvPr>
        </p:nvSpPr>
        <p:spPr>
          <a:xfrm>
            <a:off x="6858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7" name="Google Shape;47;p6"/>
          <p:cNvSpPr txBox="1">
            <a:spLocks noGrp="1"/>
          </p:cNvSpPr>
          <p:nvPr>
            <p:ph type="body" idx="2"/>
          </p:nvPr>
        </p:nvSpPr>
        <p:spPr>
          <a:xfrm>
            <a:off x="46482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8" name="Google Shape;48;p6"/>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November 2022</a:t>
            </a:r>
            <a:endParaRPr dirty="0"/>
          </a:p>
        </p:txBody>
      </p:sp>
      <p:sp>
        <p:nvSpPr>
          <p:cNvPr id="49" name="Google Shape;49;p6"/>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50" name="Google Shape;50;p6"/>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1"/>
        <p:cNvGrpSpPr/>
        <p:nvPr/>
      </p:nvGrpSpPr>
      <p:grpSpPr>
        <a:xfrm>
          <a:off x="0" y="0"/>
          <a:ext cx="0" cy="0"/>
          <a:chOff x="0" y="0"/>
          <a:chExt cx="0" cy="0"/>
        </a:xfrm>
      </p:grpSpPr>
      <p:sp>
        <p:nvSpPr>
          <p:cNvPr id="52" name="Google Shape;52;p7"/>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53" name="Google Shape;53;p7"/>
          <p:cNvSpPr txBox="1">
            <a:spLocks noGrp="1"/>
          </p:cNvSpPr>
          <p:nvPr>
            <p:ph type="body" idx="1"/>
          </p:nvPr>
        </p:nvSpPr>
        <p:spPr>
          <a:xfrm>
            <a:off x="457201" y="1535113"/>
            <a:ext cx="4040188"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4" name="Google Shape;54;p7"/>
          <p:cNvSpPr txBox="1">
            <a:spLocks noGrp="1"/>
          </p:cNvSpPr>
          <p:nvPr>
            <p:ph type="body" idx="2"/>
          </p:nvPr>
        </p:nvSpPr>
        <p:spPr>
          <a:xfrm>
            <a:off x="457201" y="2174875"/>
            <a:ext cx="4040188"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5" name="Google Shape;55;p7"/>
          <p:cNvSpPr txBox="1">
            <a:spLocks noGrp="1"/>
          </p:cNvSpPr>
          <p:nvPr>
            <p:ph type="body" idx="3"/>
          </p:nvPr>
        </p:nvSpPr>
        <p:spPr>
          <a:xfrm>
            <a:off x="4645026" y="1535113"/>
            <a:ext cx="4041775"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6" name="Google Shape;56;p7"/>
          <p:cNvSpPr txBox="1">
            <a:spLocks noGrp="1"/>
          </p:cNvSpPr>
          <p:nvPr>
            <p:ph type="body" idx="4"/>
          </p:nvPr>
        </p:nvSpPr>
        <p:spPr>
          <a:xfrm>
            <a:off x="4645026" y="2174875"/>
            <a:ext cx="4041775"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7" name="Google Shape;57;p7"/>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November 2022</a:t>
            </a:r>
            <a:endParaRPr dirty="0"/>
          </a:p>
        </p:txBody>
      </p:sp>
      <p:sp>
        <p:nvSpPr>
          <p:cNvPr id="58" name="Google Shape;58;p7"/>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59" name="Google Shape;59;p7"/>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5"/>
        <p:cNvGrpSpPr/>
        <p:nvPr/>
      </p:nvGrpSpPr>
      <p:grpSpPr>
        <a:xfrm>
          <a:off x="0" y="0"/>
          <a:ext cx="0" cy="0"/>
          <a:chOff x="0" y="0"/>
          <a:chExt cx="0" cy="0"/>
        </a:xfrm>
      </p:grpSpPr>
      <p:sp>
        <p:nvSpPr>
          <p:cNvPr id="66" name="Google Shape;66;p9"/>
          <p:cNvSpPr txBox="1">
            <a:spLocks noGrp="1"/>
          </p:cNvSpPr>
          <p:nvPr>
            <p:ph type="title"/>
          </p:nvPr>
        </p:nvSpPr>
        <p:spPr>
          <a:xfrm>
            <a:off x="457201" y="273050"/>
            <a:ext cx="3008313" cy="116205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67" name="Google Shape;67;p9"/>
          <p:cNvSpPr txBox="1">
            <a:spLocks noGrp="1"/>
          </p:cNvSpPr>
          <p:nvPr>
            <p:ph type="body" idx="1"/>
          </p:nvPr>
        </p:nvSpPr>
        <p:spPr>
          <a:xfrm>
            <a:off x="3575050" y="273051"/>
            <a:ext cx="5111751" cy="5853113"/>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8" name="Google Shape;68;p9"/>
          <p:cNvSpPr txBox="1">
            <a:spLocks noGrp="1"/>
          </p:cNvSpPr>
          <p:nvPr>
            <p:ph type="body" idx="2"/>
          </p:nvPr>
        </p:nvSpPr>
        <p:spPr>
          <a:xfrm>
            <a:off x="457201" y="1435101"/>
            <a:ext cx="3008313" cy="4691063"/>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69" name="Google Shape;69;p9"/>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November 2022</a:t>
            </a:r>
            <a:endParaRPr dirty="0"/>
          </a:p>
        </p:txBody>
      </p:sp>
      <p:sp>
        <p:nvSpPr>
          <p:cNvPr id="70" name="Google Shape;70;p9"/>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71" name="Google Shape;71;p9"/>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2"/>
        <p:cNvGrpSpPr/>
        <p:nvPr/>
      </p:nvGrpSpPr>
      <p:grpSpPr>
        <a:xfrm>
          <a:off x="0" y="0"/>
          <a:ext cx="0" cy="0"/>
          <a:chOff x="0" y="0"/>
          <a:chExt cx="0" cy="0"/>
        </a:xfrm>
      </p:grpSpPr>
      <p:sp>
        <p:nvSpPr>
          <p:cNvPr id="73" name="Google Shape;73;p10"/>
          <p:cNvSpPr txBox="1">
            <a:spLocks noGrp="1"/>
          </p:cNvSpPr>
          <p:nvPr>
            <p:ph type="title"/>
          </p:nvPr>
        </p:nvSpPr>
        <p:spPr>
          <a:xfrm>
            <a:off x="1792288" y="4800601"/>
            <a:ext cx="5486400" cy="566738"/>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74" name="Google Shape;74;p10"/>
          <p:cNvSpPr>
            <a:spLocks noGrp="1"/>
          </p:cNvSpPr>
          <p:nvPr>
            <p:ph type="pic" idx="2"/>
          </p:nvPr>
        </p:nvSpPr>
        <p:spPr>
          <a:xfrm>
            <a:off x="1792288" y="612775"/>
            <a:ext cx="5486400" cy="4114800"/>
          </a:xfrm>
          <a:prstGeom prst="rect">
            <a:avLst/>
          </a:prstGeom>
          <a:noFill/>
          <a:ln>
            <a:noFill/>
          </a:ln>
        </p:spPr>
        <p:txBody>
          <a:bodyPr spcFirstLastPara="1" wrap="square" lIns="91425" tIns="91425" rIns="91425" bIns="91425" anchor="t" anchorCtr="0">
            <a:noAutofit/>
          </a:bodyPr>
          <a:lstStyle>
            <a:lvl1pPr marL="0" marR="0" lvl="0" indent="0" algn="l" rtl="0">
              <a:spcBef>
                <a:spcPts val="640"/>
              </a:spcBef>
              <a:spcAft>
                <a:spcPts val="0"/>
              </a:spcAft>
              <a:buClr>
                <a:schemeClr val="dk1"/>
              </a:buClr>
              <a:buSzPts val="1400"/>
              <a:buFont typeface="Arial"/>
              <a:buNone/>
              <a:defRPr sz="3200" b="0" i="0" u="none" strike="noStrike" cap="none">
                <a:solidFill>
                  <a:schemeClr val="dk1"/>
                </a:solidFill>
                <a:latin typeface="Arial"/>
                <a:ea typeface="Arial"/>
                <a:cs typeface="Arial"/>
                <a:sym typeface="Arial"/>
              </a:defRPr>
            </a:lvl1pPr>
            <a:lvl2pPr marL="457200" marR="0" lvl="1" indent="0" algn="l" rtl="0">
              <a:spcBef>
                <a:spcPts val="560"/>
              </a:spcBef>
              <a:spcAft>
                <a:spcPts val="0"/>
              </a:spcAft>
              <a:buClr>
                <a:schemeClr val="dk1"/>
              </a:buClr>
              <a:buSzPts val="1400"/>
              <a:buFont typeface="Arial"/>
              <a:buNone/>
              <a:defRPr sz="2800" b="0" i="0" u="none" strike="noStrike" cap="none">
                <a:solidFill>
                  <a:schemeClr val="dk1"/>
                </a:solidFill>
                <a:latin typeface="Arial"/>
                <a:ea typeface="Arial"/>
                <a:cs typeface="Arial"/>
                <a:sym typeface="Arial"/>
              </a:defRPr>
            </a:lvl2pPr>
            <a:lvl3pPr marL="914400" marR="0" lvl="2" indent="0" algn="l" rtl="0">
              <a:spcBef>
                <a:spcPts val="48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3pPr>
            <a:lvl4pPr marL="1371600" marR="0" lvl="3"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4pPr>
            <a:lvl5pPr marL="1828800" marR="0" lvl="4"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5pPr>
            <a:lvl6pPr marL="2286000" marR="0" lvl="5"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6pPr>
            <a:lvl7pPr marL="2743200" marR="0" lvl="6"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7pPr>
            <a:lvl8pPr marL="3200400" marR="0" lvl="7"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8pPr>
            <a:lvl9pPr marL="3657600" marR="0" lvl="8"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9pPr>
          </a:lstStyle>
          <a:p>
            <a:endParaRPr dirty="0"/>
          </a:p>
        </p:txBody>
      </p:sp>
      <p:sp>
        <p:nvSpPr>
          <p:cNvPr id="75" name="Google Shape;75;p10"/>
          <p:cNvSpPr txBox="1">
            <a:spLocks noGrp="1"/>
          </p:cNvSpPr>
          <p:nvPr>
            <p:ph type="body" idx="1"/>
          </p:nvPr>
        </p:nvSpPr>
        <p:spPr>
          <a:xfrm>
            <a:off x="1792288" y="5367339"/>
            <a:ext cx="5486400" cy="804862"/>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76" name="Google Shape;76;p10"/>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November 2022</a:t>
            </a:r>
            <a:endParaRPr dirty="0"/>
          </a:p>
        </p:txBody>
      </p:sp>
      <p:sp>
        <p:nvSpPr>
          <p:cNvPr id="77" name="Google Shape;77;p10"/>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78" name="Google Shape;78;p10"/>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9"/>
        <p:cNvGrpSpPr/>
        <p:nvPr/>
      </p:nvGrpSpPr>
      <p:grpSpPr>
        <a:xfrm>
          <a:off x="0" y="0"/>
          <a:ext cx="0" cy="0"/>
          <a:chOff x="0" y="0"/>
          <a:chExt cx="0" cy="0"/>
        </a:xfrm>
      </p:grpSpPr>
      <p:sp>
        <p:nvSpPr>
          <p:cNvPr id="80" name="Google Shape;80;p1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1" name="Google Shape;81;p11"/>
          <p:cNvSpPr txBox="1">
            <a:spLocks noGrp="1"/>
          </p:cNvSpPr>
          <p:nvPr>
            <p:ph type="body" idx="1"/>
          </p:nvPr>
        </p:nvSpPr>
        <p:spPr>
          <a:xfrm rot="5400000">
            <a:off x="2514600" y="152400"/>
            <a:ext cx="4114800" cy="77724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2" name="Google Shape;82;p11"/>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November 2022</a:t>
            </a:r>
            <a:endParaRPr dirty="0"/>
          </a:p>
        </p:txBody>
      </p:sp>
      <p:sp>
        <p:nvSpPr>
          <p:cNvPr id="83" name="Google Shape;83;p11"/>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84" name="Google Shape;84;p1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
        <p:cNvGrpSpPr/>
        <p:nvPr/>
      </p:nvGrpSpPr>
      <p:grpSpPr>
        <a:xfrm>
          <a:off x="0" y="0"/>
          <a:ext cx="0" cy="0"/>
          <a:chOff x="0" y="0"/>
          <a:chExt cx="0" cy="0"/>
        </a:xfrm>
      </p:grpSpPr>
      <p:sp>
        <p:nvSpPr>
          <p:cNvPr id="13" name="Google Shape;13;p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14" name="Google Shape;14;p1"/>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
        <p:nvSpPr>
          <p:cNvPr id="15" name="Google Shape;15;p1"/>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November 2022</a:t>
            </a:r>
            <a:endParaRPr dirty="0"/>
          </a:p>
        </p:txBody>
      </p:sp>
      <p:sp>
        <p:nvSpPr>
          <p:cNvPr id="16" name="Google Shape;16;p1"/>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17" name="Google Shape;17;p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18" name="Google Shape;18;p1"/>
          <p:cNvSpPr/>
          <p:nvPr/>
        </p:nvSpPr>
        <p:spPr>
          <a:xfrm>
            <a:off x="3657600" y="393700"/>
            <a:ext cx="4800600" cy="215900"/>
          </a:xfrm>
          <a:prstGeom prst="rect">
            <a:avLst/>
          </a:prstGeom>
          <a:noFill/>
          <a:ln>
            <a:noFill/>
          </a:ln>
        </p:spPr>
        <p:txBody>
          <a:bodyPr spcFirstLastPara="1" wrap="square" lIns="0" tIns="0" rIns="0" bIns="0" anchor="b" anchorCtr="0">
            <a:noAutofit/>
          </a:bodyPr>
          <a:lstStyle/>
          <a:p>
            <a:pPr marL="1828800" marR="0" lvl="4"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Doc: IEEE P802.15-22-0611-04-6ma</a:t>
            </a:r>
            <a:endParaRPr sz="1400" b="1" i="0" u="none" strike="noStrike" cap="none" dirty="0">
              <a:solidFill>
                <a:schemeClr val="dk1"/>
              </a:solidFill>
              <a:latin typeface="Times New Roman"/>
              <a:ea typeface="Times New Roman"/>
              <a:cs typeface="Times New Roman"/>
              <a:sym typeface="Times New Roman"/>
            </a:endParaRPr>
          </a:p>
        </p:txBody>
      </p:sp>
      <p:cxnSp>
        <p:nvCxnSpPr>
          <p:cNvPr id="19" name="Google Shape;19;p1"/>
          <p:cNvCxnSpPr/>
          <p:nvPr/>
        </p:nvCxnSpPr>
        <p:spPr>
          <a:xfrm>
            <a:off x="685800" y="609600"/>
            <a:ext cx="7772400" cy="0"/>
          </a:xfrm>
          <a:prstGeom prst="straightConnector1">
            <a:avLst/>
          </a:prstGeom>
          <a:noFill/>
          <a:ln w="12700" cap="flat" cmpd="sng">
            <a:solidFill>
              <a:schemeClr val="dk1"/>
            </a:solidFill>
            <a:prstDash val="solid"/>
            <a:round/>
            <a:headEnd type="none" w="sm" len="sm"/>
            <a:tailEnd type="none" w="sm" len="sm"/>
          </a:ln>
        </p:spPr>
      </p:cxnSp>
      <p:sp>
        <p:nvSpPr>
          <p:cNvPr id="20" name="Google Shape;20;p1"/>
          <p:cNvSpPr/>
          <p:nvPr/>
        </p:nvSpPr>
        <p:spPr>
          <a:xfrm>
            <a:off x="685800" y="6475413"/>
            <a:ext cx="7112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21" name="Google Shape;21;p1"/>
          <p:cNvCxnSpPr/>
          <p:nvPr/>
        </p:nvCxnSpPr>
        <p:spPr>
          <a:xfrm>
            <a:off x="685800" y="6477000"/>
            <a:ext cx="7848600"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5" r:id="rId7"/>
    <p:sldLayoutId id="2147483656" r:id="rId8"/>
    <p:sldLayoutId id="2147483657" r:id="rId9"/>
    <p:sldLayoutId id="2147483658" r:id="rId10"/>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25"/>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Clr>
                <a:schemeClr val="dk1"/>
              </a:buClr>
              <a:buFont typeface="Times New Roman"/>
              <a:buNone/>
            </a:pPr>
            <a:r>
              <a:rPr lang="en-US" sz="1400" b="1" i="0" u="none" strike="noStrike" cap="none" dirty="0">
                <a:solidFill>
                  <a:schemeClr val="dk1"/>
                </a:solidFill>
                <a:latin typeface="Times New Roman"/>
                <a:ea typeface="Times New Roman"/>
                <a:cs typeface="Times New Roman"/>
                <a:sym typeface="Times New Roman"/>
              </a:rPr>
              <a:t>November 2022</a:t>
            </a:r>
            <a:endParaRPr dirty="0"/>
          </a:p>
        </p:txBody>
      </p:sp>
      <p:sp>
        <p:nvSpPr>
          <p:cNvPr id="175" name="Google Shape;175;p25"/>
          <p:cNvSpPr txBox="1">
            <a:spLocks noGrp="1"/>
          </p:cNvSpPr>
          <p:nvPr>
            <p:ph type="ftr" idx="11"/>
          </p:nvPr>
        </p:nvSpPr>
        <p:spPr>
          <a:xfrm>
            <a:off x="5486400" y="6475413"/>
            <a:ext cx="312420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Clr>
                <a:schemeClr val="dk1"/>
              </a:buClr>
              <a:buFont typeface="Times New Roman"/>
              <a:buNone/>
            </a:pPr>
            <a:r>
              <a:rPr lang="en-US" sz="1200" b="0" i="0" u="none" strike="noStrike" cap="none" dirty="0">
                <a:solidFill>
                  <a:schemeClr val="dk1"/>
                </a:solidFill>
                <a:latin typeface="Times New Roman"/>
                <a:ea typeface="Times New Roman"/>
                <a:cs typeface="Times New Roman"/>
                <a:sym typeface="Times New Roman"/>
              </a:rPr>
              <a:t>Hernandez, Kohno, Kobayashi, Kim (YNU)</a:t>
            </a:r>
            <a:endParaRPr dirty="0"/>
          </a:p>
        </p:txBody>
      </p:sp>
      <p:sp>
        <p:nvSpPr>
          <p:cNvPr id="176" name="Google Shape;176;p25"/>
          <p:cNvSpPr txBox="1">
            <a:spLocks noGrp="1"/>
          </p:cNvSpPr>
          <p:nvPr>
            <p:ph type="sldNum" idx="12"/>
          </p:nvPr>
        </p:nvSpPr>
        <p:spPr>
          <a:xfrm>
            <a:off x="4394200" y="6475413"/>
            <a:ext cx="431800" cy="18415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Clr>
                <a:schemeClr val="dk1"/>
              </a:buClr>
              <a:buFont typeface="Times New Roman"/>
              <a:buNone/>
            </a:pPr>
            <a:r>
              <a:rPr lang="en-US" sz="1200" b="0" i="0" u="none" strike="noStrike" cap="none" dirty="0">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7" name="Google Shape;177;p25"/>
          <p:cNvSpPr/>
          <p:nvPr/>
        </p:nvSpPr>
        <p:spPr>
          <a:xfrm>
            <a:off x="152400" y="609600"/>
            <a:ext cx="8991600" cy="4770438"/>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2"/>
              </a:buClr>
              <a:buFont typeface="Times New Roman"/>
              <a:buNone/>
            </a:pPr>
            <a:endParaRPr lang="en-US" sz="1800" b="1" i="0" u="sng" strike="noStrike" cap="none" dirty="0">
              <a:solidFill>
                <a:schemeClr val="dk2"/>
              </a:solidFill>
              <a:latin typeface="Times New Roman"/>
              <a:ea typeface="Times New Roman"/>
              <a:cs typeface="Times New Roman"/>
              <a:sym typeface="Times New Roman"/>
            </a:endParaRPr>
          </a:p>
          <a:p>
            <a:pPr lvl="0" algn="ctr">
              <a:buClr>
                <a:schemeClr val="dk2"/>
              </a:buClr>
            </a:pPr>
            <a:r>
              <a:rPr lang="en-US" sz="1800" b="1" i="0" u="sng" strike="noStrike" cap="none" dirty="0">
                <a:solidFill>
                  <a:schemeClr val="dk2"/>
                </a:solidFill>
                <a:latin typeface="Times New Roman"/>
                <a:ea typeface="Times New Roman"/>
                <a:cs typeface="Times New Roman"/>
                <a:sym typeface="Times New Roman"/>
              </a:rPr>
              <a:t>Project: </a:t>
            </a:r>
            <a:r>
              <a:rPr lang="en-US" sz="1800" b="1" u="sng" dirty="0">
                <a:solidFill>
                  <a:schemeClr val="dk2"/>
                </a:solidFill>
                <a:latin typeface="Times New Roman"/>
                <a:ea typeface="Times New Roman"/>
                <a:cs typeface="Times New Roman"/>
                <a:sym typeface="Times New Roman"/>
              </a:rPr>
              <a:t>P802.15 Working Group for Wireless Specialty Networks</a:t>
            </a:r>
            <a:endParaRPr sz="1600" b="1"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1"/>
              </a:buClr>
              <a:buFont typeface="Arial"/>
              <a:buNone/>
            </a:pPr>
            <a:endParaRPr sz="1600" b="0" i="0" u="none" strike="noStrike" cap="none" dirty="0">
              <a:solidFill>
                <a:schemeClr val="dk2"/>
              </a:solidFill>
              <a:latin typeface="Times New Roman"/>
              <a:ea typeface="Times New Roman"/>
              <a:cs typeface="Times New Roman"/>
              <a:sym typeface="Times New Roman"/>
            </a:endParaRPr>
          </a:p>
          <a:p>
            <a:pPr lvl="0">
              <a:spcBef>
                <a:spcPts val="300"/>
              </a:spcBef>
              <a:spcAft>
                <a:spcPts val="300"/>
              </a:spcAft>
              <a:buClr>
                <a:schemeClr val="dk2"/>
              </a:buClr>
            </a:pPr>
            <a:r>
              <a:rPr lang="en-US" sz="1600" b="1" i="0" u="none" strike="noStrike" cap="none" dirty="0">
                <a:solidFill>
                  <a:schemeClr val="dk2"/>
                </a:solidFill>
                <a:latin typeface="Times New Roman"/>
                <a:ea typeface="Times New Roman"/>
                <a:cs typeface="Times New Roman"/>
                <a:sym typeface="Times New Roman"/>
              </a:rPr>
              <a:t>Submission Title:</a:t>
            </a:r>
            <a:r>
              <a:rPr lang="en-US" sz="1600" dirty="0">
                <a:solidFill>
                  <a:schemeClr val="dk2"/>
                </a:solidFill>
                <a:latin typeface="Times New Roman"/>
                <a:ea typeface="Times New Roman"/>
                <a:cs typeface="Times New Roman"/>
                <a:sym typeface="Times New Roman"/>
              </a:rPr>
              <a:t> Overview of FEC proposals for 15.6ma</a:t>
            </a:r>
          </a:p>
          <a:p>
            <a:pPr lvl="0">
              <a:spcBef>
                <a:spcPts val="300"/>
              </a:spcBef>
              <a:spcAft>
                <a:spcPts val="300"/>
              </a:spcAft>
              <a:buClr>
                <a:schemeClr val="dk2"/>
              </a:buClr>
            </a:pPr>
            <a:r>
              <a:rPr lang="en-US" sz="1600" b="1" i="0" u="none" strike="noStrike" cap="none" dirty="0">
                <a:solidFill>
                  <a:schemeClr val="dk2"/>
                </a:solidFill>
                <a:latin typeface="Times New Roman"/>
                <a:ea typeface="Times New Roman"/>
                <a:cs typeface="Times New Roman"/>
                <a:sym typeface="Times New Roman"/>
              </a:rPr>
              <a:t>Date Submitted: </a:t>
            </a:r>
            <a:r>
              <a:rPr lang="en-US" sz="1600" b="0" i="0" u="none" strike="noStrike" cap="none" dirty="0">
                <a:solidFill>
                  <a:schemeClr val="dk2"/>
                </a:solidFill>
                <a:latin typeface="Times New Roman"/>
                <a:ea typeface="Times New Roman"/>
                <a:cs typeface="Times New Roman"/>
                <a:sym typeface="Times New Roman"/>
              </a:rPr>
              <a:t> </a:t>
            </a:r>
            <a:r>
              <a:rPr lang="en-US" sz="1600" dirty="0">
                <a:solidFill>
                  <a:schemeClr val="dk2"/>
                </a:solidFill>
                <a:latin typeface="Times New Roman"/>
                <a:ea typeface="Times New Roman"/>
                <a:cs typeface="Times New Roman"/>
                <a:sym typeface="Times New Roman"/>
              </a:rPr>
              <a:t>November</a:t>
            </a:r>
            <a:r>
              <a:rPr lang="en-US" sz="1600" b="0" i="0" u="none" strike="noStrike" cap="none" dirty="0">
                <a:solidFill>
                  <a:schemeClr val="dk2"/>
                </a:solidFill>
                <a:latin typeface="Times New Roman"/>
                <a:ea typeface="Times New Roman"/>
                <a:cs typeface="Times New Roman"/>
                <a:sym typeface="Times New Roman"/>
              </a:rPr>
              <a:t> 15th, 2022 </a:t>
            </a:r>
          </a:p>
          <a:p>
            <a:pPr marL="0" marR="0" lvl="0" indent="0" algn="l" defTabSz="914400" rtl="0" eaLnBrk="1" fontAlgn="auto" latinLnBrk="0" hangingPunct="1">
              <a:spcBef>
                <a:spcPts val="300"/>
              </a:spcBef>
              <a:spcAft>
                <a:spcPts val="300"/>
              </a:spcAft>
              <a:buClr>
                <a:srgbClr val="000000"/>
              </a:buClr>
              <a:buSzTx/>
              <a:buFont typeface="Arial"/>
              <a:buNone/>
              <a:tabLst/>
              <a:defRPr/>
            </a:pPr>
            <a:r>
              <a:rPr kumimoji="0" lang="en-US" sz="16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Source:</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Marco Hernandez</a:t>
            </a:r>
            <a:r>
              <a:rPr kumimoji="0" lang="en-US"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1,3</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Ryuji Kohno</a:t>
            </a:r>
            <a:r>
              <a:rPr kumimoji="0" lang="en-US"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1,2</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Takumi Kobayashi</a:t>
            </a:r>
            <a:r>
              <a:rPr kumimoji="0" lang="en-US"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1,2</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Minsoo Kim</a:t>
            </a:r>
            <a:r>
              <a:rPr kumimoji="0" lang="en-US"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1</a:t>
            </a:r>
            <a:r>
              <a:rPr kumimoji="0" lang="en-US" sz="1600" b="0" i="0" u="none" strike="noStrike" kern="0" cap="none" spc="0" normalizeH="0" baseline="0" noProof="0" dirty="0">
                <a:ln>
                  <a:noFill/>
                </a:ln>
                <a:solidFill>
                  <a:srgbClr val="FF0000"/>
                </a:solidFill>
                <a:effectLst/>
                <a:uLnTx/>
                <a:uFillTx/>
                <a:latin typeface="Times New Roman"/>
                <a:ea typeface="Times New Roman"/>
                <a:cs typeface="Times New Roman"/>
                <a:sym typeface="Times New Roman"/>
              </a:rPr>
              <a:t> </a:t>
            </a:r>
            <a:endParaRPr kumimoji="0" lang="en-US" sz="14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spcBef>
                <a:spcPts val="300"/>
              </a:spcBef>
              <a:spcAft>
                <a:spcPts val="300"/>
              </a:spcAft>
              <a:buClr>
                <a:srgbClr val="000000"/>
              </a:buClr>
              <a:buSzTx/>
              <a:buFont typeface="Times New Roman"/>
              <a:buNone/>
              <a:tabLst/>
              <a:defRPr/>
            </a:pPr>
            <a:r>
              <a:rPr kumimoji="0" lang="en-US" sz="16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Company:</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a:t>
            </a:r>
            <a:r>
              <a:rPr kumimoji="0" lang="en-US"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1</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Yokosuka Research Park International Alliance Institute (YRP-IAI), Japan; </a:t>
            </a:r>
            <a:r>
              <a:rPr kumimoji="0" lang="en-US"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2</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Yokohama National University (YNU), Japan. </a:t>
            </a:r>
            <a:r>
              <a:rPr kumimoji="0" lang="en-US"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3</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CWC, Oulu Univ. Finland.</a:t>
            </a:r>
            <a:endParaRPr lang="en-US" dirty="0"/>
          </a:p>
          <a:p>
            <a:pPr marL="0" marR="0" lvl="0" indent="0" algn="l" rtl="0">
              <a:spcBef>
                <a:spcPts val="300"/>
              </a:spcBef>
              <a:spcAft>
                <a:spcPts val="30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Address: </a:t>
            </a:r>
            <a:r>
              <a:rPr lang="en-US" sz="1600" b="0" i="0" u="none" strike="noStrike" cap="none" dirty="0">
                <a:solidFill>
                  <a:schemeClr val="dk1"/>
                </a:solidFill>
                <a:latin typeface="Times New Roman"/>
                <a:ea typeface="Times New Roman"/>
                <a:cs typeface="Times New Roman"/>
                <a:sym typeface="Times New Roman"/>
              </a:rPr>
              <a:t>3-4 Hikarino-oka, Yokosuka, 239-0847, Japan.</a:t>
            </a:r>
            <a:endParaRPr dirty="0"/>
          </a:p>
          <a:p>
            <a:pPr marL="0" marR="0" lvl="0" indent="0" algn="l" defTabSz="914400" rtl="0" eaLnBrk="1" fontAlgn="auto" latinLnBrk="0" hangingPunct="1">
              <a:spcBef>
                <a:spcPts val="300"/>
              </a:spcBef>
              <a:spcAft>
                <a:spcPts val="300"/>
              </a:spcAft>
              <a:buClr>
                <a:srgbClr val="000000"/>
              </a:buClr>
              <a:buSzTx/>
              <a:buFont typeface="Arial"/>
              <a:buNone/>
              <a:tabLst/>
              <a:defRPr/>
            </a:pPr>
            <a:r>
              <a:rPr lang="en-US" sz="1600" b="1" i="0" u="none" strike="noStrike" cap="none" dirty="0">
                <a:solidFill>
                  <a:schemeClr val="dk2"/>
                </a:solidFill>
                <a:latin typeface="Times New Roman"/>
                <a:ea typeface="Times New Roman"/>
                <a:cs typeface="Times New Roman"/>
                <a:sym typeface="Times New Roman"/>
              </a:rPr>
              <a:t>E-Mail:</a:t>
            </a:r>
            <a:r>
              <a:rPr lang="en-US" sz="1600" dirty="0">
                <a:solidFill>
                  <a:schemeClr val="dk2"/>
                </a:solidFill>
                <a:latin typeface="Times New Roman"/>
                <a:ea typeface="Times New Roman"/>
                <a:cs typeface="Times New Roman"/>
                <a:sym typeface="Times New Roman"/>
              </a:rPr>
              <a:t> </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Marco.Hernandez@ieee.org; kohno@ynu.ac.jp; </a:t>
            </a:r>
            <a:r>
              <a:rPr kumimoji="0" lang="en-US" sz="1600" b="0" i="0" u="none" strike="noStrike" kern="0" cap="none" spc="0" normalizeH="0" baseline="0" noProof="0" dirty="0">
                <a:ln>
                  <a:noFill/>
                </a:ln>
                <a:solidFill>
                  <a:srgbClr val="000000"/>
                </a:solidFill>
                <a:effectLst/>
                <a:uLnTx/>
                <a:uFillTx/>
                <a:latin typeface="Times New Roman"/>
                <a:cs typeface="Arial"/>
                <a:sym typeface="Arial"/>
              </a:rPr>
              <a:t>Kobayashi-Takumi-ch@ynu.ac.jp; Minsoo@minsookim.com;</a:t>
            </a:r>
          </a:p>
          <a:p>
            <a:pPr marL="0" marR="0" lvl="0" indent="0" algn="l" defTabSz="914400" rtl="0" eaLnBrk="1" fontAlgn="auto" latinLnBrk="0" hangingPunct="1">
              <a:spcBef>
                <a:spcPts val="300"/>
              </a:spcBef>
              <a:spcAft>
                <a:spcPts val="300"/>
              </a:spcAft>
              <a:buClr>
                <a:srgbClr val="000000"/>
              </a:buClr>
              <a:buSzTx/>
              <a:buFont typeface="Arial"/>
              <a:buNone/>
              <a:tabLst/>
              <a:defRPr/>
            </a:pPr>
            <a:r>
              <a:rPr lang="en-US" sz="1600" b="1" i="0" u="none" strike="noStrike" cap="none" dirty="0">
                <a:solidFill>
                  <a:schemeClr val="dk2"/>
                </a:solidFill>
                <a:latin typeface="Times New Roman"/>
                <a:ea typeface="Times New Roman"/>
                <a:cs typeface="Times New Roman"/>
                <a:sym typeface="Times New Roman"/>
              </a:rPr>
              <a:t>Abstract: </a:t>
            </a:r>
            <a:r>
              <a:rPr lang="en-US" sz="1600" dirty="0">
                <a:solidFill>
                  <a:schemeClr val="dk2"/>
                </a:solidFill>
                <a:latin typeface="Times New Roman"/>
                <a:ea typeface="Times New Roman"/>
                <a:cs typeface="Times New Roman"/>
                <a:sym typeface="Times New Roman"/>
              </a:rPr>
              <a:t>Technical contributions.</a:t>
            </a:r>
            <a:endParaRPr dirty="0"/>
          </a:p>
          <a:p>
            <a:pPr lvl="0">
              <a:spcBef>
                <a:spcPts val="1200"/>
              </a:spcBef>
              <a:buClr>
                <a:schemeClr val="dk2"/>
              </a:buClr>
            </a:pPr>
            <a:r>
              <a:rPr lang="en-US" sz="1600" b="1" i="0" u="none" strike="noStrike" cap="none" dirty="0">
                <a:solidFill>
                  <a:schemeClr val="dk2"/>
                </a:solidFill>
                <a:latin typeface="Times New Roman"/>
                <a:ea typeface="Times New Roman"/>
                <a:cs typeface="Times New Roman"/>
                <a:sym typeface="Times New Roman"/>
              </a:rPr>
              <a:t>Purpose:</a:t>
            </a:r>
            <a:r>
              <a:rPr lang="en-US" sz="1600" dirty="0">
                <a:solidFill>
                  <a:schemeClr val="dk2"/>
                </a:solidFill>
                <a:latin typeface="Times New Roman"/>
                <a:ea typeface="Times New Roman"/>
                <a:cs typeface="Times New Roman"/>
                <a:sym typeface="Times New Roman"/>
              </a:rPr>
              <a:t> </a:t>
            </a:r>
            <a:r>
              <a:rPr lang="en-US" sz="1600" dirty="0">
                <a:solidFill>
                  <a:schemeClr val="dk1"/>
                </a:solidFill>
                <a:latin typeface="Times New Roman"/>
                <a:ea typeface="Times New Roman"/>
                <a:cs typeface="Times New Roman"/>
                <a:sym typeface="Times New Roman"/>
              </a:rPr>
              <a:t>In response to the call for technical contributions.</a:t>
            </a:r>
            <a:endParaRPr dirty="0"/>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Notice:</a:t>
            </a:r>
            <a:r>
              <a:rPr lang="en-US" sz="1600" b="0" i="0" u="none" strike="noStrike" cap="none" dirty="0">
                <a:solidFill>
                  <a:schemeClr val="dk2"/>
                </a:solidFill>
                <a:latin typeface="Times New Roman"/>
                <a:ea typeface="Times New Roman"/>
                <a:cs typeface="Times New Roman"/>
                <a:sym typeface="Times New Roman"/>
              </a:rPr>
              <a:t>	This document has been prepared to assist </a:t>
            </a:r>
            <a:r>
              <a:rPr lang="en-US" sz="1600" dirty="0">
                <a:solidFill>
                  <a:schemeClr val="dk1"/>
                </a:solidFill>
                <a:latin typeface="Times New Roman"/>
                <a:ea typeface="Times New Roman"/>
                <a:cs typeface="Times New Roman"/>
                <a:sym typeface="Times New Roman"/>
              </a:rPr>
              <a:t>P802.15.6ma</a:t>
            </a:r>
            <a:r>
              <a:rPr lang="en-US" sz="1600" b="0" i="0" u="none" strike="noStrike" cap="none" dirty="0">
                <a:solidFill>
                  <a:schemeClr val="dk2"/>
                </a:solidFill>
                <a:latin typeface="Times New Roman"/>
                <a:ea typeface="Times New Roman"/>
                <a:cs typeface="Times New Roman"/>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Release:</a:t>
            </a:r>
            <a:r>
              <a:rPr lang="en-US" sz="1600" b="0" i="0" u="none" strike="noStrike" cap="none" dirty="0">
                <a:solidFill>
                  <a:schemeClr val="dk2"/>
                </a:solidFill>
                <a:latin typeface="Times New Roman"/>
                <a:ea typeface="Times New Roman"/>
                <a:cs typeface="Times New Roman"/>
                <a:sym typeface="Times New Roman"/>
              </a:rPr>
              <a:t>	The contributor acknowledges and accepts that this contribution becomes the property of IEEE and may be made publicly available by </a:t>
            </a:r>
            <a:r>
              <a:rPr lang="en-US" sz="1600" dirty="0">
                <a:solidFill>
                  <a:schemeClr val="dk1"/>
                </a:solidFill>
                <a:latin typeface="Times New Roman"/>
                <a:ea typeface="Times New Roman"/>
                <a:cs typeface="Times New Roman"/>
                <a:sym typeface="Times New Roman"/>
              </a:rPr>
              <a:t>P802.15.6ma</a:t>
            </a:r>
            <a:r>
              <a:rPr lang="en-US" sz="1600" b="0" i="0" u="none" strike="noStrike" cap="none" dirty="0">
                <a:solidFill>
                  <a:schemeClr val="dk2"/>
                </a:solidFill>
                <a:latin typeface="Times New Roman"/>
                <a:ea typeface="Times New Roman"/>
                <a:cs typeface="Times New Roman"/>
                <a:sym typeface="Times New Roman"/>
              </a:rPr>
              <a:t>.	</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AC4B5-BEBC-39D4-3BBA-AB42E03DC010}"/>
              </a:ext>
            </a:extLst>
          </p:cNvPr>
          <p:cNvSpPr>
            <a:spLocks noGrp="1"/>
          </p:cNvSpPr>
          <p:nvPr>
            <p:ph type="title"/>
          </p:nvPr>
        </p:nvSpPr>
        <p:spPr/>
        <p:txBody>
          <a:bodyPr/>
          <a:lstStyle/>
          <a:p>
            <a:r>
              <a:rPr lang="en-US" dirty="0"/>
              <a:t>FEC harmonization </a:t>
            </a:r>
          </a:p>
        </p:txBody>
      </p:sp>
      <p:sp>
        <p:nvSpPr>
          <p:cNvPr id="3" name="Text Placeholder 2">
            <a:extLst>
              <a:ext uri="{FF2B5EF4-FFF2-40B4-BE49-F238E27FC236}">
                <a16:creationId xmlns:a16="http://schemas.microsoft.com/office/drawing/2014/main" id="{069A96C9-6A03-9BE8-C391-83A4F3A55415}"/>
              </a:ext>
            </a:extLst>
          </p:cNvPr>
          <p:cNvSpPr>
            <a:spLocks noGrp="1"/>
          </p:cNvSpPr>
          <p:nvPr>
            <p:ph type="body" idx="1"/>
          </p:nvPr>
        </p:nvSpPr>
        <p:spPr/>
        <p:txBody>
          <a:bodyPr/>
          <a:lstStyle/>
          <a:p>
            <a:r>
              <a:rPr lang="en-US" sz="2400" dirty="0">
                <a:latin typeface="+mn-lt"/>
              </a:rPr>
              <a:t>The proposal for FEC depends on the coexistence operation of 6ma BANs according to 15-23-0101-02.</a:t>
            </a:r>
          </a:p>
          <a:p>
            <a:endParaRPr lang="en-US" sz="2400" dirty="0">
              <a:latin typeface="+mn-lt"/>
            </a:endParaRPr>
          </a:p>
          <a:p>
            <a:endParaRPr lang="en-US" sz="2400" dirty="0">
              <a:latin typeface="+mn-lt"/>
            </a:endParaRPr>
          </a:p>
          <a:p>
            <a:endParaRPr lang="en-US" dirty="0"/>
          </a:p>
        </p:txBody>
      </p:sp>
      <p:sp>
        <p:nvSpPr>
          <p:cNvPr id="4" name="Date Placeholder 3">
            <a:extLst>
              <a:ext uri="{FF2B5EF4-FFF2-40B4-BE49-F238E27FC236}">
                <a16:creationId xmlns:a16="http://schemas.microsoft.com/office/drawing/2014/main" id="{95FF21A4-91F1-C756-5996-7059F3148498}"/>
              </a:ext>
            </a:extLst>
          </p:cNvPr>
          <p:cNvSpPr>
            <a:spLocks noGrp="1"/>
          </p:cNvSpPr>
          <p:nvPr>
            <p:ph type="dt" idx="10"/>
          </p:nvPr>
        </p:nvSpPr>
        <p:spPr/>
        <p:txBody>
          <a:bodyPr/>
          <a:lstStyle/>
          <a:p>
            <a:r>
              <a:rPr lang="en-US"/>
              <a:t>November 2022</a:t>
            </a:r>
            <a:endParaRPr lang="en-US" dirty="0"/>
          </a:p>
        </p:txBody>
      </p:sp>
      <p:sp>
        <p:nvSpPr>
          <p:cNvPr id="5" name="Footer Placeholder 4">
            <a:extLst>
              <a:ext uri="{FF2B5EF4-FFF2-40B4-BE49-F238E27FC236}">
                <a16:creationId xmlns:a16="http://schemas.microsoft.com/office/drawing/2014/main" id="{E06BB894-D8E0-8150-DD11-54993E81A8D0}"/>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AD83F3C4-525A-4A6E-A442-90C9FDCECF73}"/>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2</a:t>
            </a:fld>
            <a:endParaRPr dirty="0"/>
          </a:p>
        </p:txBody>
      </p:sp>
      <p:graphicFrame>
        <p:nvGraphicFramePr>
          <p:cNvPr id="9" name="Table 8">
            <a:extLst>
              <a:ext uri="{FF2B5EF4-FFF2-40B4-BE49-F238E27FC236}">
                <a16:creationId xmlns:a16="http://schemas.microsoft.com/office/drawing/2014/main" id="{B2F520DE-6EC0-13DB-D87E-3B43F41D2502}"/>
              </a:ext>
            </a:extLst>
          </p:cNvPr>
          <p:cNvGraphicFramePr>
            <a:graphicFrameLocks noGrp="1"/>
          </p:cNvGraphicFramePr>
          <p:nvPr>
            <p:extLst>
              <p:ext uri="{D42A27DB-BD31-4B8C-83A1-F6EECF244321}">
                <p14:modId xmlns:p14="http://schemas.microsoft.com/office/powerpoint/2010/main" val="1863342752"/>
              </p:ext>
            </p:extLst>
          </p:nvPr>
        </p:nvGraphicFramePr>
        <p:xfrm>
          <a:off x="1262856" y="3321724"/>
          <a:ext cx="6618287" cy="2266278"/>
        </p:xfrm>
        <a:graphic>
          <a:graphicData uri="http://schemas.openxmlformats.org/drawingml/2006/table">
            <a:tbl>
              <a:tblPr firstRow="1" firstCol="1" bandRow="1"/>
              <a:tblGrid>
                <a:gridCol w="1322318">
                  <a:extLst>
                    <a:ext uri="{9D8B030D-6E8A-4147-A177-3AD203B41FA5}">
                      <a16:colId xmlns:a16="http://schemas.microsoft.com/office/drawing/2014/main" val="1490006773"/>
                    </a:ext>
                  </a:extLst>
                </a:gridCol>
                <a:gridCol w="5295969">
                  <a:extLst>
                    <a:ext uri="{9D8B030D-6E8A-4147-A177-3AD203B41FA5}">
                      <a16:colId xmlns:a16="http://schemas.microsoft.com/office/drawing/2014/main" val="2860158351"/>
                    </a:ext>
                  </a:extLst>
                </a:gridCol>
              </a:tblGrid>
              <a:tr h="378869">
                <a:tc>
                  <a:txBody>
                    <a:bodyPr/>
                    <a:lstStyle/>
                    <a:p>
                      <a:pPr marL="0" marR="0" algn="ctr">
                        <a:spcBef>
                          <a:spcPts val="0"/>
                        </a:spcBef>
                        <a:spcAft>
                          <a:spcPts val="0"/>
                        </a:spcAft>
                      </a:pPr>
                      <a:r>
                        <a:rPr lang="en-US" sz="1000" b="1">
                          <a:solidFill>
                            <a:srgbClr val="000000"/>
                          </a:solidFill>
                          <a:effectLst/>
                          <a:latin typeface="Times New Roman" panose="02020603050405020304" pitchFamily="18" charset="0"/>
                          <a:ea typeface="MS Mincho" panose="02020609040205080304" pitchFamily="49" charset="-128"/>
                        </a:rPr>
                        <a:t>Coexistence  environment class</a:t>
                      </a:r>
                      <a:endParaRPr lang="en-US" sz="1000">
                        <a:solidFill>
                          <a:srgbClr val="000000"/>
                        </a:solidFill>
                        <a:effectLst/>
                        <a:latin typeface="Times New Roman" panose="02020603050405020304" pitchFamily="18" charset="0"/>
                        <a:ea typeface="MS Mincho" panose="02020609040205080304" pitchFamily="49" charset="-128"/>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a:solidFill>
                            <a:srgbClr val="000000"/>
                          </a:solidFill>
                          <a:effectLst/>
                          <a:latin typeface="Times New Roman" panose="02020603050405020304" pitchFamily="18" charset="0"/>
                          <a:ea typeface="MS Mincho" panose="02020609040205080304" pitchFamily="49" charset="-128"/>
                        </a:rPr>
                        <a:t>Environment</a:t>
                      </a:r>
                      <a:endParaRPr lang="en-US" sz="1000">
                        <a:solidFill>
                          <a:srgbClr val="000000"/>
                        </a:solidFill>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9751328"/>
                  </a:ext>
                </a:extLst>
              </a:tr>
              <a:tr h="207511">
                <a:tc>
                  <a:txBody>
                    <a:bodyPr/>
                    <a:lstStyle/>
                    <a:p>
                      <a:pPr marL="0" marR="0" algn="ctr">
                        <a:lnSpc>
                          <a:spcPct val="120000"/>
                        </a:lnSpc>
                        <a:spcBef>
                          <a:spcPts val="200"/>
                        </a:spcBef>
                        <a:spcAft>
                          <a:spcPts val="200"/>
                        </a:spcAft>
                      </a:pPr>
                      <a:r>
                        <a:rPr lang="en-US" sz="1000" dirty="0">
                          <a:solidFill>
                            <a:srgbClr val="000000"/>
                          </a:solidFill>
                          <a:effectLst/>
                          <a:latin typeface="Times New Roman" panose="02020603050405020304" pitchFamily="18" charset="0"/>
                          <a:ea typeface="MS Mincho" panose="02020609040205080304" pitchFamily="49" charset="-128"/>
                        </a:rPr>
                        <a:t>0</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20000"/>
                        </a:lnSpc>
                        <a:spcBef>
                          <a:spcPts val="200"/>
                        </a:spcBef>
                        <a:spcAft>
                          <a:spcPts val="200"/>
                        </a:spcAft>
                      </a:pPr>
                      <a:r>
                        <a:rPr lang="en-US" sz="1000">
                          <a:solidFill>
                            <a:srgbClr val="000000"/>
                          </a:solidFill>
                          <a:effectLst/>
                          <a:latin typeface="Times New Roman" panose="02020603050405020304" pitchFamily="18" charset="0"/>
                          <a:ea typeface="MS Mincho" panose="02020609040205080304" pitchFamily="49" charset="-128"/>
                        </a:rPr>
                        <a:t>6ma BAN only</a:t>
                      </a: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02219582"/>
                  </a:ext>
                </a:extLst>
              </a:tr>
              <a:tr h="207511">
                <a:tc>
                  <a:txBody>
                    <a:bodyPr/>
                    <a:lstStyle/>
                    <a:p>
                      <a:pPr marL="0" marR="0" algn="ctr">
                        <a:lnSpc>
                          <a:spcPct val="120000"/>
                        </a:lnSpc>
                        <a:spcBef>
                          <a:spcPts val="200"/>
                        </a:spcBef>
                        <a:spcAft>
                          <a:spcPts val="200"/>
                        </a:spcAft>
                      </a:pPr>
                      <a:r>
                        <a:rPr lang="en-US" sz="1000" dirty="0">
                          <a:solidFill>
                            <a:srgbClr val="000000"/>
                          </a:solidFill>
                          <a:effectLst/>
                          <a:latin typeface="Times New Roman" panose="02020603050405020304" pitchFamily="18" charset="0"/>
                          <a:ea typeface="MS Mincho" panose="02020609040205080304" pitchFamily="49" charset="-128"/>
                        </a:rPr>
                        <a:t>1</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20000"/>
                        </a:lnSpc>
                        <a:spcBef>
                          <a:spcPts val="200"/>
                        </a:spcBef>
                        <a:spcAft>
                          <a:spcPts val="200"/>
                        </a:spcAft>
                      </a:pPr>
                      <a:r>
                        <a:rPr lang="en-US" sz="1000" dirty="0">
                          <a:solidFill>
                            <a:srgbClr val="000000"/>
                          </a:solidFill>
                          <a:effectLst/>
                          <a:latin typeface="Times New Roman" panose="02020603050405020304" pitchFamily="18" charset="0"/>
                          <a:ea typeface="MS Mincho" panose="02020609040205080304" pitchFamily="49" charset="-128"/>
                        </a:rPr>
                        <a:t>Multiple 6ma BANs 1a</a:t>
                      </a: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86214107"/>
                  </a:ext>
                </a:extLst>
              </a:tr>
              <a:tr h="207511">
                <a:tc>
                  <a:txBody>
                    <a:bodyPr/>
                    <a:lstStyle/>
                    <a:p>
                      <a:pPr marL="0" marR="0" algn="ctr">
                        <a:lnSpc>
                          <a:spcPct val="120000"/>
                        </a:lnSpc>
                        <a:spcBef>
                          <a:spcPts val="200"/>
                        </a:spcBef>
                        <a:spcAft>
                          <a:spcPts val="200"/>
                        </a:spcAft>
                      </a:pPr>
                      <a:r>
                        <a:rPr lang="en-US" sz="1000" dirty="0">
                          <a:solidFill>
                            <a:srgbClr val="000000"/>
                          </a:solidFill>
                          <a:effectLst/>
                          <a:latin typeface="Times New Roman" panose="02020603050405020304" pitchFamily="18" charset="0"/>
                          <a:ea typeface="MS Mincho" panose="02020609040205080304" pitchFamily="49" charset="-128"/>
                        </a:rPr>
                        <a:t>2</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20000"/>
                        </a:lnSpc>
                        <a:spcBef>
                          <a:spcPts val="200"/>
                        </a:spcBef>
                        <a:spcAft>
                          <a:spcPts val="200"/>
                        </a:spcAft>
                      </a:pPr>
                      <a:r>
                        <a:rPr lang="en-US" sz="1000" dirty="0">
                          <a:solidFill>
                            <a:srgbClr val="000000"/>
                          </a:solidFill>
                          <a:effectLst/>
                          <a:latin typeface="Times New Roman" panose="02020603050405020304" pitchFamily="18" charset="0"/>
                          <a:ea typeface="MS Mincho" panose="02020609040205080304" pitchFamily="49" charset="-128"/>
                        </a:rPr>
                        <a:t>Multiple 15.6 &amp; 6ma BANs </a:t>
                      </a: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45230715"/>
                  </a:ext>
                </a:extLst>
              </a:tr>
              <a:tr h="207511">
                <a:tc>
                  <a:txBody>
                    <a:bodyPr/>
                    <a:lstStyle/>
                    <a:p>
                      <a:pPr marL="0" marR="0" algn="ctr">
                        <a:lnSpc>
                          <a:spcPct val="120000"/>
                        </a:lnSpc>
                        <a:spcBef>
                          <a:spcPts val="200"/>
                        </a:spcBef>
                        <a:spcAft>
                          <a:spcPts val="200"/>
                        </a:spcAft>
                      </a:pPr>
                      <a:r>
                        <a:rPr lang="en-US" sz="1000">
                          <a:solidFill>
                            <a:srgbClr val="000000"/>
                          </a:solidFill>
                          <a:effectLst/>
                          <a:latin typeface="Times New Roman" panose="02020603050405020304" pitchFamily="18" charset="0"/>
                          <a:ea typeface="MS Mincho" panose="02020609040205080304" pitchFamily="49" charset="-128"/>
                        </a:rPr>
                        <a:t>3 </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20000"/>
                        </a:lnSpc>
                        <a:spcBef>
                          <a:spcPts val="200"/>
                        </a:spcBef>
                        <a:spcAft>
                          <a:spcPts val="200"/>
                        </a:spcAft>
                      </a:pPr>
                      <a:r>
                        <a:rPr lang="en-US" sz="1000" dirty="0">
                          <a:solidFill>
                            <a:srgbClr val="000000"/>
                          </a:solidFill>
                          <a:effectLst/>
                          <a:latin typeface="Times New Roman" panose="02020603050405020304" pitchFamily="18" charset="0"/>
                          <a:ea typeface="MS Mincho" panose="02020609040205080304" pitchFamily="49" charset="-128"/>
                        </a:rPr>
                        <a:t>Multiple 6ma BANs &amp; non-UWB systems (Wi-Fi &amp; Unlicensed 3GPP)</a:t>
                      </a: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41868488"/>
                  </a:ext>
                </a:extLst>
              </a:tr>
              <a:tr h="207511">
                <a:tc>
                  <a:txBody>
                    <a:bodyPr/>
                    <a:lstStyle/>
                    <a:p>
                      <a:pPr marL="0" marR="0" algn="ctr">
                        <a:lnSpc>
                          <a:spcPct val="120000"/>
                        </a:lnSpc>
                        <a:spcBef>
                          <a:spcPts val="200"/>
                        </a:spcBef>
                        <a:spcAft>
                          <a:spcPts val="200"/>
                        </a:spcAft>
                      </a:pPr>
                      <a:r>
                        <a:rPr lang="en-US" sz="1000" dirty="0">
                          <a:solidFill>
                            <a:srgbClr val="000000"/>
                          </a:solidFill>
                          <a:effectLst/>
                          <a:latin typeface="Times New Roman" panose="02020603050405020304" pitchFamily="18" charset="0"/>
                          <a:ea typeface="MS Mincho" panose="02020609040205080304" pitchFamily="49" charset="-128"/>
                        </a:rPr>
                        <a:t>4</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20000"/>
                        </a:lnSpc>
                        <a:spcBef>
                          <a:spcPts val="200"/>
                        </a:spcBef>
                        <a:spcAft>
                          <a:spcPts val="200"/>
                        </a:spcAft>
                      </a:pPr>
                      <a:r>
                        <a:rPr lang="en-US" sz="1000">
                          <a:solidFill>
                            <a:srgbClr val="000000"/>
                          </a:solidFill>
                          <a:effectLst/>
                          <a:latin typeface="Times New Roman" panose="02020603050405020304" pitchFamily="18" charset="0"/>
                          <a:ea typeface="MS Mincho" panose="02020609040205080304" pitchFamily="49" charset="-128"/>
                        </a:rPr>
                        <a:t>Multiple 6ma BANs &amp; 802.15 UWB systems</a:t>
                      </a: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44214853"/>
                  </a:ext>
                </a:extLst>
              </a:tr>
              <a:tr h="207511">
                <a:tc>
                  <a:txBody>
                    <a:bodyPr/>
                    <a:lstStyle/>
                    <a:p>
                      <a:pPr marL="0" marR="0" algn="ctr">
                        <a:lnSpc>
                          <a:spcPct val="120000"/>
                        </a:lnSpc>
                        <a:spcBef>
                          <a:spcPts val="200"/>
                        </a:spcBef>
                        <a:spcAft>
                          <a:spcPts val="200"/>
                        </a:spcAft>
                      </a:pPr>
                      <a:r>
                        <a:rPr lang="en-US" sz="1000" dirty="0">
                          <a:solidFill>
                            <a:srgbClr val="000000"/>
                          </a:solidFill>
                          <a:effectLst/>
                          <a:latin typeface="Times New Roman" panose="02020603050405020304" pitchFamily="18" charset="0"/>
                          <a:ea typeface="MS Mincho" panose="02020609040205080304" pitchFamily="49" charset="-128"/>
                        </a:rPr>
                        <a:t>5</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20000"/>
                        </a:lnSpc>
                        <a:spcBef>
                          <a:spcPts val="200"/>
                        </a:spcBef>
                        <a:spcAft>
                          <a:spcPts val="200"/>
                        </a:spcAft>
                      </a:pPr>
                      <a:r>
                        <a:rPr lang="en-US" sz="1000">
                          <a:solidFill>
                            <a:srgbClr val="000000"/>
                          </a:solidFill>
                          <a:effectLst/>
                          <a:latin typeface="Times New Roman" panose="02020603050405020304" pitchFamily="18" charset="0"/>
                          <a:ea typeface="MS Mincho" panose="02020609040205080304" pitchFamily="49" charset="-128"/>
                        </a:rPr>
                        <a:t>Multiple 6ma BANs, non-802.15 UWB systems (ETSI UWB systems)</a:t>
                      </a: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41350323"/>
                  </a:ext>
                </a:extLst>
              </a:tr>
              <a:tr h="207511">
                <a:tc>
                  <a:txBody>
                    <a:bodyPr/>
                    <a:lstStyle/>
                    <a:p>
                      <a:pPr marL="0" marR="0" algn="ctr">
                        <a:lnSpc>
                          <a:spcPct val="120000"/>
                        </a:lnSpc>
                        <a:spcBef>
                          <a:spcPts val="200"/>
                        </a:spcBef>
                        <a:spcAft>
                          <a:spcPts val="200"/>
                        </a:spcAft>
                      </a:pPr>
                      <a:r>
                        <a:rPr lang="en-US" sz="1000" dirty="0">
                          <a:solidFill>
                            <a:srgbClr val="000000"/>
                          </a:solidFill>
                          <a:effectLst/>
                          <a:latin typeface="Times New Roman" panose="02020603050405020304" pitchFamily="18" charset="0"/>
                          <a:ea typeface="MS Mincho" panose="02020609040205080304" pitchFamily="49" charset="-128"/>
                        </a:rPr>
                        <a:t>6</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20000"/>
                        </a:lnSpc>
                        <a:spcBef>
                          <a:spcPts val="200"/>
                        </a:spcBef>
                        <a:spcAft>
                          <a:spcPts val="200"/>
                        </a:spcAft>
                      </a:pPr>
                      <a:r>
                        <a:rPr lang="en-US" sz="1000">
                          <a:solidFill>
                            <a:srgbClr val="000000"/>
                          </a:solidFill>
                          <a:effectLst/>
                          <a:latin typeface="Times New Roman" panose="02020603050405020304" pitchFamily="18" charset="0"/>
                          <a:ea typeface="MS Mincho" panose="02020609040205080304" pitchFamily="49" charset="-128"/>
                        </a:rPr>
                        <a:t>Multiple 6ma BANs &amp;  802.15 UWB &amp; non-802.15 UWB systems (ETSI UWB) </a:t>
                      </a: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43517860"/>
                  </a:ext>
                </a:extLst>
              </a:tr>
              <a:tr h="434832">
                <a:tc>
                  <a:txBody>
                    <a:bodyPr/>
                    <a:lstStyle/>
                    <a:p>
                      <a:pPr marL="0" marR="0" algn="ctr">
                        <a:lnSpc>
                          <a:spcPct val="120000"/>
                        </a:lnSpc>
                        <a:spcBef>
                          <a:spcPts val="200"/>
                        </a:spcBef>
                        <a:spcAft>
                          <a:spcPts val="200"/>
                        </a:spcAft>
                      </a:pPr>
                      <a:r>
                        <a:rPr lang="en-US" sz="1000">
                          <a:solidFill>
                            <a:srgbClr val="000000"/>
                          </a:solidFill>
                          <a:effectLst/>
                          <a:latin typeface="Times New Roman" panose="02020603050405020304" pitchFamily="18" charset="0"/>
                          <a:ea typeface="MS Mincho" panose="02020609040205080304" pitchFamily="49" charset="-128"/>
                        </a:rPr>
                        <a:t>7</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20000"/>
                        </a:lnSpc>
                        <a:spcBef>
                          <a:spcPts val="200"/>
                        </a:spcBef>
                        <a:spcAft>
                          <a:spcPts val="200"/>
                        </a:spcAft>
                      </a:pPr>
                      <a:r>
                        <a:rPr lang="en-US" sz="1000" dirty="0">
                          <a:solidFill>
                            <a:srgbClr val="000000"/>
                          </a:solidFill>
                          <a:effectLst/>
                          <a:latin typeface="Times New Roman" panose="02020603050405020304" pitchFamily="18" charset="0"/>
                          <a:ea typeface="MS Mincho" panose="02020609040205080304" pitchFamily="49" charset="-128"/>
                        </a:rPr>
                        <a:t>Multiple 6ma BANs &amp; non-UWB systems (Wi-Fi &amp; Unlicensed 3GPP) &amp; 802.15 UWB &amp; non-802.15 UWB systems (ETSI UWB)</a:t>
                      </a: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92966560"/>
                  </a:ext>
                </a:extLst>
              </a:tr>
            </a:tbl>
          </a:graphicData>
        </a:graphic>
      </p:graphicFrame>
    </p:spTree>
    <p:extLst>
      <p:ext uri="{BB962C8B-B14F-4D97-AF65-F5344CB8AC3E}">
        <p14:creationId xmlns:p14="http://schemas.microsoft.com/office/powerpoint/2010/main" val="29257148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A2D118-41D4-170F-1F38-009566E64E9A}"/>
              </a:ext>
            </a:extLst>
          </p:cNvPr>
          <p:cNvSpPr>
            <a:spLocks noGrp="1"/>
          </p:cNvSpPr>
          <p:nvPr>
            <p:ph type="title"/>
          </p:nvPr>
        </p:nvSpPr>
        <p:spPr/>
        <p:txBody>
          <a:bodyPr/>
          <a:lstStyle/>
          <a:p>
            <a:r>
              <a:rPr lang="en-US" dirty="0"/>
              <a:t>FEC Harmonization</a:t>
            </a:r>
          </a:p>
        </p:txBody>
      </p:sp>
      <p:sp>
        <p:nvSpPr>
          <p:cNvPr id="3" name="Text Placeholder 2">
            <a:extLst>
              <a:ext uri="{FF2B5EF4-FFF2-40B4-BE49-F238E27FC236}">
                <a16:creationId xmlns:a16="http://schemas.microsoft.com/office/drawing/2014/main" id="{C8345D40-9BC1-2434-BCAE-754F1B59AA2C}"/>
              </a:ext>
            </a:extLst>
          </p:cNvPr>
          <p:cNvSpPr>
            <a:spLocks noGrp="1"/>
          </p:cNvSpPr>
          <p:nvPr>
            <p:ph type="body" idx="1"/>
          </p:nvPr>
        </p:nvSpPr>
        <p:spPr/>
        <p:txBody>
          <a:bodyPr/>
          <a:lstStyle/>
          <a:p>
            <a:pPr indent="-406400">
              <a:spcBef>
                <a:spcPts val="560"/>
              </a:spcBef>
              <a:buClr>
                <a:srgbClr val="000000"/>
              </a:buClr>
              <a:buSzPts val="2800"/>
              <a:buFont typeface="Arial"/>
              <a:buChar char="–"/>
              <a:defRPr/>
            </a:pPr>
            <a:r>
              <a:rPr lang="en-US" sz="2200" dirty="0">
                <a:solidFill>
                  <a:srgbClr val="000000"/>
                </a:solidFill>
                <a:latin typeface="Times New Roman"/>
              </a:rPr>
              <a:t>Proposal to </a:t>
            </a:r>
            <a:r>
              <a:rPr kumimoji="0" lang="en-US" sz="2200" b="0" i="0" u="none" strike="noStrike" kern="0" cap="none" spc="0" normalizeH="0" baseline="0" noProof="0" dirty="0">
                <a:ln>
                  <a:noFill/>
                </a:ln>
                <a:solidFill>
                  <a:srgbClr val="000000"/>
                </a:solidFill>
                <a:effectLst/>
                <a:uLnTx/>
                <a:uFillTx/>
                <a:latin typeface="Times New Roman"/>
                <a:cs typeface="Arial"/>
                <a:sym typeface="Arial"/>
              </a:rPr>
              <a:t>use of BCC and LDPC for coexistence environment class 0.</a:t>
            </a:r>
          </a:p>
          <a:p>
            <a:pPr lvl="1">
              <a:buClr>
                <a:srgbClr val="000000"/>
              </a:buClr>
              <a:defRPr/>
            </a:pPr>
            <a:r>
              <a:rPr lang="en-US" sz="1800" dirty="0">
                <a:solidFill>
                  <a:srgbClr val="000000"/>
                </a:solidFill>
                <a:latin typeface="Times New Roman"/>
              </a:rPr>
              <a:t>Chip makers can implement the same front-end for 4ab and 6ma</a:t>
            </a:r>
            <a:endParaRPr kumimoji="0" lang="en-US" sz="1800" b="0" i="0" u="none" strike="noStrike" kern="0" cap="none" spc="0" normalizeH="0" baseline="0" noProof="0" dirty="0">
              <a:ln>
                <a:noFill/>
              </a:ln>
              <a:solidFill>
                <a:srgbClr val="000000"/>
              </a:solidFill>
              <a:effectLst/>
              <a:uLnTx/>
              <a:uFillTx/>
              <a:latin typeface="Times New Roman"/>
              <a:cs typeface="Arial"/>
              <a:sym typeface="Arial"/>
            </a:endParaRPr>
          </a:p>
          <a:p>
            <a:pPr indent="-406400">
              <a:spcBef>
                <a:spcPts val="560"/>
              </a:spcBef>
              <a:buClr>
                <a:srgbClr val="000000"/>
              </a:buClr>
              <a:buSzPts val="2800"/>
              <a:buFont typeface="Arial"/>
              <a:buChar char="–"/>
              <a:defRPr/>
            </a:pPr>
            <a:r>
              <a:rPr kumimoji="0" lang="en-US" sz="2200" b="0" i="0" u="none" strike="noStrike" kern="0" cap="none" spc="0" normalizeH="0" baseline="0" noProof="0" dirty="0">
                <a:ln>
                  <a:noFill/>
                </a:ln>
                <a:solidFill>
                  <a:srgbClr val="000000"/>
                </a:solidFill>
                <a:effectLst/>
                <a:uLnTx/>
                <a:uFillTx/>
                <a:latin typeface="Times New Roman"/>
                <a:cs typeface="Arial"/>
                <a:sym typeface="Arial"/>
              </a:rPr>
              <a:t>For other coexistence environment classes, the PHY may add a concatenated external FEC: </a:t>
            </a:r>
          </a:p>
          <a:p>
            <a:pPr marL="914400" marR="0" lvl="1" indent="-406400" algn="l" defTabSz="914400" rtl="0" eaLnBrk="1" fontAlgn="auto" latinLnBrk="0" hangingPunct="1">
              <a:lnSpc>
                <a:spcPct val="100000"/>
              </a:lnSpc>
              <a:spcBef>
                <a:spcPts val="560"/>
              </a:spcBef>
              <a:spcAft>
                <a:spcPts val="0"/>
              </a:spcAft>
              <a:buClr>
                <a:srgbClr val="000000"/>
              </a:buClr>
              <a:buSzPts val="2800"/>
              <a:buFont typeface="Arial"/>
              <a:buChar char="–"/>
              <a:tabLst/>
              <a:defRPr/>
            </a:pPr>
            <a:r>
              <a:rPr kumimoji="0" lang="en-US" sz="1800" b="0" i="0" u="none" strike="noStrike" kern="0" cap="none" spc="0" normalizeH="0" baseline="0" noProof="0" dirty="0">
                <a:ln>
                  <a:noFill/>
                </a:ln>
                <a:solidFill>
                  <a:srgbClr val="000000"/>
                </a:solidFill>
                <a:effectLst/>
                <a:uLnTx/>
                <a:uFillTx/>
                <a:latin typeface="Times New Roman"/>
                <a:cs typeface="Arial"/>
                <a:sym typeface="Arial"/>
              </a:rPr>
              <a:t>Outer encoder: </a:t>
            </a:r>
            <a:r>
              <a:rPr kumimoji="0" lang="en-US" sz="1800" b="0" i="1" u="none" strike="noStrike" kern="0" cap="none" spc="0" normalizeH="0" baseline="0" noProof="0" dirty="0">
                <a:ln>
                  <a:noFill/>
                </a:ln>
                <a:solidFill>
                  <a:srgbClr val="000000"/>
                </a:solidFill>
                <a:effectLst/>
                <a:uLnTx/>
                <a:uFillTx/>
                <a:latin typeface="Times New Roman"/>
                <a:cs typeface="Arial"/>
                <a:sym typeface="Arial"/>
              </a:rPr>
              <a:t>shorten RS </a:t>
            </a:r>
            <a:r>
              <a:rPr kumimoji="0" lang="en-US" sz="1800" b="0" i="0" u="none" strike="noStrike" kern="0" cap="none" spc="0" normalizeH="0" baseline="0" noProof="0" dirty="0">
                <a:ln>
                  <a:noFill/>
                </a:ln>
                <a:solidFill>
                  <a:srgbClr val="000000"/>
                </a:solidFill>
                <a:effectLst/>
                <a:uLnTx/>
                <a:uFillTx/>
                <a:latin typeface="Times New Roman"/>
                <a:cs typeface="Arial"/>
                <a:sym typeface="Arial"/>
              </a:rPr>
              <a:t>and inner encoder </a:t>
            </a:r>
            <a:r>
              <a:rPr kumimoji="0" lang="en-US" sz="1800" b="0" i="1" u="none" strike="noStrike" kern="0" cap="none" spc="0" normalizeH="0" baseline="0" noProof="0" dirty="0">
                <a:ln>
                  <a:noFill/>
                </a:ln>
                <a:solidFill>
                  <a:srgbClr val="000000"/>
                </a:solidFill>
                <a:effectLst/>
                <a:uLnTx/>
                <a:uFillTx/>
                <a:latin typeface="Times New Roman"/>
                <a:cs typeface="Arial"/>
                <a:sym typeface="Arial"/>
              </a:rPr>
              <a:t>BCC; LDPC</a:t>
            </a:r>
          </a:p>
          <a:p>
            <a:pPr indent="-406400">
              <a:spcBef>
                <a:spcPts val="560"/>
              </a:spcBef>
              <a:buClr>
                <a:srgbClr val="000000"/>
              </a:buClr>
              <a:buSzPts val="2800"/>
              <a:buFont typeface="Arial"/>
              <a:buChar char="–"/>
              <a:defRPr/>
            </a:pPr>
            <a:r>
              <a:rPr kumimoji="0" lang="en-US" sz="2200" b="0" i="0" u="none" strike="noStrike" kern="0" cap="none" spc="0" normalizeH="0" baseline="0" noProof="0" dirty="0">
                <a:ln>
                  <a:noFill/>
                </a:ln>
                <a:solidFill>
                  <a:srgbClr val="000000"/>
                </a:solidFill>
                <a:effectLst/>
                <a:uLnTx/>
                <a:uFillTx/>
                <a:latin typeface="Times New Roman"/>
                <a:cs typeface="Arial"/>
                <a:sym typeface="Arial"/>
              </a:rPr>
              <a:t>For coexistence environment classes with the highest levels of interference, the PHY may use a HARQ </a:t>
            </a:r>
          </a:p>
          <a:p>
            <a:pPr lvl="1">
              <a:buClr>
                <a:srgbClr val="000000"/>
              </a:buClr>
              <a:defRPr/>
            </a:pPr>
            <a:r>
              <a:rPr lang="en-US" sz="1800" dirty="0">
                <a:solidFill>
                  <a:srgbClr val="000000"/>
                </a:solidFill>
                <a:latin typeface="Times New Roman"/>
              </a:rPr>
              <a:t>D</a:t>
            </a:r>
            <a:r>
              <a:rPr kumimoji="0" lang="en-US" sz="1800" b="0" i="0" u="none" strike="noStrike" kern="0" cap="none" spc="0" normalizeH="0" baseline="0" noProof="0" dirty="0" err="1">
                <a:ln>
                  <a:noFill/>
                </a:ln>
                <a:solidFill>
                  <a:srgbClr val="000000"/>
                </a:solidFill>
                <a:effectLst/>
                <a:uLnTx/>
                <a:uFillTx/>
                <a:latin typeface="Times New Roman"/>
                <a:cs typeface="Arial"/>
                <a:sym typeface="Arial"/>
              </a:rPr>
              <a:t>ecomposable</a:t>
            </a:r>
            <a:r>
              <a:rPr kumimoji="0" lang="en-US" sz="1800" b="0" i="0" u="none" strike="noStrike" kern="0" cap="none" spc="0" normalizeH="0" baseline="0" noProof="0" dirty="0">
                <a:ln>
                  <a:noFill/>
                </a:ln>
                <a:solidFill>
                  <a:srgbClr val="000000"/>
                </a:solidFill>
                <a:effectLst/>
                <a:uLnTx/>
                <a:uFillTx/>
                <a:latin typeface="Times New Roman"/>
                <a:cs typeface="Arial"/>
                <a:sym typeface="Arial"/>
              </a:rPr>
              <a:t> CC (details are TBD)  </a:t>
            </a:r>
          </a:p>
          <a:p>
            <a:endParaRPr lang="en-US" dirty="0"/>
          </a:p>
        </p:txBody>
      </p:sp>
      <p:sp>
        <p:nvSpPr>
          <p:cNvPr id="4" name="Date Placeholder 3">
            <a:extLst>
              <a:ext uri="{FF2B5EF4-FFF2-40B4-BE49-F238E27FC236}">
                <a16:creationId xmlns:a16="http://schemas.microsoft.com/office/drawing/2014/main" id="{203C5F3E-A75A-F746-FEC5-31511F1FF8CD}"/>
              </a:ext>
            </a:extLst>
          </p:cNvPr>
          <p:cNvSpPr>
            <a:spLocks noGrp="1"/>
          </p:cNvSpPr>
          <p:nvPr>
            <p:ph type="dt" idx="10"/>
          </p:nvPr>
        </p:nvSpPr>
        <p:spPr/>
        <p:txBody>
          <a:bodyPr/>
          <a:lstStyle/>
          <a:p>
            <a:r>
              <a:rPr lang="en-US"/>
              <a:t>November 2022</a:t>
            </a:r>
            <a:endParaRPr lang="en-US" dirty="0"/>
          </a:p>
        </p:txBody>
      </p:sp>
      <p:sp>
        <p:nvSpPr>
          <p:cNvPr id="5" name="Footer Placeholder 4">
            <a:extLst>
              <a:ext uri="{FF2B5EF4-FFF2-40B4-BE49-F238E27FC236}">
                <a16:creationId xmlns:a16="http://schemas.microsoft.com/office/drawing/2014/main" id="{AF487903-E9CD-1F38-F9B4-48BB825E11A6}"/>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D1149AD0-19DF-1E4A-4400-FAEF0BB9184F}"/>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3</a:t>
            </a:fld>
            <a:endParaRPr dirty="0"/>
          </a:p>
        </p:txBody>
      </p:sp>
    </p:spTree>
    <p:extLst>
      <p:ext uri="{BB962C8B-B14F-4D97-AF65-F5344CB8AC3E}">
        <p14:creationId xmlns:p14="http://schemas.microsoft.com/office/powerpoint/2010/main" val="24285899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4671875A-D96E-DBD9-AEB2-3677E0490E2C}"/>
              </a:ext>
            </a:extLst>
          </p:cNvPr>
          <p:cNvSpPr>
            <a:spLocks noGrp="1"/>
          </p:cNvSpPr>
          <p:nvPr>
            <p:ph type="dt" idx="10"/>
          </p:nvPr>
        </p:nvSpPr>
        <p:spPr/>
        <p:txBody>
          <a:bodyPr/>
          <a:lstStyle/>
          <a:p>
            <a:r>
              <a:rPr lang="en-US"/>
              <a:t>November 2022</a:t>
            </a:r>
            <a:endParaRPr lang="en-US" dirty="0"/>
          </a:p>
        </p:txBody>
      </p:sp>
      <p:sp>
        <p:nvSpPr>
          <p:cNvPr id="5" name="Footer Placeholder 4">
            <a:extLst>
              <a:ext uri="{FF2B5EF4-FFF2-40B4-BE49-F238E27FC236}">
                <a16:creationId xmlns:a16="http://schemas.microsoft.com/office/drawing/2014/main" id="{E3082AA8-52DE-21C9-F52A-A5266B6025B9}"/>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30142D8D-7739-082D-8A1D-FB1F3371BA77}"/>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4</a:t>
            </a:fld>
            <a:endParaRPr dirty="0"/>
          </a:p>
        </p:txBody>
      </p:sp>
      <p:graphicFrame>
        <p:nvGraphicFramePr>
          <p:cNvPr id="7" name="Table 6">
            <a:extLst>
              <a:ext uri="{FF2B5EF4-FFF2-40B4-BE49-F238E27FC236}">
                <a16:creationId xmlns:a16="http://schemas.microsoft.com/office/drawing/2014/main" id="{A6DBD241-2880-AF0C-B8F2-B8910CCD7A6D}"/>
              </a:ext>
            </a:extLst>
          </p:cNvPr>
          <p:cNvGraphicFramePr>
            <a:graphicFrameLocks noGrp="1"/>
          </p:cNvGraphicFramePr>
          <p:nvPr>
            <p:extLst>
              <p:ext uri="{D42A27DB-BD31-4B8C-83A1-F6EECF244321}">
                <p14:modId xmlns:p14="http://schemas.microsoft.com/office/powerpoint/2010/main" val="2141839850"/>
              </p:ext>
            </p:extLst>
          </p:nvPr>
        </p:nvGraphicFramePr>
        <p:xfrm>
          <a:off x="1143000" y="2768600"/>
          <a:ext cx="6567487" cy="2090170"/>
        </p:xfrm>
        <a:graphic>
          <a:graphicData uri="http://schemas.openxmlformats.org/drawingml/2006/table">
            <a:tbl>
              <a:tblPr firstRow="1" firstCol="1" bandRow="1"/>
              <a:tblGrid>
                <a:gridCol w="1312169">
                  <a:extLst>
                    <a:ext uri="{9D8B030D-6E8A-4147-A177-3AD203B41FA5}">
                      <a16:colId xmlns:a16="http://schemas.microsoft.com/office/drawing/2014/main" val="26679595"/>
                    </a:ext>
                  </a:extLst>
                </a:gridCol>
                <a:gridCol w="5255318">
                  <a:extLst>
                    <a:ext uri="{9D8B030D-6E8A-4147-A177-3AD203B41FA5}">
                      <a16:colId xmlns:a16="http://schemas.microsoft.com/office/drawing/2014/main" val="2588285151"/>
                    </a:ext>
                  </a:extLst>
                </a:gridCol>
              </a:tblGrid>
              <a:tr h="388386">
                <a:tc>
                  <a:txBody>
                    <a:bodyPr/>
                    <a:lstStyle/>
                    <a:p>
                      <a:pPr marL="0" marR="0" algn="ctr">
                        <a:spcBef>
                          <a:spcPts val="0"/>
                        </a:spcBef>
                        <a:spcAft>
                          <a:spcPts val="0"/>
                        </a:spcAft>
                      </a:pPr>
                      <a:r>
                        <a:rPr lang="en-US" sz="1000" b="1">
                          <a:solidFill>
                            <a:srgbClr val="000000"/>
                          </a:solidFill>
                          <a:effectLst/>
                          <a:latin typeface="Times New Roman" panose="02020603050405020304" pitchFamily="18" charset="0"/>
                          <a:ea typeface="MS Mincho" panose="02020609040205080304" pitchFamily="49" charset="-128"/>
                        </a:rPr>
                        <a:t>Coexistence  environment class</a:t>
                      </a:r>
                      <a:endParaRPr lang="en-US" sz="1000">
                        <a:solidFill>
                          <a:srgbClr val="000000"/>
                        </a:solidFill>
                        <a:effectLst/>
                        <a:latin typeface="Times New Roman" panose="02020603050405020304" pitchFamily="18" charset="0"/>
                        <a:ea typeface="MS Mincho" panose="02020609040205080304" pitchFamily="49" charset="-128"/>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a:solidFill>
                            <a:srgbClr val="000000"/>
                          </a:solidFill>
                          <a:effectLst/>
                          <a:latin typeface="Times New Roman" panose="02020603050405020304" pitchFamily="18" charset="0"/>
                          <a:ea typeface="MS Mincho" panose="02020609040205080304" pitchFamily="49" charset="-128"/>
                        </a:rPr>
                        <a:t>Technologies</a:t>
                      </a:r>
                      <a:endParaRPr lang="en-US" sz="1000">
                        <a:solidFill>
                          <a:srgbClr val="000000"/>
                        </a:solidFill>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76763237"/>
                  </a:ext>
                </a:extLst>
              </a:tr>
              <a:tr h="212723">
                <a:tc>
                  <a:txBody>
                    <a:bodyPr/>
                    <a:lstStyle/>
                    <a:p>
                      <a:pPr marL="0" marR="0" algn="ctr">
                        <a:lnSpc>
                          <a:spcPct val="120000"/>
                        </a:lnSpc>
                        <a:spcBef>
                          <a:spcPts val="200"/>
                        </a:spcBef>
                        <a:spcAft>
                          <a:spcPts val="200"/>
                        </a:spcAft>
                      </a:pPr>
                      <a:r>
                        <a:rPr lang="en-US" sz="1000">
                          <a:solidFill>
                            <a:srgbClr val="000000"/>
                          </a:solidFill>
                          <a:effectLst/>
                          <a:latin typeface="Times New Roman" panose="02020603050405020304" pitchFamily="18" charset="0"/>
                          <a:ea typeface="MS Mincho" panose="02020609040205080304" pitchFamily="49" charset="-128"/>
                        </a:rPr>
                        <a:t>0</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20000"/>
                        </a:lnSpc>
                        <a:spcBef>
                          <a:spcPts val="200"/>
                        </a:spcBef>
                        <a:spcAft>
                          <a:spcPts val="200"/>
                        </a:spcAft>
                      </a:pPr>
                      <a:r>
                        <a:rPr lang="en-US" sz="1000">
                          <a:solidFill>
                            <a:srgbClr val="000000"/>
                          </a:solidFill>
                          <a:effectLst/>
                          <a:latin typeface="Times New Roman" panose="02020603050405020304" pitchFamily="18" charset="0"/>
                          <a:ea typeface="MS Mincho" panose="02020609040205080304" pitchFamily="49" charset="-128"/>
                        </a:rPr>
                        <a:t> BCC; LDPC</a:t>
                      </a: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94024520"/>
                  </a:ext>
                </a:extLst>
              </a:tr>
              <a:tr h="212723">
                <a:tc>
                  <a:txBody>
                    <a:bodyPr/>
                    <a:lstStyle/>
                    <a:p>
                      <a:pPr marL="0" marR="0" algn="ctr">
                        <a:lnSpc>
                          <a:spcPct val="120000"/>
                        </a:lnSpc>
                        <a:spcBef>
                          <a:spcPts val="200"/>
                        </a:spcBef>
                        <a:spcAft>
                          <a:spcPts val="200"/>
                        </a:spcAft>
                      </a:pPr>
                      <a:r>
                        <a:rPr lang="en-US" sz="1000" dirty="0">
                          <a:solidFill>
                            <a:srgbClr val="000000"/>
                          </a:solidFill>
                          <a:effectLst/>
                          <a:latin typeface="Times New Roman" panose="02020603050405020304" pitchFamily="18" charset="0"/>
                          <a:ea typeface="MS Mincho" panose="02020609040205080304" pitchFamily="49" charset="-128"/>
                        </a:rPr>
                        <a:t>1</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20000"/>
                        </a:lnSpc>
                        <a:spcBef>
                          <a:spcPts val="200"/>
                        </a:spcBef>
                        <a:spcAft>
                          <a:spcPts val="200"/>
                        </a:spcAft>
                      </a:pPr>
                      <a:r>
                        <a:rPr lang="en-US" sz="1000" dirty="0">
                          <a:solidFill>
                            <a:srgbClr val="000000"/>
                          </a:solidFill>
                          <a:effectLst/>
                          <a:latin typeface="Times New Roman" panose="02020603050405020304" pitchFamily="18" charset="0"/>
                          <a:ea typeface="MS Mincho" panose="02020609040205080304" pitchFamily="49" charset="-128"/>
                        </a:rPr>
                        <a:t> Shorten RS &amp; BCC; LDPC</a:t>
                      </a: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16026295"/>
                  </a:ext>
                </a:extLst>
              </a:tr>
              <a:tr h="212723">
                <a:tc>
                  <a:txBody>
                    <a:bodyPr/>
                    <a:lstStyle/>
                    <a:p>
                      <a:pPr marL="0" marR="0" algn="ctr">
                        <a:lnSpc>
                          <a:spcPct val="120000"/>
                        </a:lnSpc>
                        <a:spcBef>
                          <a:spcPts val="200"/>
                        </a:spcBef>
                        <a:spcAft>
                          <a:spcPts val="200"/>
                        </a:spcAft>
                      </a:pPr>
                      <a:r>
                        <a:rPr lang="en-US" sz="1000" dirty="0">
                          <a:solidFill>
                            <a:srgbClr val="000000"/>
                          </a:solidFill>
                          <a:effectLst/>
                          <a:latin typeface="Times New Roman" panose="02020603050405020304" pitchFamily="18" charset="0"/>
                          <a:ea typeface="MS Mincho" panose="02020609040205080304" pitchFamily="49" charset="-128"/>
                        </a:rPr>
                        <a:t>2</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20000"/>
                        </a:lnSpc>
                        <a:spcBef>
                          <a:spcPts val="200"/>
                        </a:spcBef>
                        <a:spcAft>
                          <a:spcPts val="200"/>
                        </a:spcAft>
                      </a:pPr>
                      <a:r>
                        <a:rPr lang="en-US" sz="1000">
                          <a:solidFill>
                            <a:srgbClr val="000000"/>
                          </a:solidFill>
                          <a:effectLst/>
                          <a:latin typeface="Times New Roman" panose="02020603050405020304" pitchFamily="18" charset="0"/>
                          <a:ea typeface="MS Mincho" panose="02020609040205080304" pitchFamily="49" charset="-128"/>
                        </a:rPr>
                        <a:t>  </a:t>
                      </a: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74514097"/>
                  </a:ext>
                </a:extLst>
              </a:tr>
              <a:tr h="212723">
                <a:tc>
                  <a:txBody>
                    <a:bodyPr/>
                    <a:lstStyle/>
                    <a:p>
                      <a:pPr marL="0" marR="0" algn="ctr">
                        <a:lnSpc>
                          <a:spcPct val="120000"/>
                        </a:lnSpc>
                        <a:spcBef>
                          <a:spcPts val="200"/>
                        </a:spcBef>
                        <a:spcAft>
                          <a:spcPts val="200"/>
                        </a:spcAft>
                      </a:pPr>
                      <a:r>
                        <a:rPr lang="en-US" sz="1000">
                          <a:solidFill>
                            <a:srgbClr val="000000"/>
                          </a:solidFill>
                          <a:effectLst/>
                          <a:latin typeface="Times New Roman" panose="02020603050405020304" pitchFamily="18" charset="0"/>
                          <a:ea typeface="MS Mincho" panose="02020609040205080304" pitchFamily="49" charset="-128"/>
                        </a:rPr>
                        <a:t>3 </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20000"/>
                        </a:lnSpc>
                        <a:spcBef>
                          <a:spcPts val="200"/>
                        </a:spcBef>
                        <a:spcAft>
                          <a:spcPts val="200"/>
                        </a:spcAft>
                      </a:pPr>
                      <a:r>
                        <a:rPr lang="en-US" sz="1000">
                          <a:solidFill>
                            <a:srgbClr val="000000"/>
                          </a:solidFill>
                          <a:effectLst/>
                          <a:latin typeface="Times New Roman" panose="02020603050405020304" pitchFamily="18" charset="0"/>
                          <a:ea typeface="MS Mincho" panose="02020609040205080304" pitchFamily="49" charset="-128"/>
                        </a:rPr>
                        <a:t> </a:t>
                      </a: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92823085"/>
                  </a:ext>
                </a:extLst>
              </a:tr>
              <a:tr h="212723">
                <a:tc>
                  <a:txBody>
                    <a:bodyPr/>
                    <a:lstStyle/>
                    <a:p>
                      <a:pPr marL="0" marR="0" algn="ctr">
                        <a:lnSpc>
                          <a:spcPct val="120000"/>
                        </a:lnSpc>
                        <a:spcBef>
                          <a:spcPts val="200"/>
                        </a:spcBef>
                        <a:spcAft>
                          <a:spcPts val="200"/>
                        </a:spcAft>
                      </a:pPr>
                      <a:r>
                        <a:rPr lang="en-US" sz="1000" dirty="0">
                          <a:solidFill>
                            <a:srgbClr val="000000"/>
                          </a:solidFill>
                          <a:effectLst/>
                          <a:latin typeface="Times New Roman" panose="02020603050405020304" pitchFamily="18" charset="0"/>
                          <a:ea typeface="MS Mincho" panose="02020609040205080304" pitchFamily="49" charset="-128"/>
                        </a:rPr>
                        <a:t>4</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20000"/>
                        </a:lnSpc>
                        <a:spcBef>
                          <a:spcPts val="200"/>
                        </a:spcBef>
                        <a:spcAft>
                          <a:spcPts val="200"/>
                        </a:spcAft>
                      </a:pPr>
                      <a:r>
                        <a:rPr lang="en-US" sz="1000">
                          <a:solidFill>
                            <a:srgbClr val="000000"/>
                          </a:solidFill>
                          <a:effectLst/>
                          <a:latin typeface="Times New Roman" panose="02020603050405020304" pitchFamily="18" charset="0"/>
                          <a:ea typeface="MS Mincho" panose="02020609040205080304" pitchFamily="49" charset="-128"/>
                        </a:rPr>
                        <a:t> </a:t>
                      </a: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86937368"/>
                  </a:ext>
                </a:extLst>
              </a:tr>
              <a:tr h="212723">
                <a:tc>
                  <a:txBody>
                    <a:bodyPr/>
                    <a:lstStyle/>
                    <a:p>
                      <a:pPr marL="0" marR="0" algn="ctr">
                        <a:lnSpc>
                          <a:spcPct val="120000"/>
                        </a:lnSpc>
                        <a:spcBef>
                          <a:spcPts val="200"/>
                        </a:spcBef>
                        <a:spcAft>
                          <a:spcPts val="200"/>
                        </a:spcAft>
                      </a:pPr>
                      <a:r>
                        <a:rPr lang="en-US" sz="1000" dirty="0">
                          <a:solidFill>
                            <a:srgbClr val="000000"/>
                          </a:solidFill>
                          <a:effectLst/>
                          <a:latin typeface="Times New Roman" panose="02020603050405020304" pitchFamily="18" charset="0"/>
                          <a:ea typeface="MS Mincho" panose="02020609040205080304" pitchFamily="49" charset="-128"/>
                        </a:rPr>
                        <a:t>5</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20000"/>
                        </a:lnSpc>
                        <a:spcBef>
                          <a:spcPts val="200"/>
                        </a:spcBef>
                        <a:spcAft>
                          <a:spcPts val="200"/>
                        </a:spcAft>
                      </a:pPr>
                      <a:r>
                        <a:rPr lang="en-US" sz="1000">
                          <a:solidFill>
                            <a:srgbClr val="000000"/>
                          </a:solidFill>
                          <a:effectLst/>
                          <a:latin typeface="Times New Roman" panose="02020603050405020304" pitchFamily="18" charset="0"/>
                          <a:ea typeface="MS Mincho" panose="02020609040205080304" pitchFamily="49" charset="-128"/>
                        </a:rPr>
                        <a:t> </a:t>
                      </a: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63205880"/>
                  </a:ext>
                </a:extLst>
              </a:tr>
              <a:tr h="212723">
                <a:tc>
                  <a:txBody>
                    <a:bodyPr/>
                    <a:lstStyle/>
                    <a:p>
                      <a:pPr marL="0" marR="0" algn="ctr">
                        <a:lnSpc>
                          <a:spcPct val="120000"/>
                        </a:lnSpc>
                        <a:spcBef>
                          <a:spcPts val="200"/>
                        </a:spcBef>
                        <a:spcAft>
                          <a:spcPts val="200"/>
                        </a:spcAft>
                      </a:pPr>
                      <a:r>
                        <a:rPr lang="en-US" sz="1000" dirty="0">
                          <a:solidFill>
                            <a:srgbClr val="000000"/>
                          </a:solidFill>
                          <a:effectLst/>
                          <a:latin typeface="Times New Roman" panose="02020603050405020304" pitchFamily="18" charset="0"/>
                          <a:ea typeface="MS Mincho" panose="02020609040205080304" pitchFamily="49" charset="-128"/>
                        </a:rPr>
                        <a:t>6</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20000"/>
                        </a:lnSpc>
                        <a:spcBef>
                          <a:spcPts val="200"/>
                        </a:spcBef>
                        <a:spcAft>
                          <a:spcPts val="200"/>
                        </a:spcAft>
                      </a:pPr>
                      <a:r>
                        <a:rPr lang="en-US" sz="1000">
                          <a:solidFill>
                            <a:srgbClr val="000000"/>
                          </a:solidFill>
                          <a:effectLst/>
                          <a:latin typeface="Times New Roman" panose="02020603050405020304" pitchFamily="18" charset="0"/>
                          <a:ea typeface="MS Mincho" panose="02020609040205080304" pitchFamily="49" charset="-128"/>
                        </a:rPr>
                        <a:t> </a:t>
                      </a: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37924046"/>
                  </a:ext>
                </a:extLst>
              </a:tr>
              <a:tr h="212723">
                <a:tc>
                  <a:txBody>
                    <a:bodyPr/>
                    <a:lstStyle/>
                    <a:p>
                      <a:pPr marL="0" marR="0" algn="ctr">
                        <a:lnSpc>
                          <a:spcPct val="120000"/>
                        </a:lnSpc>
                        <a:spcBef>
                          <a:spcPts val="200"/>
                        </a:spcBef>
                        <a:spcAft>
                          <a:spcPts val="200"/>
                        </a:spcAft>
                      </a:pPr>
                      <a:r>
                        <a:rPr lang="en-US" sz="1000">
                          <a:solidFill>
                            <a:srgbClr val="000000"/>
                          </a:solidFill>
                          <a:effectLst/>
                          <a:latin typeface="Times New Roman" panose="02020603050405020304" pitchFamily="18" charset="0"/>
                          <a:ea typeface="MS Mincho" panose="02020609040205080304" pitchFamily="49" charset="-128"/>
                        </a:rPr>
                        <a:t>7</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20000"/>
                        </a:lnSpc>
                        <a:spcBef>
                          <a:spcPts val="200"/>
                        </a:spcBef>
                        <a:spcAft>
                          <a:spcPts val="200"/>
                        </a:spcAft>
                      </a:pPr>
                      <a:r>
                        <a:rPr lang="en-US" sz="1000" dirty="0">
                          <a:solidFill>
                            <a:srgbClr val="000000"/>
                          </a:solidFill>
                          <a:effectLst/>
                          <a:latin typeface="Times New Roman" panose="02020603050405020304" pitchFamily="18" charset="0"/>
                          <a:ea typeface="MS Mincho" panose="02020609040205080304" pitchFamily="49" charset="-128"/>
                        </a:rPr>
                        <a:t> HARQ</a:t>
                      </a: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9969179"/>
                  </a:ext>
                </a:extLst>
              </a:tr>
            </a:tbl>
          </a:graphicData>
        </a:graphic>
      </p:graphicFrame>
      <p:sp>
        <p:nvSpPr>
          <p:cNvPr id="8" name="TextBox 7">
            <a:extLst>
              <a:ext uri="{FF2B5EF4-FFF2-40B4-BE49-F238E27FC236}">
                <a16:creationId xmlns:a16="http://schemas.microsoft.com/office/drawing/2014/main" id="{6B6BB14E-2B17-4D6C-300E-C23D7C45C586}"/>
              </a:ext>
            </a:extLst>
          </p:cNvPr>
          <p:cNvSpPr txBox="1"/>
          <p:nvPr/>
        </p:nvSpPr>
        <p:spPr>
          <a:xfrm>
            <a:off x="1320800" y="1267781"/>
            <a:ext cx="5623655" cy="461665"/>
          </a:xfrm>
          <a:prstGeom prst="rect">
            <a:avLst/>
          </a:prstGeom>
          <a:noFill/>
        </p:spPr>
        <p:txBody>
          <a:bodyPr wrap="none" rtlCol="0">
            <a:spAutoFit/>
          </a:bodyPr>
          <a:lstStyle/>
          <a:p>
            <a:r>
              <a:rPr lang="en-US" sz="2400" dirty="0">
                <a:latin typeface="+mn-lt"/>
              </a:rPr>
              <a:t>How the specification of FEC may look like</a:t>
            </a:r>
          </a:p>
        </p:txBody>
      </p:sp>
      <p:sp>
        <p:nvSpPr>
          <p:cNvPr id="9" name="TextBox 8">
            <a:extLst>
              <a:ext uri="{FF2B5EF4-FFF2-40B4-BE49-F238E27FC236}">
                <a16:creationId xmlns:a16="http://schemas.microsoft.com/office/drawing/2014/main" id="{4898A26D-7A0E-169F-2EA0-EE268E4C2637}"/>
              </a:ext>
            </a:extLst>
          </p:cNvPr>
          <p:cNvSpPr txBox="1"/>
          <p:nvPr/>
        </p:nvSpPr>
        <p:spPr>
          <a:xfrm>
            <a:off x="1143000" y="5334000"/>
            <a:ext cx="6673622" cy="307777"/>
          </a:xfrm>
          <a:prstGeom prst="rect">
            <a:avLst/>
          </a:prstGeom>
          <a:noFill/>
        </p:spPr>
        <p:txBody>
          <a:bodyPr wrap="none" rtlCol="0">
            <a:spAutoFit/>
          </a:bodyPr>
          <a:lstStyle/>
          <a:p>
            <a:r>
              <a:rPr lang="en-US" dirty="0"/>
              <a:t>Open for discussion: if specification of FEC depends on QoS or traffic type as well.</a:t>
            </a:r>
          </a:p>
        </p:txBody>
      </p:sp>
    </p:spTree>
    <p:extLst>
      <p:ext uri="{BB962C8B-B14F-4D97-AF65-F5344CB8AC3E}">
        <p14:creationId xmlns:p14="http://schemas.microsoft.com/office/powerpoint/2010/main" val="9248178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BC467980-3BBC-9106-207B-46DB08DD6B61}"/>
              </a:ext>
            </a:extLst>
          </p:cNvPr>
          <p:cNvSpPr>
            <a:spLocks noGrp="1"/>
          </p:cNvSpPr>
          <p:nvPr>
            <p:ph type="dt" idx="10"/>
          </p:nvPr>
        </p:nvSpPr>
        <p:spPr/>
        <p:txBody>
          <a:bodyPr/>
          <a:lstStyle/>
          <a:p>
            <a:r>
              <a:rPr lang="en-US"/>
              <a:t>November 2022</a:t>
            </a:r>
            <a:endParaRPr lang="en-US" dirty="0"/>
          </a:p>
        </p:txBody>
      </p:sp>
      <p:sp>
        <p:nvSpPr>
          <p:cNvPr id="5" name="Footer Placeholder 4">
            <a:extLst>
              <a:ext uri="{FF2B5EF4-FFF2-40B4-BE49-F238E27FC236}">
                <a16:creationId xmlns:a16="http://schemas.microsoft.com/office/drawing/2014/main" id="{92082BFD-C3EA-2E11-3E28-1280789F0F9F}"/>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0D63E4DF-73ED-9EB3-4B2F-D91D7CDC6963}"/>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5</a:t>
            </a:fld>
            <a:endParaRPr dirty="0"/>
          </a:p>
        </p:txBody>
      </p:sp>
      <p:graphicFrame>
        <p:nvGraphicFramePr>
          <p:cNvPr id="9" name="Table 8">
            <a:extLst>
              <a:ext uri="{FF2B5EF4-FFF2-40B4-BE49-F238E27FC236}">
                <a16:creationId xmlns:a16="http://schemas.microsoft.com/office/drawing/2014/main" id="{6A348B11-E0D7-6994-03F3-03E109398F2D}"/>
              </a:ext>
            </a:extLst>
          </p:cNvPr>
          <p:cNvGraphicFramePr>
            <a:graphicFrameLocks noGrp="1"/>
          </p:cNvGraphicFramePr>
          <p:nvPr>
            <p:extLst>
              <p:ext uri="{D42A27DB-BD31-4B8C-83A1-F6EECF244321}">
                <p14:modId xmlns:p14="http://schemas.microsoft.com/office/powerpoint/2010/main" val="566986060"/>
              </p:ext>
            </p:extLst>
          </p:nvPr>
        </p:nvGraphicFramePr>
        <p:xfrm>
          <a:off x="800877" y="2617927"/>
          <a:ext cx="7618446" cy="3105540"/>
        </p:xfrm>
        <a:graphic>
          <a:graphicData uri="http://schemas.openxmlformats.org/drawingml/2006/table">
            <a:tbl>
              <a:tblPr firstRow="1" firstCol="1" bandRow="1"/>
              <a:tblGrid>
                <a:gridCol w="788388">
                  <a:extLst>
                    <a:ext uri="{9D8B030D-6E8A-4147-A177-3AD203B41FA5}">
                      <a16:colId xmlns:a16="http://schemas.microsoft.com/office/drawing/2014/main" val="1282547175"/>
                    </a:ext>
                  </a:extLst>
                </a:gridCol>
                <a:gridCol w="854946">
                  <a:extLst>
                    <a:ext uri="{9D8B030D-6E8A-4147-A177-3AD203B41FA5}">
                      <a16:colId xmlns:a16="http://schemas.microsoft.com/office/drawing/2014/main" val="458708956"/>
                    </a:ext>
                  </a:extLst>
                </a:gridCol>
                <a:gridCol w="854946">
                  <a:extLst>
                    <a:ext uri="{9D8B030D-6E8A-4147-A177-3AD203B41FA5}">
                      <a16:colId xmlns:a16="http://schemas.microsoft.com/office/drawing/2014/main" val="3242620051"/>
                    </a:ext>
                  </a:extLst>
                </a:gridCol>
                <a:gridCol w="854946">
                  <a:extLst>
                    <a:ext uri="{9D8B030D-6E8A-4147-A177-3AD203B41FA5}">
                      <a16:colId xmlns:a16="http://schemas.microsoft.com/office/drawing/2014/main" val="2395538514"/>
                    </a:ext>
                  </a:extLst>
                </a:gridCol>
                <a:gridCol w="854946">
                  <a:extLst>
                    <a:ext uri="{9D8B030D-6E8A-4147-A177-3AD203B41FA5}">
                      <a16:colId xmlns:a16="http://schemas.microsoft.com/office/drawing/2014/main" val="472591257"/>
                    </a:ext>
                  </a:extLst>
                </a:gridCol>
                <a:gridCol w="854946">
                  <a:extLst>
                    <a:ext uri="{9D8B030D-6E8A-4147-A177-3AD203B41FA5}">
                      <a16:colId xmlns:a16="http://schemas.microsoft.com/office/drawing/2014/main" val="2935643823"/>
                    </a:ext>
                  </a:extLst>
                </a:gridCol>
                <a:gridCol w="854946">
                  <a:extLst>
                    <a:ext uri="{9D8B030D-6E8A-4147-A177-3AD203B41FA5}">
                      <a16:colId xmlns:a16="http://schemas.microsoft.com/office/drawing/2014/main" val="2430239741"/>
                    </a:ext>
                  </a:extLst>
                </a:gridCol>
                <a:gridCol w="763825">
                  <a:extLst>
                    <a:ext uri="{9D8B030D-6E8A-4147-A177-3AD203B41FA5}">
                      <a16:colId xmlns:a16="http://schemas.microsoft.com/office/drawing/2014/main" val="3685110237"/>
                    </a:ext>
                  </a:extLst>
                </a:gridCol>
                <a:gridCol w="936557">
                  <a:extLst>
                    <a:ext uri="{9D8B030D-6E8A-4147-A177-3AD203B41FA5}">
                      <a16:colId xmlns:a16="http://schemas.microsoft.com/office/drawing/2014/main" val="2937405442"/>
                    </a:ext>
                  </a:extLst>
                </a:gridCol>
              </a:tblGrid>
              <a:tr h="258795">
                <a:tc>
                  <a:txBody>
                    <a:bodyPr/>
                    <a:lstStyle/>
                    <a:p>
                      <a:pPr marL="0" marR="0" algn="ctr">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QoS/Cox</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7</a:t>
                      </a: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931718"/>
                  </a:ext>
                </a:extLst>
              </a:tr>
              <a:tr h="258795">
                <a:tc>
                  <a:txBody>
                    <a:bodyPr/>
                    <a:lstStyle/>
                    <a:p>
                      <a:pPr marL="0" marR="0" algn="ctr">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0</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BCC</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solidFill>
                            <a:srgbClr val="000000"/>
                          </a:solidFill>
                          <a:effectLst/>
                          <a:latin typeface="Times New Roman" panose="02020603050405020304" pitchFamily="18" charset="0"/>
                          <a:ea typeface="MS Mincho" panose="02020609040205080304" pitchFamily="49" charset="-128"/>
                        </a:rPr>
                        <a:t>BCC+E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BCC+E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BCC+E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HARQ</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HARQ</a:t>
                      </a: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61403893"/>
                  </a:ext>
                </a:extLst>
              </a:tr>
              <a:tr h="258795">
                <a:tc>
                  <a:txBody>
                    <a:bodyPr/>
                    <a:lstStyle/>
                    <a:p>
                      <a:pPr marL="0" marR="0" algn="ctr">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1</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BCC</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BCC+E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BCC+E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BCC+E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HARQ</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HARQ</a:t>
                      </a: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6114321"/>
                  </a:ext>
                </a:extLst>
              </a:tr>
              <a:tr h="258795">
                <a:tc>
                  <a:txBody>
                    <a:bodyPr/>
                    <a:lstStyle/>
                    <a:p>
                      <a:pPr marL="0" marR="0" algn="ctr">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2</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BCC</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BCC+E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BCC+E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BCC+E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HARQ</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HARQ</a:t>
                      </a: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51537234"/>
                  </a:ext>
                </a:extLst>
              </a:tr>
              <a:tr h="258795">
                <a:tc>
                  <a:txBody>
                    <a:bodyPr/>
                    <a:lstStyle/>
                    <a:p>
                      <a:pPr marL="0" marR="0" algn="ctr">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3</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BCC</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BCC+E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BCC+E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BCC+E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HARQ</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HARQ</a:t>
                      </a: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3314284"/>
                  </a:ext>
                </a:extLst>
              </a:tr>
              <a:tr h="258795">
                <a:tc>
                  <a:txBody>
                    <a:bodyPr/>
                    <a:lstStyle/>
                    <a:p>
                      <a:pPr marL="0" marR="0" algn="ctr">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4</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BCC</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BCC+E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BCC+E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BCC+E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HARQ</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HARQ</a:t>
                      </a: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47345865"/>
                  </a:ext>
                </a:extLst>
              </a:tr>
              <a:tr h="517590">
                <a:tc>
                  <a:txBody>
                    <a:bodyPr/>
                    <a:lstStyle/>
                    <a:p>
                      <a:pPr marL="0" marR="0" algn="ctr">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5</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BCC</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BCC+E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BCC+E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BCC+E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HARQ/IM</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HARQ/IM</a:t>
                      </a: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74039499"/>
                  </a:ext>
                </a:extLst>
              </a:tr>
              <a:tr h="517590">
                <a:tc>
                  <a:txBody>
                    <a:bodyPr/>
                    <a:lstStyle/>
                    <a:p>
                      <a:pPr marL="0" marR="0" algn="ctr">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6</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CFP/HARQ</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CFP/HARQ</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CFP/HARQ</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CFP/HARQ</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CFP/HARQ</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CFP/HARQ</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HARQ/IM</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HARQ/IM</a:t>
                      </a: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56509428"/>
                  </a:ext>
                </a:extLst>
              </a:tr>
              <a:tr h="517590">
                <a:tc>
                  <a:txBody>
                    <a:bodyPr/>
                    <a:lstStyle/>
                    <a:p>
                      <a:pPr marL="0" marR="0" algn="ctr">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7</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CFP/HARQ</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CFP/HARQ</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CFP/HARQ</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CFP/HARQ</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CFP/HARQ</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CFP/HARQ</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HARQ/IM</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solidFill>
                            <a:srgbClr val="000000"/>
                          </a:solidFill>
                          <a:effectLst/>
                          <a:latin typeface="Times New Roman" panose="02020603050405020304" pitchFamily="18" charset="0"/>
                          <a:ea typeface="MS Mincho" panose="02020609040205080304" pitchFamily="49" charset="-128"/>
                        </a:rPr>
                        <a:t>HARQ/IM</a:t>
                      </a: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33655928"/>
                  </a:ext>
                </a:extLst>
              </a:tr>
            </a:tbl>
          </a:graphicData>
        </a:graphic>
      </p:graphicFrame>
      <p:sp>
        <p:nvSpPr>
          <p:cNvPr id="3" name="TextBox 2">
            <a:extLst>
              <a:ext uri="{FF2B5EF4-FFF2-40B4-BE49-F238E27FC236}">
                <a16:creationId xmlns:a16="http://schemas.microsoft.com/office/drawing/2014/main" id="{589D1C6D-CA35-CC6D-C57D-A5618A94D4EE}"/>
              </a:ext>
            </a:extLst>
          </p:cNvPr>
          <p:cNvSpPr txBox="1"/>
          <p:nvPr/>
        </p:nvSpPr>
        <p:spPr>
          <a:xfrm>
            <a:off x="800877" y="1345671"/>
            <a:ext cx="7471056" cy="707886"/>
          </a:xfrm>
          <a:prstGeom prst="rect">
            <a:avLst/>
          </a:prstGeom>
          <a:noFill/>
        </p:spPr>
        <p:txBody>
          <a:bodyPr wrap="square">
            <a:spAutoFit/>
          </a:bodyPr>
          <a:lstStyle/>
          <a:p>
            <a:r>
              <a:rPr lang="en-US" sz="2000" dirty="0">
                <a:latin typeface="+mn-lt"/>
              </a:rPr>
              <a:t>Open for discussion: if the specification of FEC would be extended to consider QoS or traffic type as well.</a:t>
            </a:r>
          </a:p>
        </p:txBody>
      </p:sp>
    </p:spTree>
    <p:extLst>
      <p:ext uri="{BB962C8B-B14F-4D97-AF65-F5344CB8AC3E}">
        <p14:creationId xmlns:p14="http://schemas.microsoft.com/office/powerpoint/2010/main" val="3246201048"/>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TN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6345</TotalTime>
  <Words>730</Words>
  <Application>Microsoft Office PowerPoint</Application>
  <PresentationFormat>On-screen Show (4:3)</PresentationFormat>
  <Paragraphs>162</Paragraphs>
  <Slides>5</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Times New Roman</vt:lpstr>
      <vt:lpstr>Default Design</vt:lpstr>
      <vt:lpstr>PowerPoint Presentation</vt:lpstr>
      <vt:lpstr>FEC harmonization </vt:lpstr>
      <vt:lpstr>FEC Harmonization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Marco Hernandez</dc:creator>
  <cp:lastModifiedBy>Marco</cp:lastModifiedBy>
  <cp:revision>313</cp:revision>
  <dcterms:modified xsi:type="dcterms:W3CDTF">2023-07-12T14:49:57Z</dcterms:modified>
</cp:coreProperties>
</file>