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21" r:id="rId3"/>
    <p:sldId id="323" r:id="rId4"/>
    <p:sldId id="324" r:id="rId5"/>
    <p:sldId id="320" r:id="rId6"/>
    <p:sldId id="325"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p:scale>
          <a:sx n="90" d="100"/>
          <a:sy n="90" d="100"/>
        </p:scale>
        <p:origin x="1234" y="-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P802.15-22-0611-03-6ma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FEC proposals for 15.6ma</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dirty="0">
                <a:solidFill>
                  <a:schemeClr val="dk2"/>
                </a:solidFill>
                <a:latin typeface="Times New Roman"/>
                <a:ea typeface="Times New Roman"/>
                <a:cs typeface="Times New Roman"/>
                <a:sym typeface="Times New Roman"/>
              </a:rPr>
              <a:t>Technical contributions.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AC4B5-BEBC-39D4-3BBA-AB42E03DC010}"/>
              </a:ext>
            </a:extLst>
          </p:cNvPr>
          <p:cNvSpPr>
            <a:spLocks noGrp="1"/>
          </p:cNvSpPr>
          <p:nvPr>
            <p:ph type="title"/>
          </p:nvPr>
        </p:nvSpPr>
        <p:spPr/>
        <p:txBody>
          <a:bodyPr/>
          <a:lstStyle/>
          <a:p>
            <a:r>
              <a:rPr lang="en-US" dirty="0"/>
              <a:t>FEC harmonization </a:t>
            </a:r>
          </a:p>
        </p:txBody>
      </p:sp>
      <p:sp>
        <p:nvSpPr>
          <p:cNvPr id="3" name="Text Placeholder 2">
            <a:extLst>
              <a:ext uri="{FF2B5EF4-FFF2-40B4-BE49-F238E27FC236}">
                <a16:creationId xmlns:a16="http://schemas.microsoft.com/office/drawing/2014/main" id="{069A96C9-6A03-9BE8-C391-83A4F3A55415}"/>
              </a:ext>
            </a:extLst>
          </p:cNvPr>
          <p:cNvSpPr>
            <a:spLocks noGrp="1"/>
          </p:cNvSpPr>
          <p:nvPr>
            <p:ph type="body" idx="1"/>
          </p:nvPr>
        </p:nvSpPr>
        <p:spPr/>
        <p:txBody>
          <a:bodyPr/>
          <a:lstStyle/>
          <a:p>
            <a:r>
              <a:rPr lang="en-US" sz="2400" dirty="0">
                <a:latin typeface="+mn-lt"/>
              </a:rPr>
              <a:t>The proposal for FEC depends on the coexistence operation of 6ma BANs according to 15-23-0101-02.</a:t>
            </a:r>
          </a:p>
          <a:p>
            <a:endParaRPr lang="en-US" sz="2400" dirty="0">
              <a:latin typeface="+mn-lt"/>
            </a:endParaRP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95FF21A4-91F1-C756-5996-7059F314849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E06BB894-D8E0-8150-DD11-54993E81A8D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D83F3C4-525A-4A6E-A442-90C9FDCECF7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graphicFrame>
        <p:nvGraphicFramePr>
          <p:cNvPr id="9" name="Table 8">
            <a:extLst>
              <a:ext uri="{FF2B5EF4-FFF2-40B4-BE49-F238E27FC236}">
                <a16:creationId xmlns:a16="http://schemas.microsoft.com/office/drawing/2014/main" id="{B2F520DE-6EC0-13DB-D87E-3B43F41D2502}"/>
              </a:ext>
            </a:extLst>
          </p:cNvPr>
          <p:cNvGraphicFramePr>
            <a:graphicFrameLocks noGrp="1"/>
          </p:cNvGraphicFramePr>
          <p:nvPr>
            <p:extLst>
              <p:ext uri="{D42A27DB-BD31-4B8C-83A1-F6EECF244321}">
                <p14:modId xmlns:p14="http://schemas.microsoft.com/office/powerpoint/2010/main" val="3410374146"/>
              </p:ext>
            </p:extLst>
          </p:nvPr>
        </p:nvGraphicFramePr>
        <p:xfrm>
          <a:off x="1262856" y="3321724"/>
          <a:ext cx="6618287" cy="2266278"/>
        </p:xfrm>
        <a:graphic>
          <a:graphicData uri="http://schemas.openxmlformats.org/drawingml/2006/table">
            <a:tbl>
              <a:tblPr firstRow="1" firstCol="1" bandRow="1"/>
              <a:tblGrid>
                <a:gridCol w="1322318">
                  <a:extLst>
                    <a:ext uri="{9D8B030D-6E8A-4147-A177-3AD203B41FA5}">
                      <a16:colId xmlns:a16="http://schemas.microsoft.com/office/drawing/2014/main" val="1490006773"/>
                    </a:ext>
                  </a:extLst>
                </a:gridCol>
                <a:gridCol w="5295969">
                  <a:extLst>
                    <a:ext uri="{9D8B030D-6E8A-4147-A177-3AD203B41FA5}">
                      <a16:colId xmlns:a16="http://schemas.microsoft.com/office/drawing/2014/main" val="2860158351"/>
                    </a:ext>
                  </a:extLst>
                </a:gridCol>
              </a:tblGrid>
              <a:tr h="378869">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Coexistence  environment class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Environment</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751328"/>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6ma BAN only</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219582"/>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1 [1a]</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1a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214107"/>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2 [1b]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15.6 &amp; 6ma BANs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5230715"/>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3 </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&amp; non-UWB systems (Wi-Fi &amp; Unlicensed 3GPP)</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868488"/>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4 [2a]</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&amp; 802.15 UWB systems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4214853"/>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5 [2b]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non-802.15 UWB systems (ETSI UWB systems)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350323"/>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6 [2c]</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&amp;  802.15 UWB &amp; non-802.15 UWB systems (ETSI UWB)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3517860"/>
                  </a:ext>
                </a:extLst>
              </a:tr>
              <a:tr h="434832">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&amp; non-UWB systems (Wi-Fi &amp; Unlicensed 3GPP) &amp; 802.15 UWB &amp; non-802.15 UWB systems (ETSI UWB)</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2966560"/>
                  </a:ext>
                </a:extLst>
              </a:tr>
            </a:tbl>
          </a:graphicData>
        </a:graphic>
      </p:graphicFrame>
    </p:spTree>
    <p:extLst>
      <p:ext uri="{BB962C8B-B14F-4D97-AF65-F5344CB8AC3E}">
        <p14:creationId xmlns:p14="http://schemas.microsoft.com/office/powerpoint/2010/main" val="292571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D118-41D4-170F-1F38-009566E64E9A}"/>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C8345D40-9BC1-2434-BCAE-754F1B59AA2C}"/>
              </a:ext>
            </a:extLst>
          </p:cNvPr>
          <p:cNvSpPr>
            <a:spLocks noGrp="1"/>
          </p:cNvSpPr>
          <p:nvPr>
            <p:ph type="body" idx="1"/>
          </p:nvPr>
        </p:nvSpPr>
        <p:spPr/>
        <p:txBody>
          <a:bodyPr/>
          <a:lstStyle/>
          <a:p>
            <a:pPr indent="-406400">
              <a:spcBef>
                <a:spcPts val="560"/>
              </a:spcBef>
              <a:buClr>
                <a:srgbClr val="000000"/>
              </a:buClr>
              <a:buSzPts val="2800"/>
              <a:buFont typeface="Arial"/>
              <a:buChar char="–"/>
              <a:defRPr/>
            </a:pPr>
            <a:r>
              <a:rPr lang="en-US" sz="2400" dirty="0">
                <a:solidFill>
                  <a:srgbClr val="000000"/>
                </a:solidFill>
                <a:latin typeface="Times New Roman"/>
              </a:rPr>
              <a:t>Proposal to </a:t>
            </a:r>
            <a:r>
              <a:rPr kumimoji="0" lang="en-US" sz="2400" b="0" i="0" u="none" strike="noStrike" kern="0" cap="none" spc="0" normalizeH="0" baseline="0" noProof="0" dirty="0">
                <a:ln>
                  <a:noFill/>
                </a:ln>
                <a:solidFill>
                  <a:srgbClr val="000000"/>
                </a:solidFill>
                <a:effectLst/>
                <a:uLnTx/>
                <a:uFillTx/>
                <a:latin typeface="Times New Roman"/>
                <a:cs typeface="Arial"/>
                <a:sym typeface="Arial"/>
              </a:rPr>
              <a:t>use of BCC and LDPC for coexistence environment class 0.</a:t>
            </a:r>
          </a:p>
          <a:p>
            <a:pPr indent="-406400">
              <a:spcBef>
                <a:spcPts val="560"/>
              </a:spcBef>
              <a:buClr>
                <a:srgbClr val="000000"/>
              </a:buClr>
              <a:buSzPts val="2800"/>
              <a:buFont typeface="Arial"/>
              <a:buChar char="–"/>
              <a:defRPr/>
            </a:pPr>
            <a:r>
              <a:rPr kumimoji="0" lang="en-US" sz="2400" b="0" i="0" u="none" strike="noStrike" kern="0" cap="none" spc="0" normalizeH="0" baseline="0" noProof="0" dirty="0">
                <a:ln>
                  <a:noFill/>
                </a:ln>
                <a:solidFill>
                  <a:srgbClr val="000000"/>
                </a:solidFill>
                <a:effectLst/>
                <a:uLnTx/>
                <a:uFillTx/>
                <a:latin typeface="Times New Roman"/>
                <a:cs typeface="Arial"/>
                <a:sym typeface="Arial"/>
              </a:rPr>
              <a:t>For other coexistence environment classes, the PHY may add a concatenated external FEC: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kumimoji="0" lang="en-US" sz="2000" b="0" i="0" u="none" strike="noStrike" kern="0" cap="none" spc="0" normalizeH="0" baseline="0" noProof="0" dirty="0">
                <a:ln>
                  <a:noFill/>
                </a:ln>
                <a:solidFill>
                  <a:srgbClr val="000000"/>
                </a:solidFill>
                <a:effectLst/>
                <a:uLnTx/>
                <a:uFillTx/>
                <a:latin typeface="Times New Roman"/>
                <a:cs typeface="Arial"/>
                <a:sym typeface="Arial"/>
              </a:rPr>
              <a:t>BCC; LDPC + External FEC (details are TBD)</a:t>
            </a:r>
          </a:p>
          <a:p>
            <a:pPr indent="-406400">
              <a:spcBef>
                <a:spcPts val="560"/>
              </a:spcBef>
              <a:buClr>
                <a:srgbClr val="000000"/>
              </a:buClr>
              <a:buSzPts val="2800"/>
              <a:buFont typeface="Arial"/>
              <a:buChar char="–"/>
              <a:defRPr/>
            </a:pPr>
            <a:r>
              <a:rPr kumimoji="0" lang="en-US" sz="2400" b="0" i="0" u="none" strike="noStrike" kern="0" cap="none" spc="0" normalizeH="0" baseline="0" noProof="0" dirty="0">
                <a:ln>
                  <a:noFill/>
                </a:ln>
                <a:solidFill>
                  <a:srgbClr val="000000"/>
                </a:solidFill>
                <a:effectLst/>
                <a:uLnTx/>
                <a:uFillTx/>
                <a:latin typeface="Times New Roman"/>
                <a:cs typeface="Arial"/>
                <a:sym typeface="Arial"/>
              </a:rPr>
              <a:t>For coexistence environment classes with the highest levels of interference, the PHY may use a HARQ </a:t>
            </a:r>
          </a:p>
          <a:p>
            <a:pPr lvl="1">
              <a:buClr>
                <a:srgbClr val="000000"/>
              </a:buClr>
              <a:defRPr/>
            </a:pPr>
            <a:r>
              <a:rPr kumimoji="0" lang="en-US" sz="2000" b="0" i="0" u="none" strike="noStrike" kern="0" cap="none" spc="0" normalizeH="0" baseline="0" noProof="0" dirty="0">
                <a:ln>
                  <a:noFill/>
                </a:ln>
                <a:solidFill>
                  <a:srgbClr val="000000"/>
                </a:solidFill>
                <a:effectLst/>
                <a:uLnTx/>
                <a:uFillTx/>
                <a:latin typeface="Times New Roman"/>
                <a:cs typeface="Arial"/>
                <a:sym typeface="Arial"/>
              </a:rPr>
              <a:t>decomposable CC (details are TBD)  </a:t>
            </a:r>
          </a:p>
          <a:p>
            <a:endParaRPr lang="en-US" dirty="0"/>
          </a:p>
        </p:txBody>
      </p:sp>
      <p:sp>
        <p:nvSpPr>
          <p:cNvPr id="4" name="Date Placeholder 3">
            <a:extLst>
              <a:ext uri="{FF2B5EF4-FFF2-40B4-BE49-F238E27FC236}">
                <a16:creationId xmlns:a16="http://schemas.microsoft.com/office/drawing/2014/main" id="{203C5F3E-A75A-F746-FEC5-31511F1FF8C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AF487903-E9CD-1F38-F9B4-48BB825E11A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D1149AD0-19DF-1E4A-4400-FAEF0BB9184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242858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671875A-D96E-DBD9-AEB2-3677E0490E2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E3082AA8-52DE-21C9-F52A-A5266B6025B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0142D8D-7739-082D-8A1D-FB1F3371BA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7" name="Table 6">
            <a:extLst>
              <a:ext uri="{FF2B5EF4-FFF2-40B4-BE49-F238E27FC236}">
                <a16:creationId xmlns:a16="http://schemas.microsoft.com/office/drawing/2014/main" id="{A6DBD241-2880-AF0C-B8F2-B8910CCD7A6D}"/>
              </a:ext>
            </a:extLst>
          </p:cNvPr>
          <p:cNvGraphicFramePr>
            <a:graphicFrameLocks noGrp="1"/>
          </p:cNvGraphicFramePr>
          <p:nvPr>
            <p:extLst>
              <p:ext uri="{D42A27DB-BD31-4B8C-83A1-F6EECF244321}">
                <p14:modId xmlns:p14="http://schemas.microsoft.com/office/powerpoint/2010/main" val="2833482254"/>
              </p:ext>
            </p:extLst>
          </p:nvPr>
        </p:nvGraphicFramePr>
        <p:xfrm>
          <a:off x="1143000" y="2768600"/>
          <a:ext cx="6567487" cy="2090170"/>
        </p:xfrm>
        <a:graphic>
          <a:graphicData uri="http://schemas.openxmlformats.org/drawingml/2006/table">
            <a:tbl>
              <a:tblPr firstRow="1" firstCol="1" bandRow="1"/>
              <a:tblGrid>
                <a:gridCol w="1312169">
                  <a:extLst>
                    <a:ext uri="{9D8B030D-6E8A-4147-A177-3AD203B41FA5}">
                      <a16:colId xmlns:a16="http://schemas.microsoft.com/office/drawing/2014/main" val="26679595"/>
                    </a:ext>
                  </a:extLst>
                </a:gridCol>
                <a:gridCol w="5255318">
                  <a:extLst>
                    <a:ext uri="{9D8B030D-6E8A-4147-A177-3AD203B41FA5}">
                      <a16:colId xmlns:a16="http://schemas.microsoft.com/office/drawing/2014/main" val="2588285151"/>
                    </a:ext>
                  </a:extLst>
                </a:gridCol>
              </a:tblGrid>
              <a:tr h="388386">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Coexistence  environment class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Technologies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6763237"/>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BCC; LDPC</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024520"/>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1 [1a]</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BCC; LDPC + Extrinsic</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6026295"/>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2 [1b]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514097"/>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3 </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823085"/>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4 [2a]</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937368"/>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5 [2b]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205880"/>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6 [2c]</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924046"/>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 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69179"/>
                  </a:ext>
                </a:extLst>
              </a:tr>
            </a:tbl>
          </a:graphicData>
        </a:graphic>
      </p:graphicFrame>
      <p:sp>
        <p:nvSpPr>
          <p:cNvPr id="8" name="TextBox 7">
            <a:extLst>
              <a:ext uri="{FF2B5EF4-FFF2-40B4-BE49-F238E27FC236}">
                <a16:creationId xmlns:a16="http://schemas.microsoft.com/office/drawing/2014/main" id="{6B6BB14E-2B17-4D6C-300E-C23D7C45C586}"/>
              </a:ext>
            </a:extLst>
          </p:cNvPr>
          <p:cNvSpPr txBox="1"/>
          <p:nvPr/>
        </p:nvSpPr>
        <p:spPr>
          <a:xfrm>
            <a:off x="1320800" y="1267781"/>
            <a:ext cx="5623655" cy="461665"/>
          </a:xfrm>
          <a:prstGeom prst="rect">
            <a:avLst/>
          </a:prstGeom>
          <a:noFill/>
        </p:spPr>
        <p:txBody>
          <a:bodyPr wrap="none" rtlCol="0">
            <a:spAutoFit/>
          </a:bodyPr>
          <a:lstStyle/>
          <a:p>
            <a:r>
              <a:rPr lang="en-US" sz="2400" dirty="0">
                <a:latin typeface="+mn-lt"/>
              </a:rPr>
              <a:t>How the specification of FEC may look like</a:t>
            </a:r>
          </a:p>
        </p:txBody>
      </p:sp>
      <p:sp>
        <p:nvSpPr>
          <p:cNvPr id="9" name="TextBox 8">
            <a:extLst>
              <a:ext uri="{FF2B5EF4-FFF2-40B4-BE49-F238E27FC236}">
                <a16:creationId xmlns:a16="http://schemas.microsoft.com/office/drawing/2014/main" id="{4898A26D-7A0E-169F-2EA0-EE268E4C2637}"/>
              </a:ext>
            </a:extLst>
          </p:cNvPr>
          <p:cNvSpPr txBox="1"/>
          <p:nvPr/>
        </p:nvSpPr>
        <p:spPr>
          <a:xfrm>
            <a:off x="1143000" y="5334000"/>
            <a:ext cx="6673622" cy="307777"/>
          </a:xfrm>
          <a:prstGeom prst="rect">
            <a:avLst/>
          </a:prstGeom>
          <a:noFill/>
        </p:spPr>
        <p:txBody>
          <a:bodyPr wrap="none" rtlCol="0">
            <a:spAutoFit/>
          </a:bodyPr>
          <a:lstStyle/>
          <a:p>
            <a:r>
              <a:rPr lang="en-US" dirty="0"/>
              <a:t>Open for discussion: if specification of FEC depends on QoS or traffic type as well.</a:t>
            </a:r>
          </a:p>
        </p:txBody>
      </p:sp>
    </p:spTree>
    <p:extLst>
      <p:ext uri="{BB962C8B-B14F-4D97-AF65-F5344CB8AC3E}">
        <p14:creationId xmlns:p14="http://schemas.microsoft.com/office/powerpoint/2010/main" val="92481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467980-3BBC-9106-207B-46DB08DD6B61}"/>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2082BFD-C3EA-2E11-3E28-1280789F0F9F}"/>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D63E4DF-73ED-9EB3-4B2F-D91D7CDC696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9" name="Table 8">
            <a:extLst>
              <a:ext uri="{FF2B5EF4-FFF2-40B4-BE49-F238E27FC236}">
                <a16:creationId xmlns:a16="http://schemas.microsoft.com/office/drawing/2014/main" id="{6A348B11-E0D7-6994-03F3-03E109398F2D}"/>
              </a:ext>
            </a:extLst>
          </p:cNvPr>
          <p:cNvGraphicFramePr>
            <a:graphicFrameLocks noGrp="1"/>
          </p:cNvGraphicFramePr>
          <p:nvPr>
            <p:extLst>
              <p:ext uri="{D42A27DB-BD31-4B8C-83A1-F6EECF244321}">
                <p14:modId xmlns:p14="http://schemas.microsoft.com/office/powerpoint/2010/main" val="566986060"/>
              </p:ext>
            </p:extLst>
          </p:nvPr>
        </p:nvGraphicFramePr>
        <p:xfrm>
          <a:off x="800877" y="2617927"/>
          <a:ext cx="7618446" cy="3105540"/>
        </p:xfrm>
        <a:graphic>
          <a:graphicData uri="http://schemas.openxmlformats.org/drawingml/2006/table">
            <a:tbl>
              <a:tblPr firstRow="1" firstCol="1" bandRow="1"/>
              <a:tblGrid>
                <a:gridCol w="788388">
                  <a:extLst>
                    <a:ext uri="{9D8B030D-6E8A-4147-A177-3AD203B41FA5}">
                      <a16:colId xmlns:a16="http://schemas.microsoft.com/office/drawing/2014/main" val="1282547175"/>
                    </a:ext>
                  </a:extLst>
                </a:gridCol>
                <a:gridCol w="854946">
                  <a:extLst>
                    <a:ext uri="{9D8B030D-6E8A-4147-A177-3AD203B41FA5}">
                      <a16:colId xmlns:a16="http://schemas.microsoft.com/office/drawing/2014/main" val="458708956"/>
                    </a:ext>
                  </a:extLst>
                </a:gridCol>
                <a:gridCol w="854946">
                  <a:extLst>
                    <a:ext uri="{9D8B030D-6E8A-4147-A177-3AD203B41FA5}">
                      <a16:colId xmlns:a16="http://schemas.microsoft.com/office/drawing/2014/main" val="3242620051"/>
                    </a:ext>
                  </a:extLst>
                </a:gridCol>
                <a:gridCol w="854946">
                  <a:extLst>
                    <a:ext uri="{9D8B030D-6E8A-4147-A177-3AD203B41FA5}">
                      <a16:colId xmlns:a16="http://schemas.microsoft.com/office/drawing/2014/main" val="2395538514"/>
                    </a:ext>
                  </a:extLst>
                </a:gridCol>
                <a:gridCol w="854946">
                  <a:extLst>
                    <a:ext uri="{9D8B030D-6E8A-4147-A177-3AD203B41FA5}">
                      <a16:colId xmlns:a16="http://schemas.microsoft.com/office/drawing/2014/main" val="472591257"/>
                    </a:ext>
                  </a:extLst>
                </a:gridCol>
                <a:gridCol w="854946">
                  <a:extLst>
                    <a:ext uri="{9D8B030D-6E8A-4147-A177-3AD203B41FA5}">
                      <a16:colId xmlns:a16="http://schemas.microsoft.com/office/drawing/2014/main" val="2935643823"/>
                    </a:ext>
                  </a:extLst>
                </a:gridCol>
                <a:gridCol w="854946">
                  <a:extLst>
                    <a:ext uri="{9D8B030D-6E8A-4147-A177-3AD203B41FA5}">
                      <a16:colId xmlns:a16="http://schemas.microsoft.com/office/drawing/2014/main" val="2430239741"/>
                    </a:ext>
                  </a:extLst>
                </a:gridCol>
                <a:gridCol w="763825">
                  <a:extLst>
                    <a:ext uri="{9D8B030D-6E8A-4147-A177-3AD203B41FA5}">
                      <a16:colId xmlns:a16="http://schemas.microsoft.com/office/drawing/2014/main" val="3685110237"/>
                    </a:ext>
                  </a:extLst>
                </a:gridCol>
                <a:gridCol w="936557">
                  <a:extLst>
                    <a:ext uri="{9D8B030D-6E8A-4147-A177-3AD203B41FA5}">
                      <a16:colId xmlns:a16="http://schemas.microsoft.com/office/drawing/2014/main" val="2937405442"/>
                    </a:ext>
                  </a:extLst>
                </a:gridCol>
              </a:tblGrid>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QoS/Cox</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1718"/>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03893"/>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114321"/>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153723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31428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7345865"/>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039499"/>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6509428"/>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655928"/>
                  </a:ext>
                </a:extLst>
              </a:tr>
            </a:tbl>
          </a:graphicData>
        </a:graphic>
      </p:graphicFrame>
      <p:sp>
        <p:nvSpPr>
          <p:cNvPr id="3" name="TextBox 2">
            <a:extLst>
              <a:ext uri="{FF2B5EF4-FFF2-40B4-BE49-F238E27FC236}">
                <a16:creationId xmlns:a16="http://schemas.microsoft.com/office/drawing/2014/main" id="{589D1C6D-CA35-CC6D-C57D-A5618A94D4EE}"/>
              </a:ext>
            </a:extLst>
          </p:cNvPr>
          <p:cNvSpPr txBox="1"/>
          <p:nvPr/>
        </p:nvSpPr>
        <p:spPr>
          <a:xfrm>
            <a:off x="800877" y="1540622"/>
            <a:ext cx="7471056" cy="646331"/>
          </a:xfrm>
          <a:prstGeom prst="rect">
            <a:avLst/>
          </a:prstGeom>
          <a:noFill/>
        </p:spPr>
        <p:txBody>
          <a:bodyPr wrap="square">
            <a:spAutoFit/>
          </a:bodyPr>
          <a:lstStyle/>
          <a:p>
            <a:r>
              <a:rPr lang="en-US" sz="1800" dirty="0">
                <a:latin typeface="+mn-lt"/>
              </a:rPr>
              <a:t>Open for discussion: if specification of FEC depends on QoS or traffic type as well.</a:t>
            </a:r>
          </a:p>
        </p:txBody>
      </p:sp>
    </p:spTree>
    <p:extLst>
      <p:ext uri="{BB962C8B-B14F-4D97-AF65-F5344CB8AC3E}">
        <p14:creationId xmlns:p14="http://schemas.microsoft.com/office/powerpoint/2010/main" val="3246201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AEE36-5087-9C6B-F06D-D86D25D27E68}"/>
              </a:ext>
            </a:extLst>
          </p:cNvPr>
          <p:cNvSpPr>
            <a:spLocks noGrp="1"/>
          </p:cNvSpPr>
          <p:nvPr>
            <p:ph type="title"/>
          </p:nvPr>
        </p:nvSpPr>
        <p:spPr/>
        <p:txBody>
          <a:bodyPr/>
          <a:lstStyle/>
          <a:p>
            <a:r>
              <a:rPr lang="en-US" dirty="0"/>
              <a:t>HARQ and others</a:t>
            </a:r>
          </a:p>
        </p:txBody>
      </p:sp>
      <p:sp>
        <p:nvSpPr>
          <p:cNvPr id="3" name="Text Placeholder 2">
            <a:extLst>
              <a:ext uri="{FF2B5EF4-FFF2-40B4-BE49-F238E27FC236}">
                <a16:creationId xmlns:a16="http://schemas.microsoft.com/office/drawing/2014/main" id="{2C578B06-BC20-AAD5-792B-8A7C6A5401DE}"/>
              </a:ext>
            </a:extLst>
          </p:cNvPr>
          <p:cNvSpPr>
            <a:spLocks noGrp="1"/>
          </p:cNvSpPr>
          <p:nvPr>
            <p:ph type="body" idx="1"/>
          </p:nvPr>
        </p:nvSpPr>
        <p:spPr/>
        <p:txBody>
          <a:bodyPr/>
          <a:lstStyle/>
          <a:p>
            <a:r>
              <a:rPr lang="en-US" sz="2400" dirty="0">
                <a:latin typeface="+mn-lt"/>
              </a:rPr>
              <a:t>The description of HARQ based on decomposable CC and use of super orthogonal CC will be done in revisions of 15-22-0561 and 15-22-0562, respectively.</a:t>
            </a:r>
          </a:p>
          <a:p>
            <a:r>
              <a:rPr lang="en-US" sz="2400" dirty="0">
                <a:latin typeface="+mn-lt"/>
              </a:rPr>
              <a:t>The design of the extrinsic FEC is under evaluation.</a:t>
            </a:r>
          </a:p>
        </p:txBody>
      </p:sp>
      <p:sp>
        <p:nvSpPr>
          <p:cNvPr id="4" name="Date Placeholder 3">
            <a:extLst>
              <a:ext uri="{FF2B5EF4-FFF2-40B4-BE49-F238E27FC236}">
                <a16:creationId xmlns:a16="http://schemas.microsoft.com/office/drawing/2014/main" id="{5D1C313E-0E15-A05C-9D53-D4D87F8BB06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592BFFEE-1312-E86E-1C7C-949FAD6195C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8BC7E88-E84F-0D17-2A7D-15CD1E1DE29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33801428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6333</TotalTime>
  <Words>797</Words>
  <Application>Microsoft Office PowerPoint</Application>
  <PresentationFormat>On-screen Show (4:3)</PresentationFormat>
  <Paragraphs>167</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FEC harmonization </vt:lpstr>
      <vt:lpstr>FEC Harmonization</vt:lpstr>
      <vt:lpstr>PowerPoint Presentation</vt:lpstr>
      <vt:lpstr>PowerPoint Presentation</vt:lpstr>
      <vt:lpstr>HARQ and others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311</cp:revision>
  <dcterms:modified xsi:type="dcterms:W3CDTF">2023-05-16T20:53:58Z</dcterms:modified>
</cp:coreProperties>
</file>