
<file path=[Content_Types].xml><?xml version="1.0" encoding="utf-8"?>
<Types xmlns="http://schemas.openxmlformats.org/package/2006/content-types">
  <Default Extension="docx" ContentType="application/vnd.openxmlformats-officedocument.wordprocessingml.documen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6"/>
  </p:notesMasterIdLst>
  <p:sldIdLst>
    <p:sldId id="256" r:id="rId2"/>
    <p:sldId id="318" r:id="rId3"/>
    <p:sldId id="296" r:id="rId4"/>
    <p:sldId id="297" r:id="rId5"/>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o Hernandez" initials="MH" lastIdx="0" clrIdx="0">
    <p:extLst>
      <p:ext uri="{19B8F6BF-5375-455C-9EA6-DF929625EA0E}">
        <p15:presenceInfo xmlns:p15="http://schemas.microsoft.com/office/powerpoint/2012/main" userId="1b6a26482b8577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68" autoAdjust="0"/>
  </p:normalViewPr>
  <p:slideViewPr>
    <p:cSldViewPr snapToGrid="0">
      <p:cViewPr varScale="1">
        <p:scale>
          <a:sx n="82" d="100"/>
          <a:sy n="82" d="100"/>
        </p:scale>
        <p:origin x="147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November 2022</a:t>
            </a:r>
            <a:endParaRPr dirty="0"/>
          </a:p>
        </p:txBody>
      </p:sp>
      <p:sp>
        <p:nvSpPr>
          <p:cNvPr id="24" name="Google Shape;24;p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November 2022</a:t>
            </a:r>
            <a:endParaRPr dirty="0"/>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6"/>
        <p:cNvGrpSpPr/>
        <p:nvPr/>
      </p:nvGrpSpPr>
      <p:grpSpPr>
        <a:xfrm>
          <a:off x="0" y="0"/>
          <a:ext cx="0" cy="0"/>
          <a:chOff x="0" y="0"/>
          <a:chExt cx="0" cy="0"/>
        </a:xfrm>
      </p:grpSpPr>
      <p:sp>
        <p:nvSpPr>
          <p:cNvPr id="27" name="Google Shape;27;p3"/>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28" name="Google Shape;28;p3"/>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9" name="Google Shape;29;p3"/>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November 2022</a:t>
            </a:r>
            <a:endParaRPr dirty="0"/>
          </a:p>
        </p:txBody>
      </p:sp>
      <p:sp>
        <p:nvSpPr>
          <p:cNvPr id="30" name="Google Shape;30;p3"/>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31" name="Google Shape;31;p3"/>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685800" y="2130426"/>
            <a:ext cx="77724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November 2022</a:t>
            </a:r>
            <a:endParaRPr dirty="0"/>
          </a:p>
        </p:txBody>
      </p:sp>
      <p:sp>
        <p:nvSpPr>
          <p:cNvPr id="36" name="Google Shape;36;p4"/>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37" name="Google Shape;37;p4"/>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November 2022</a:t>
            </a:r>
            <a:endParaRPr dirty="0"/>
          </a:p>
        </p:txBody>
      </p:sp>
      <p:sp>
        <p:nvSpPr>
          <p:cNvPr id="42" name="Google Shape;42;p5"/>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November 2022</a:t>
            </a:r>
            <a:endParaRPr dirty="0"/>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November 2022</a:t>
            </a:r>
            <a:endParaRPr dirty="0"/>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November 2022</a:t>
            </a:r>
            <a:endParaRPr dirty="0"/>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November 2022</a:t>
            </a:r>
            <a:endParaRPr dirty="0"/>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November 2022</a:t>
            </a:r>
            <a:endParaRPr dirty="0"/>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dirty="0"/>
          </a:p>
        </p:txBody>
      </p:sp>
      <p:sp>
        <p:nvSpPr>
          <p:cNvPr id="15" name="Google Shape;15;p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November 2022</a:t>
            </a:r>
            <a:endParaRPr dirty="0"/>
          </a:p>
        </p:txBody>
      </p:sp>
      <p:sp>
        <p:nvSpPr>
          <p:cNvPr id="16" name="Google Shape;16;p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P802.15-22-0611-01-6ma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685800"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5" r:id="rId7"/>
    <p:sldLayoutId id="2147483656" r:id="rId8"/>
    <p:sldLayoutId id="2147483657" r:id="rId9"/>
    <p:sldLayoutId id="2147483658" r:id="rId10"/>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package" Target="../embeddings/Microsoft_Word_Document.docx"/><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5"/>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Clr>
                <a:schemeClr val="dk1"/>
              </a:buClr>
              <a:buFont typeface="Times New Roman"/>
              <a:buNone/>
            </a:pPr>
            <a:r>
              <a:rPr lang="en-US" sz="1400" b="1" i="0" u="none" strike="noStrike" cap="none" dirty="0">
                <a:solidFill>
                  <a:schemeClr val="dk1"/>
                </a:solidFill>
                <a:latin typeface="Times New Roman"/>
                <a:ea typeface="Times New Roman"/>
                <a:cs typeface="Times New Roman"/>
                <a:sym typeface="Times New Roman"/>
              </a:rPr>
              <a:t>November 2022</a:t>
            </a:r>
            <a:endParaRPr dirty="0"/>
          </a:p>
        </p:txBody>
      </p:sp>
      <p:sp>
        <p:nvSpPr>
          <p:cNvPr id="175" name="Google Shape;175;p25"/>
          <p:cNvSpPr txBox="1">
            <a:spLocks noGrp="1"/>
          </p:cNvSpPr>
          <p:nvPr>
            <p:ph type="ftr" idx="11"/>
          </p:nvPr>
        </p:nvSpPr>
        <p:spPr>
          <a:xfrm>
            <a:off x="5486400" y="6475413"/>
            <a:ext cx="312420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Hernandez, Kohno, Kobayashi, Kim (YNU)</a:t>
            </a:r>
            <a:endParaRPr dirty="0"/>
          </a:p>
        </p:txBody>
      </p:sp>
      <p:sp>
        <p:nvSpPr>
          <p:cNvPr id="176" name="Google Shape;176;p25"/>
          <p:cNvSpPr txBox="1">
            <a:spLocks noGrp="1"/>
          </p:cNvSpPr>
          <p:nvPr>
            <p:ph type="sldNum" idx="12"/>
          </p:nvPr>
        </p:nvSpPr>
        <p:spPr>
          <a:xfrm>
            <a:off x="4394200" y="6475413"/>
            <a:ext cx="431800" cy="18415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7" name="Google Shape;177;p25"/>
          <p:cNvSpPr/>
          <p:nvPr/>
        </p:nvSpPr>
        <p:spPr>
          <a:xfrm>
            <a:off x="152400" y="609600"/>
            <a:ext cx="8991600" cy="477043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endParaRPr lang="en-US" sz="1800" b="1" i="0" u="sng" strike="noStrike" cap="none" dirty="0">
              <a:solidFill>
                <a:schemeClr val="dk2"/>
              </a:solidFill>
              <a:latin typeface="Times New Roman"/>
              <a:ea typeface="Times New Roman"/>
              <a:cs typeface="Times New Roman"/>
              <a:sym typeface="Times New Roman"/>
            </a:endParaRPr>
          </a:p>
          <a:p>
            <a:pPr lvl="0" algn="ctr">
              <a:buClr>
                <a:schemeClr val="dk2"/>
              </a:buClr>
            </a:pPr>
            <a:r>
              <a:rPr lang="en-US" sz="1800" b="1" i="0" u="sng" strike="noStrike" cap="none" dirty="0">
                <a:solidFill>
                  <a:schemeClr val="dk2"/>
                </a:solidFill>
                <a:latin typeface="Times New Roman"/>
                <a:ea typeface="Times New Roman"/>
                <a:cs typeface="Times New Roman"/>
                <a:sym typeface="Times New Roman"/>
              </a:rPr>
              <a:t>Project: </a:t>
            </a:r>
            <a:r>
              <a:rPr lang="en-US" sz="1800" b="1" u="sng" dirty="0">
                <a:solidFill>
                  <a:schemeClr val="dk2"/>
                </a:solidFill>
                <a:latin typeface="Times New Roman"/>
                <a:ea typeface="Times New Roman"/>
                <a:cs typeface="Times New Roman"/>
                <a:sym typeface="Times New Roman"/>
              </a:rPr>
              <a:t>P802.15 Working Group for Wireless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sz="1600" b="0" i="0" u="none" strike="noStrike" cap="none" dirty="0">
              <a:solidFill>
                <a:schemeClr val="dk2"/>
              </a:solidFill>
              <a:latin typeface="Times New Roman"/>
              <a:ea typeface="Times New Roman"/>
              <a:cs typeface="Times New Roman"/>
              <a:sym typeface="Times New Roman"/>
            </a:endParaRPr>
          </a:p>
          <a:p>
            <a:pPr lvl="0">
              <a:spcBef>
                <a:spcPts val="300"/>
              </a:spcBef>
              <a:spcAft>
                <a:spcPts val="300"/>
              </a:spcAft>
              <a:buClr>
                <a:schemeClr val="dk2"/>
              </a:buClr>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dirty="0">
                <a:solidFill>
                  <a:schemeClr val="dk2"/>
                </a:solidFill>
                <a:latin typeface="Times New Roman"/>
                <a:ea typeface="Times New Roman"/>
                <a:cs typeface="Times New Roman"/>
                <a:sym typeface="Times New Roman"/>
              </a:rPr>
              <a:t> Overview of FEC proposals for 15.6ma</a:t>
            </a:r>
          </a:p>
          <a:p>
            <a:pPr lvl="0">
              <a:spcBef>
                <a:spcPts val="300"/>
              </a:spcBef>
              <a:spcAft>
                <a:spcPts val="300"/>
              </a:spcAft>
              <a:buClr>
                <a:schemeClr val="dk2"/>
              </a:buClr>
            </a:pPr>
            <a:r>
              <a:rPr lang="en-US" sz="1600" b="1" i="0" u="none" strike="noStrike" cap="none" dirty="0">
                <a:solidFill>
                  <a:schemeClr val="dk2"/>
                </a:solidFill>
                <a:latin typeface="Times New Roman"/>
                <a:ea typeface="Times New Roman"/>
                <a:cs typeface="Times New Roman"/>
                <a:sym typeface="Times New Roman"/>
              </a:rPr>
              <a:t>Date Submitted: </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November</a:t>
            </a:r>
            <a:r>
              <a:rPr lang="en-US" sz="1600" b="0" i="0" u="none" strike="noStrike" cap="none" dirty="0">
                <a:solidFill>
                  <a:schemeClr val="dk2"/>
                </a:solidFill>
                <a:latin typeface="Times New Roman"/>
                <a:ea typeface="Times New Roman"/>
                <a:cs typeface="Times New Roman"/>
                <a:sym typeface="Times New Roman"/>
              </a:rPr>
              <a:t> 15th, 2022 </a:t>
            </a:r>
          </a:p>
          <a:p>
            <a:pPr marL="0" marR="0" lvl="0" indent="0" algn="l" defTabSz="914400" rtl="0" eaLnBrk="1" fontAlgn="auto" latinLnBrk="0" hangingPunct="1">
              <a:spcBef>
                <a:spcPts val="300"/>
              </a:spcBef>
              <a:spcAft>
                <a:spcPts val="300"/>
              </a:spcAft>
              <a:buClr>
                <a:srgbClr val="000000"/>
              </a:buClr>
              <a:buSzTx/>
              <a:buFont typeface="Arial"/>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Source:</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Marco Hernandez</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1,3</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Ryuji Kohno</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1,2</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Takumi Kobayashi</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1,2</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Minsoo Kim</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a:t>
            </a:r>
            <a:r>
              <a:rPr kumimoji="0" lang="en-US" sz="1600" b="0" i="0" u="none" strike="noStrike" kern="0" cap="none" spc="0" normalizeH="0" baseline="0" noProof="0" dirty="0">
                <a:ln>
                  <a:noFill/>
                </a:ln>
                <a:solidFill>
                  <a:srgbClr val="FF0000"/>
                </a:solidFill>
                <a:effectLst/>
                <a:uLnTx/>
                <a:uFillTx/>
                <a:latin typeface="Times New Roman"/>
                <a:ea typeface="Times New Roman"/>
                <a:cs typeface="Times New Roman"/>
                <a:sym typeface="Times New Roman"/>
              </a:rPr>
              <a:t> </a:t>
            </a:r>
            <a:endParaRPr kumimoji="0" lang="en-US"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spcBef>
                <a:spcPts val="300"/>
              </a:spcBef>
              <a:spcAft>
                <a:spcPts val="300"/>
              </a:spcAft>
              <a:buClr>
                <a:srgbClr val="000000"/>
              </a:buClr>
              <a:buSzTx/>
              <a:buFont typeface="Times New Roman"/>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Company:</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Yokosuka Research Park International Alliance Institute (YRP-IAI), Japan; </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2</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Yokohama National University (YNU), Japan. </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3</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CWC, Oulu Univ. Finland.</a:t>
            </a:r>
            <a:endParaRPr lang="en-US" dirty="0"/>
          </a:p>
          <a:p>
            <a:pPr marL="0" marR="0" lvl="0" indent="0" algn="l" rtl="0">
              <a:spcBef>
                <a:spcPts val="300"/>
              </a:spcBef>
              <a:spcAft>
                <a:spcPts val="30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Address: </a:t>
            </a:r>
            <a:r>
              <a:rPr lang="en-US" sz="1600" b="0" i="0" u="none" strike="noStrike" cap="none" dirty="0">
                <a:solidFill>
                  <a:schemeClr val="dk1"/>
                </a:solidFill>
                <a:latin typeface="Times New Roman"/>
                <a:ea typeface="Times New Roman"/>
                <a:cs typeface="Times New Roman"/>
                <a:sym typeface="Times New Roman"/>
              </a:rPr>
              <a:t>3-4 Hikarino-oka, Yokosuka, 239-0847, Japan.</a:t>
            </a:r>
            <a:endParaRPr dirty="0"/>
          </a:p>
          <a:p>
            <a:pPr marL="0" marR="0" lvl="0" indent="0" algn="l" defTabSz="914400" rtl="0" eaLnBrk="1" fontAlgn="auto" latinLnBrk="0" hangingPunct="1">
              <a:spcBef>
                <a:spcPts val="300"/>
              </a:spcBef>
              <a:spcAft>
                <a:spcPts val="300"/>
              </a:spcAft>
              <a:buClr>
                <a:srgbClr val="000000"/>
              </a:buClr>
              <a:buSzTx/>
              <a:buFont typeface="Arial"/>
              <a:buNone/>
              <a:tabLst/>
              <a:defRPr/>
            </a:pPr>
            <a:r>
              <a:rPr lang="en-US" sz="1600" b="1" i="0" u="none" strike="noStrike" cap="none" dirty="0">
                <a:solidFill>
                  <a:schemeClr val="dk2"/>
                </a:solidFill>
                <a:latin typeface="Times New Roman"/>
                <a:ea typeface="Times New Roman"/>
                <a:cs typeface="Times New Roman"/>
                <a:sym typeface="Times New Roman"/>
              </a:rPr>
              <a:t>E-Mail:</a:t>
            </a:r>
            <a:r>
              <a:rPr lang="en-US" sz="1600" dirty="0">
                <a:solidFill>
                  <a:schemeClr val="dk2"/>
                </a:solidFill>
                <a:latin typeface="Times New Roman"/>
                <a:ea typeface="Times New Roman"/>
                <a:cs typeface="Times New Roman"/>
                <a:sym typeface="Times New Roman"/>
              </a:rPr>
              <a:t> </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Marco.Hernandez@ieee.org; kohno@ynu.ac.jp; </a:t>
            </a:r>
            <a:r>
              <a:rPr kumimoji="0" lang="en-US" sz="1600" b="0" i="0" u="none" strike="noStrike" kern="0" cap="none" spc="0" normalizeH="0" baseline="0" noProof="0" dirty="0">
                <a:ln>
                  <a:noFill/>
                </a:ln>
                <a:solidFill>
                  <a:srgbClr val="000000"/>
                </a:solidFill>
                <a:effectLst/>
                <a:uLnTx/>
                <a:uFillTx/>
                <a:latin typeface="Times New Roman"/>
                <a:cs typeface="Arial"/>
                <a:sym typeface="Arial"/>
              </a:rPr>
              <a:t>Kobayashi-Takumi-ch@ynu.ac.jp; Minsoo@minsookim.com;</a:t>
            </a:r>
          </a:p>
          <a:p>
            <a:pPr marL="0" marR="0" lvl="0" indent="0" algn="l" defTabSz="914400" rtl="0" eaLnBrk="1" fontAlgn="auto" latinLnBrk="0" hangingPunct="1">
              <a:spcBef>
                <a:spcPts val="300"/>
              </a:spcBef>
              <a:spcAft>
                <a:spcPts val="300"/>
              </a:spcAft>
              <a:buClr>
                <a:srgbClr val="000000"/>
              </a:buClr>
              <a:buSzTx/>
              <a:buFont typeface="Arial"/>
              <a:buNone/>
              <a:tabLst/>
              <a:defRPr/>
            </a:pPr>
            <a:r>
              <a:rPr lang="en-US" sz="1600" b="1" i="0" u="none" strike="noStrike" cap="none" dirty="0">
                <a:solidFill>
                  <a:schemeClr val="dk2"/>
                </a:solidFill>
                <a:latin typeface="Times New Roman"/>
                <a:ea typeface="Times New Roman"/>
                <a:cs typeface="Times New Roman"/>
                <a:sym typeface="Times New Roman"/>
              </a:rPr>
              <a:t>Abstract: </a:t>
            </a:r>
            <a:r>
              <a:rPr lang="en-US" sz="1600" dirty="0">
                <a:solidFill>
                  <a:schemeClr val="dk2"/>
                </a:solidFill>
                <a:latin typeface="Times New Roman"/>
                <a:ea typeface="Times New Roman"/>
                <a:cs typeface="Times New Roman"/>
                <a:sym typeface="Times New Roman"/>
              </a:rPr>
              <a:t>Technical contributions.</a:t>
            </a:r>
            <a:endParaRPr dirty="0"/>
          </a:p>
          <a:p>
            <a:pPr lvl="0">
              <a:spcBef>
                <a:spcPts val="1200"/>
              </a:spcBef>
              <a:buClr>
                <a:schemeClr val="dk2"/>
              </a:buClr>
            </a:pPr>
            <a:r>
              <a:rPr lang="en-US" sz="1600" b="1" i="0" u="none" strike="noStrike" cap="none"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the call for technical contributions.</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b="0" i="0" u="none" strike="noStrike" cap="none" dirty="0">
                <a:solidFill>
                  <a:schemeClr val="dk2"/>
                </a:solidFill>
                <a:latin typeface="Times New Roman"/>
                <a:ea typeface="Times New Roman"/>
                <a:cs typeface="Times New Roman"/>
                <a:sym typeface="Times New Roman"/>
              </a:rPr>
              <a:t>	This document has been prepared to assist </a:t>
            </a:r>
            <a:r>
              <a:rPr lang="en-US" sz="1600" dirty="0">
                <a:solidFill>
                  <a:schemeClr val="dk1"/>
                </a:solidFill>
                <a:latin typeface="Times New Roman"/>
                <a:ea typeface="Times New Roman"/>
                <a:cs typeface="Times New Roman"/>
                <a:sym typeface="Times New Roman"/>
              </a:rPr>
              <a:t>P802.15.6ma</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sz="1600" dirty="0">
                <a:solidFill>
                  <a:schemeClr val="dk1"/>
                </a:solidFill>
                <a:latin typeface="Times New Roman"/>
                <a:ea typeface="Times New Roman"/>
                <a:cs typeface="Times New Roman"/>
                <a:sym typeface="Times New Roman"/>
              </a:rPr>
              <a:t>P802.15.6ma</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4BABF3E8-6FA5-B547-CBF6-48456F7CE0AA}"/>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350AF72B-EB28-AAA0-A1F6-B46534713912}"/>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2268733B-4C09-F230-E826-2B0ED8E9459F}"/>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a:t>
            </a:fld>
            <a:endParaRPr dirty="0"/>
          </a:p>
        </p:txBody>
      </p:sp>
      <p:sp>
        <p:nvSpPr>
          <p:cNvPr id="2" name="Title 1">
            <a:extLst>
              <a:ext uri="{FF2B5EF4-FFF2-40B4-BE49-F238E27FC236}">
                <a16:creationId xmlns:a16="http://schemas.microsoft.com/office/drawing/2014/main" id="{0FBFF9DC-3EB9-649F-7490-A22100D93251}"/>
              </a:ext>
            </a:extLst>
          </p:cNvPr>
          <p:cNvSpPr>
            <a:spLocks noGrp="1"/>
          </p:cNvSpPr>
          <p:nvPr>
            <p:ph type="title" idx="4294967295"/>
          </p:nvPr>
        </p:nvSpPr>
        <p:spPr>
          <a:xfrm>
            <a:off x="597159" y="593725"/>
            <a:ext cx="7772400" cy="1066800"/>
          </a:xfrm>
        </p:spPr>
        <p:txBody>
          <a:bodyPr/>
          <a:lstStyle/>
          <a:p>
            <a:r>
              <a:rPr lang="en-US" sz="3400" dirty="0"/>
              <a:t>FEC harmonization</a:t>
            </a:r>
          </a:p>
        </p:txBody>
      </p:sp>
      <p:graphicFrame>
        <p:nvGraphicFramePr>
          <p:cNvPr id="8" name="Object 7">
            <a:extLst>
              <a:ext uri="{FF2B5EF4-FFF2-40B4-BE49-F238E27FC236}">
                <a16:creationId xmlns:a16="http://schemas.microsoft.com/office/drawing/2014/main" id="{63F44CAD-DA4C-7346-A6DF-9939ACA5233A}"/>
              </a:ext>
            </a:extLst>
          </p:cNvPr>
          <p:cNvGraphicFramePr>
            <a:graphicFrameLocks noChangeAspect="1"/>
          </p:cNvGraphicFramePr>
          <p:nvPr/>
        </p:nvGraphicFramePr>
        <p:xfrm>
          <a:off x="270588" y="1711843"/>
          <a:ext cx="8752114" cy="3919973"/>
        </p:xfrm>
        <a:graphic>
          <a:graphicData uri="http://schemas.openxmlformats.org/presentationml/2006/ole">
            <mc:AlternateContent xmlns:mc="http://schemas.openxmlformats.org/markup-compatibility/2006">
              <mc:Choice xmlns:v="urn:schemas-microsoft-com:vml" Requires="v">
                <p:oleObj name="Document" r:id="rId2" imgW="5940848" imgH="2659888" progId="Word.Document.12">
                  <p:embed/>
                </p:oleObj>
              </mc:Choice>
              <mc:Fallback>
                <p:oleObj name="Document" r:id="rId2" imgW="5940848" imgH="2659888" progId="Word.Document.12">
                  <p:embed/>
                  <p:pic>
                    <p:nvPicPr>
                      <p:cNvPr id="8" name="Object 7">
                        <a:extLst>
                          <a:ext uri="{FF2B5EF4-FFF2-40B4-BE49-F238E27FC236}">
                            <a16:creationId xmlns:a16="http://schemas.microsoft.com/office/drawing/2014/main" id="{63F44CAD-DA4C-7346-A6DF-9939ACA5233A}"/>
                          </a:ext>
                        </a:extLst>
                      </p:cNvPr>
                      <p:cNvPicPr/>
                      <p:nvPr/>
                    </p:nvPicPr>
                    <p:blipFill>
                      <a:blip r:embed="rId3"/>
                      <a:stretch>
                        <a:fillRect/>
                      </a:stretch>
                    </p:blipFill>
                    <p:spPr>
                      <a:xfrm>
                        <a:off x="270588" y="1711843"/>
                        <a:ext cx="8752114" cy="3919973"/>
                      </a:xfrm>
                      <a:prstGeom prst="rect">
                        <a:avLst/>
                      </a:prstGeom>
                    </p:spPr>
                  </p:pic>
                </p:oleObj>
              </mc:Fallback>
            </mc:AlternateContent>
          </a:graphicData>
        </a:graphic>
      </p:graphicFrame>
    </p:spTree>
    <p:extLst>
      <p:ext uri="{BB962C8B-B14F-4D97-AF65-F5344CB8AC3E}">
        <p14:creationId xmlns:p14="http://schemas.microsoft.com/office/powerpoint/2010/main" val="4132750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B6040-29C0-5952-93B4-033A58097EA2}"/>
              </a:ext>
            </a:extLst>
          </p:cNvPr>
          <p:cNvSpPr>
            <a:spLocks noGrp="1"/>
          </p:cNvSpPr>
          <p:nvPr>
            <p:ph type="title"/>
          </p:nvPr>
        </p:nvSpPr>
        <p:spPr/>
        <p:txBody>
          <a:bodyPr/>
          <a:lstStyle/>
          <a:p>
            <a:r>
              <a:rPr lang="en-US" sz="3200" dirty="0"/>
              <a:t>HARQ based on decomposable CC </a:t>
            </a:r>
            <a:br>
              <a:rPr lang="en-US" sz="3200" dirty="0"/>
            </a:br>
            <a:r>
              <a:rPr lang="en-US" sz="3200" dirty="0"/>
              <a:t>15-22-0561</a:t>
            </a:r>
          </a:p>
        </p:txBody>
      </p:sp>
      <p:sp>
        <p:nvSpPr>
          <p:cNvPr id="3" name="Text Placeholder 2">
            <a:extLst>
              <a:ext uri="{FF2B5EF4-FFF2-40B4-BE49-F238E27FC236}">
                <a16:creationId xmlns:a16="http://schemas.microsoft.com/office/drawing/2014/main" id="{5532D144-C24B-E922-17BC-5DE733F98F73}"/>
              </a:ext>
            </a:extLst>
          </p:cNvPr>
          <p:cNvSpPr>
            <a:spLocks noGrp="1"/>
          </p:cNvSpPr>
          <p:nvPr>
            <p:ph type="body" idx="1"/>
          </p:nvPr>
        </p:nvSpPr>
        <p:spPr/>
        <p:txBody>
          <a:bodyPr/>
          <a:lstStyle/>
          <a:p>
            <a:r>
              <a:rPr lang="en-US" sz="2400" dirty="0">
                <a:latin typeface="+mn-lt"/>
              </a:rPr>
              <a:t>It looks promising. However, some improvements and clarifications must be addressed to be considered in the Std:</a:t>
            </a:r>
          </a:p>
          <a:p>
            <a:pPr lvl="1"/>
            <a:r>
              <a:rPr lang="en-US" sz="2000" dirty="0">
                <a:latin typeface="+mn-lt"/>
              </a:rPr>
              <a:t>Simulation parameters must be changed to the ones suggested by the Technical Requirements Document and Channel Model Document.   </a:t>
            </a:r>
          </a:p>
          <a:p>
            <a:pPr lvl="1"/>
            <a:r>
              <a:rPr lang="en-US" sz="2000" dirty="0">
                <a:latin typeface="+mn-lt"/>
              </a:rPr>
              <a:t>For compatibility with 4ab BCC, increase </a:t>
            </a:r>
            <a:r>
              <a:rPr lang="en-US" sz="2000" i="1" dirty="0">
                <a:latin typeface="+mn-lt"/>
              </a:rPr>
              <a:t>K</a:t>
            </a:r>
            <a:r>
              <a:rPr lang="en-US" sz="2000" dirty="0">
                <a:latin typeface="+mn-lt"/>
              </a:rPr>
              <a:t>=7 and try other coding rates including ½ for the proposed punctured CC. </a:t>
            </a:r>
          </a:p>
          <a:p>
            <a:pPr lvl="1"/>
            <a:r>
              <a:rPr lang="en-US" sz="2000" strike="sngStrike" dirty="0">
                <a:latin typeface="+mn-lt"/>
              </a:rPr>
              <a:t>Performance degradation is better shown as PER vs Eb/N0 or SNR as a function of several retransmissions.</a:t>
            </a:r>
          </a:p>
          <a:p>
            <a:pPr lvl="1"/>
            <a:r>
              <a:rPr lang="en-US" sz="2000" dirty="0">
                <a:latin typeface="+mn-lt"/>
              </a:rPr>
              <a:t>Missing results of latency versus Eb/No or SNR as a function of retransmissions to show compliance with the TRD. </a:t>
            </a:r>
          </a:p>
        </p:txBody>
      </p:sp>
      <p:sp>
        <p:nvSpPr>
          <p:cNvPr id="4" name="Date Placeholder 3">
            <a:extLst>
              <a:ext uri="{FF2B5EF4-FFF2-40B4-BE49-F238E27FC236}">
                <a16:creationId xmlns:a16="http://schemas.microsoft.com/office/drawing/2014/main" id="{72ABAB3E-A9CD-A606-C562-1500F061FA95}"/>
              </a:ext>
            </a:extLst>
          </p:cNvPr>
          <p:cNvSpPr>
            <a:spLocks noGrp="1"/>
          </p:cNvSpPr>
          <p:nvPr>
            <p:ph type="dt" idx="10"/>
          </p:nvPr>
        </p:nvSpPr>
        <p:spPr/>
        <p:txBody>
          <a:bodyPr/>
          <a:lstStyle/>
          <a:p>
            <a:r>
              <a:rPr lang="en-US" dirty="0"/>
              <a:t>November 2022</a:t>
            </a:r>
          </a:p>
        </p:txBody>
      </p:sp>
      <p:sp>
        <p:nvSpPr>
          <p:cNvPr id="5" name="Footer Placeholder 4">
            <a:extLst>
              <a:ext uri="{FF2B5EF4-FFF2-40B4-BE49-F238E27FC236}">
                <a16:creationId xmlns:a16="http://schemas.microsoft.com/office/drawing/2014/main" id="{FD258602-E762-7B2B-B07B-34F972D67A3D}"/>
              </a:ext>
            </a:extLst>
          </p:cNvPr>
          <p:cNvSpPr>
            <a:spLocks noGrp="1"/>
          </p:cNvSpPr>
          <p:nvPr>
            <p:ph type="ftr" idx="11"/>
          </p:nvPr>
        </p:nvSpPr>
        <p:spPr/>
        <p:txBody>
          <a:bodyPr/>
          <a:lstStyle/>
          <a:p>
            <a:r>
              <a:rPr lang="en-US" dirty="0"/>
              <a:t>Hernandez, Kohno, Kobayashi, Kim (YNU)</a:t>
            </a:r>
          </a:p>
        </p:txBody>
      </p:sp>
      <p:sp>
        <p:nvSpPr>
          <p:cNvPr id="6" name="Slide Number Placeholder 5">
            <a:extLst>
              <a:ext uri="{FF2B5EF4-FFF2-40B4-BE49-F238E27FC236}">
                <a16:creationId xmlns:a16="http://schemas.microsoft.com/office/drawing/2014/main" id="{D125D7F4-66DC-BB6B-F266-263C32EAD559}"/>
              </a:ext>
            </a:extLst>
          </p:cNvPr>
          <p:cNvSpPr>
            <a:spLocks noGrp="1"/>
          </p:cNvSpPr>
          <p:nvPr>
            <p:ph type="sldNum" idx="12"/>
          </p:nvPr>
        </p:nvSpPr>
        <p:spPr/>
        <p:txBody>
          <a:bodyPr/>
          <a:lstStyle/>
          <a:p>
            <a:pPr marL="0" lvl="0" indent="0" algn="ctr" rtl="0">
              <a:spcBef>
                <a:spcPts val="0"/>
              </a:spcBef>
              <a:spcAft>
                <a:spcPts val="0"/>
              </a:spcAft>
              <a:buNone/>
            </a:pPr>
            <a:r>
              <a:rPr lang="en-US" dirty="0"/>
              <a:t>Slide </a:t>
            </a:r>
            <a:fld id="{00000000-1234-1234-1234-123412341234}" type="slidenum">
              <a:rPr lang="en-US" smtClean="0"/>
              <a:t>3</a:t>
            </a:fld>
            <a:endParaRPr dirty="0"/>
          </a:p>
        </p:txBody>
      </p:sp>
    </p:spTree>
    <p:extLst>
      <p:ext uri="{BB962C8B-B14F-4D97-AF65-F5344CB8AC3E}">
        <p14:creationId xmlns:p14="http://schemas.microsoft.com/office/powerpoint/2010/main" val="3894576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71A87-E0E3-F9B3-3A9B-4E972A8D624A}"/>
              </a:ext>
            </a:extLst>
          </p:cNvPr>
          <p:cNvSpPr>
            <a:spLocks noGrp="1"/>
          </p:cNvSpPr>
          <p:nvPr>
            <p:ph type="title"/>
          </p:nvPr>
        </p:nvSpPr>
        <p:spPr/>
        <p:txBody>
          <a:bodyPr/>
          <a:lstStyle/>
          <a:p>
            <a:r>
              <a:rPr lang="en-US" sz="3200" dirty="0"/>
              <a:t>Use of </a:t>
            </a:r>
            <a:r>
              <a:rPr kumimoji="0" lang="en-US" sz="3200" dirty="0">
                <a:solidFill>
                  <a:srgbClr val="000000"/>
                </a:solidFill>
                <a:latin typeface="Times New Roman" pitchFamily="18" charset="0"/>
              </a:rPr>
              <a:t>Super Orthogonal Convolutional Code</a:t>
            </a:r>
            <a:br>
              <a:rPr kumimoji="0" lang="en-US" sz="3200" dirty="0">
                <a:solidFill>
                  <a:srgbClr val="000000"/>
                </a:solidFill>
                <a:latin typeface="Times New Roman" pitchFamily="18" charset="0"/>
              </a:rPr>
            </a:br>
            <a:r>
              <a:rPr lang="en-US" sz="3200" dirty="0"/>
              <a:t>15-22-0562</a:t>
            </a:r>
          </a:p>
        </p:txBody>
      </p:sp>
      <p:sp>
        <p:nvSpPr>
          <p:cNvPr id="3" name="Text Placeholder 2">
            <a:extLst>
              <a:ext uri="{FF2B5EF4-FFF2-40B4-BE49-F238E27FC236}">
                <a16:creationId xmlns:a16="http://schemas.microsoft.com/office/drawing/2014/main" id="{423609D1-92AC-E5A2-2E9F-F28E3F96C9BE}"/>
              </a:ext>
            </a:extLst>
          </p:cNvPr>
          <p:cNvSpPr>
            <a:spLocks noGrp="1"/>
          </p:cNvSpPr>
          <p:nvPr>
            <p:ph type="body" idx="1"/>
          </p:nvPr>
        </p:nvSpPr>
        <p:spPr>
          <a:xfrm>
            <a:off x="685800" y="1844675"/>
            <a:ext cx="7772400" cy="4630738"/>
          </a:xfrm>
        </p:spPr>
        <p:txBody>
          <a:bodyPr/>
          <a:lstStyle/>
          <a:p>
            <a:r>
              <a:rPr lang="en-US" sz="2400" strike="sngStrike" dirty="0">
                <a:latin typeface="+mn-lt"/>
              </a:rPr>
              <a:t>Missing characteristics/construction of the SOCC.</a:t>
            </a:r>
          </a:p>
          <a:p>
            <a:r>
              <a:rPr lang="en-US" sz="2400" dirty="0">
                <a:latin typeface="+mn-lt"/>
              </a:rPr>
              <a:t>A well-know disadvantage of SOC constructions is a significant increment in complexity and latency due to the resulting low coding rate construction. </a:t>
            </a:r>
          </a:p>
          <a:p>
            <a:r>
              <a:rPr lang="en-US" sz="2400" dirty="0">
                <a:latin typeface="+mn-lt"/>
              </a:rPr>
              <a:t>A very low coding rate does not seem to comply with 6ma requirements in terms of latency. </a:t>
            </a:r>
          </a:p>
          <a:p>
            <a:pPr lvl="1"/>
            <a:r>
              <a:rPr lang="en-US" sz="2000" dirty="0">
                <a:latin typeface="+mn-lt"/>
              </a:rPr>
              <a:t>Performance degradation is better shown as PER vs Eb/No or SNR.</a:t>
            </a:r>
          </a:p>
          <a:p>
            <a:pPr lvl="1"/>
            <a:r>
              <a:rPr lang="en-US" sz="2000" dirty="0">
                <a:latin typeface="+mn-lt"/>
              </a:rPr>
              <a:t>Missing results in terms of latency versus Eb/No or SNR to show compliance with the TRD. </a:t>
            </a:r>
          </a:p>
          <a:p>
            <a:pPr lvl="1"/>
            <a:r>
              <a:rPr lang="en-US" sz="2000" dirty="0">
                <a:latin typeface="+mn-lt"/>
              </a:rPr>
              <a:t>The SOCC does not seem to perform better (PER and latency) than the considered LDPC code. </a:t>
            </a:r>
          </a:p>
          <a:p>
            <a:endParaRPr lang="en-US" sz="2400" dirty="0">
              <a:latin typeface="+mn-lt"/>
            </a:endParaRPr>
          </a:p>
        </p:txBody>
      </p:sp>
      <p:sp>
        <p:nvSpPr>
          <p:cNvPr id="4" name="Date Placeholder 3">
            <a:extLst>
              <a:ext uri="{FF2B5EF4-FFF2-40B4-BE49-F238E27FC236}">
                <a16:creationId xmlns:a16="http://schemas.microsoft.com/office/drawing/2014/main" id="{E82D0825-7DA8-FDD6-C396-2A6933F07404}"/>
              </a:ext>
            </a:extLst>
          </p:cNvPr>
          <p:cNvSpPr>
            <a:spLocks noGrp="1"/>
          </p:cNvSpPr>
          <p:nvPr>
            <p:ph type="dt" idx="10"/>
          </p:nvPr>
        </p:nvSpPr>
        <p:spPr/>
        <p:txBody>
          <a:bodyPr/>
          <a:lstStyle/>
          <a:p>
            <a:r>
              <a:rPr lang="en-US" dirty="0"/>
              <a:t>November 2022</a:t>
            </a:r>
          </a:p>
        </p:txBody>
      </p:sp>
      <p:sp>
        <p:nvSpPr>
          <p:cNvPr id="5" name="Footer Placeholder 4">
            <a:extLst>
              <a:ext uri="{FF2B5EF4-FFF2-40B4-BE49-F238E27FC236}">
                <a16:creationId xmlns:a16="http://schemas.microsoft.com/office/drawing/2014/main" id="{2135B221-FE2F-AADF-3DD4-926F16B1E75A}"/>
              </a:ext>
            </a:extLst>
          </p:cNvPr>
          <p:cNvSpPr>
            <a:spLocks noGrp="1"/>
          </p:cNvSpPr>
          <p:nvPr>
            <p:ph type="ftr" idx="11"/>
          </p:nvPr>
        </p:nvSpPr>
        <p:spPr/>
        <p:txBody>
          <a:bodyPr/>
          <a:lstStyle/>
          <a:p>
            <a:r>
              <a:rPr lang="en-US" dirty="0"/>
              <a:t>Hernandez, Kohno, Kobayashi, Kim (YNU)</a:t>
            </a:r>
          </a:p>
        </p:txBody>
      </p:sp>
      <p:sp>
        <p:nvSpPr>
          <p:cNvPr id="6" name="Slide Number Placeholder 5">
            <a:extLst>
              <a:ext uri="{FF2B5EF4-FFF2-40B4-BE49-F238E27FC236}">
                <a16:creationId xmlns:a16="http://schemas.microsoft.com/office/drawing/2014/main" id="{39FD1414-6720-34DA-19F6-66EBA3F795F8}"/>
              </a:ext>
            </a:extLst>
          </p:cNvPr>
          <p:cNvSpPr>
            <a:spLocks noGrp="1"/>
          </p:cNvSpPr>
          <p:nvPr>
            <p:ph type="sldNum" idx="12"/>
          </p:nvPr>
        </p:nvSpPr>
        <p:spPr/>
        <p:txBody>
          <a:bodyPr/>
          <a:lstStyle/>
          <a:p>
            <a:pPr marL="0" lvl="0" indent="0" algn="ctr" rtl="0">
              <a:spcBef>
                <a:spcPts val="0"/>
              </a:spcBef>
              <a:spcAft>
                <a:spcPts val="0"/>
              </a:spcAft>
              <a:buNone/>
            </a:pPr>
            <a:r>
              <a:rPr lang="en-US" dirty="0"/>
              <a:t>Slide </a:t>
            </a:r>
            <a:fld id="{00000000-1234-1234-1234-123412341234}" type="slidenum">
              <a:rPr lang="en-US" smtClean="0"/>
              <a:t>4</a:t>
            </a:fld>
            <a:endParaRPr dirty="0"/>
          </a:p>
        </p:txBody>
      </p:sp>
    </p:spTree>
    <p:extLst>
      <p:ext uri="{BB962C8B-B14F-4D97-AF65-F5344CB8AC3E}">
        <p14:creationId xmlns:p14="http://schemas.microsoft.com/office/powerpoint/2010/main" val="851975357"/>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6232</TotalTime>
  <Words>521</Words>
  <Application>Microsoft Office PowerPoint</Application>
  <PresentationFormat>On-screen Show (4:3)</PresentationFormat>
  <Paragraphs>43</Paragraphs>
  <Slides>4</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8" baseType="lpstr">
      <vt:lpstr>Arial</vt:lpstr>
      <vt:lpstr>Times New Roman</vt:lpstr>
      <vt:lpstr>Default Design</vt:lpstr>
      <vt:lpstr>Document</vt:lpstr>
      <vt:lpstr>PowerPoint Presentation</vt:lpstr>
      <vt:lpstr>FEC harmonization</vt:lpstr>
      <vt:lpstr>HARQ based on decomposable CC  15-22-0561</vt:lpstr>
      <vt:lpstr>Use of Super Orthogonal Convolutional Code 15-22-0562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Marco Hernandez</cp:lastModifiedBy>
  <cp:revision>304</cp:revision>
  <dcterms:modified xsi:type="dcterms:W3CDTF">2023-01-17T13:16:16Z</dcterms:modified>
</cp:coreProperties>
</file>