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6"/>
  </p:notesMasterIdLst>
  <p:sldIdLst>
    <p:sldId id="256" r:id="rId2"/>
    <p:sldId id="295" r:id="rId3"/>
    <p:sldId id="296" r:id="rId4"/>
    <p:sldId id="297" r:id="rId5"/>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2" d="100"/>
          <a:sy n="82" d="100"/>
        </p:scale>
        <p:origin x="147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P802.15-22-0611-00-6ma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dirty="0">
                <a:solidFill>
                  <a:schemeClr val="dk1"/>
                </a:solidFill>
                <a:latin typeface="Times New Roman"/>
                <a:ea typeface="Times New Roman"/>
                <a:cs typeface="Times New Roman"/>
                <a:sym typeface="Times New Roman"/>
              </a:rPr>
              <a:t>November 2022</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lvl="0">
              <a:spcBef>
                <a:spcPts val="300"/>
              </a:spcBef>
              <a:spcAft>
                <a:spcPts val="300"/>
              </a:spcAft>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dirty="0">
                <a:solidFill>
                  <a:schemeClr val="dk2"/>
                </a:solidFill>
                <a:latin typeface="Times New Roman"/>
                <a:ea typeface="Times New Roman"/>
                <a:cs typeface="Times New Roman"/>
                <a:sym typeface="Times New Roman"/>
              </a:rPr>
              <a:t> Overview of FEC proposals for 15.6ma</a:t>
            </a:r>
          </a:p>
          <a:p>
            <a:pPr lvl="0">
              <a:spcBef>
                <a:spcPts val="300"/>
              </a:spcBef>
              <a:spcAft>
                <a:spcPts val="300"/>
              </a:spcAft>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November</a:t>
            </a:r>
            <a:r>
              <a:rPr lang="en-US" sz="1600" b="0" i="0" u="none" strike="noStrike" cap="none" dirty="0">
                <a:solidFill>
                  <a:schemeClr val="dk2"/>
                </a:solidFill>
                <a:latin typeface="Times New Roman"/>
                <a:ea typeface="Times New Roman"/>
                <a:cs typeface="Times New Roman"/>
                <a:sym typeface="Times New Roman"/>
              </a:rPr>
              <a:t> 15th, 2022 </a:t>
            </a:r>
          </a:p>
          <a:p>
            <a:pPr marL="0" marR="0" lvl="0" indent="0" algn="l" defTabSz="914400" rtl="0" eaLnBrk="1" fontAlgn="auto" latinLnBrk="0" hangingPunct="1">
              <a:spcBef>
                <a:spcPts val="300"/>
              </a:spcBef>
              <a:spcAft>
                <a:spcPts val="30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Marco Hernandez</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Ryuji Kohno</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Takumi Kobayashi</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Minsoo Kim</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baseline="0" noProof="0" dirty="0">
                <a:ln>
                  <a:noFill/>
                </a:ln>
                <a:solidFill>
                  <a:srgbClr val="FF0000"/>
                </a:solidFill>
                <a:effectLst/>
                <a:uLnTx/>
                <a:uFillTx/>
                <a:latin typeface="Times New Roman"/>
                <a:ea typeface="Times New Roman"/>
                <a:cs typeface="Times New Roman"/>
                <a:sym typeface="Times New Roman"/>
              </a:rPr>
              <a:t> </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spcBef>
                <a:spcPts val="300"/>
              </a:spcBef>
              <a:spcAft>
                <a:spcPts val="30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Yokosuka Research Park International Alliance Institute (YRP-IAI),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Yokohama National University (YNU),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CWC, Oulu Univ. Finland.</a:t>
            </a:r>
            <a:endParaRPr lang="en-US" dirty="0"/>
          </a:p>
          <a:p>
            <a:pPr marL="0" marR="0" lvl="0" indent="0" algn="l" rtl="0">
              <a:spcBef>
                <a:spcPts val="300"/>
              </a:spcBef>
              <a:spcAft>
                <a:spcPts val="30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E-Mail:</a:t>
            </a:r>
            <a:r>
              <a:rPr lang="en-US" sz="1600" dirty="0">
                <a:solidFill>
                  <a:schemeClr val="dk2"/>
                </a:solidFill>
                <a:latin typeface="Times New Roman"/>
                <a:ea typeface="Times New Roman"/>
                <a:cs typeface="Times New Roman"/>
                <a:sym typeface="Times New Roman"/>
              </a:rPr>
              <a:t>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Marco.Hernandez@ieee.org; kohno@ynu.ac.jp; </a:t>
            </a:r>
            <a:r>
              <a:rPr kumimoji="0" lang="en-US" sz="1600" b="0" i="0" u="none" strike="noStrike" kern="0" cap="none" spc="0" normalizeH="0" baseline="0" noProof="0" dirty="0">
                <a:ln>
                  <a:noFill/>
                </a:ln>
                <a:solidFill>
                  <a:srgbClr val="000000"/>
                </a:solidFill>
                <a:effectLst/>
                <a:uLnTx/>
                <a:uFillTx/>
                <a:latin typeface="Times New Roman"/>
                <a:cs typeface="Arial"/>
                <a:sym typeface="Arial"/>
              </a:rPr>
              <a:t>Kobayashi-Takumi-ch@ynu.ac.jp; Minsoo@minsookim.com;</a:t>
            </a:r>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Abstract: </a:t>
            </a:r>
            <a:r>
              <a:rPr lang="en-US" sz="1600" dirty="0">
                <a:solidFill>
                  <a:schemeClr val="dk2"/>
                </a:solidFill>
                <a:latin typeface="Times New Roman"/>
                <a:ea typeface="Times New Roman"/>
                <a:cs typeface="Times New Roman"/>
                <a:sym typeface="Times New Roman"/>
              </a:rPr>
              <a:t>Technical contributions.</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23A3E-7CB0-3E4B-63E0-B9F764999F03}"/>
              </a:ext>
            </a:extLst>
          </p:cNvPr>
          <p:cNvSpPr>
            <a:spLocks noGrp="1"/>
          </p:cNvSpPr>
          <p:nvPr>
            <p:ph type="title"/>
          </p:nvPr>
        </p:nvSpPr>
        <p:spPr>
          <a:xfrm>
            <a:off x="685800" y="685800"/>
            <a:ext cx="7772400" cy="915987"/>
          </a:xfrm>
        </p:spPr>
        <p:txBody>
          <a:bodyPr/>
          <a:lstStyle/>
          <a:p>
            <a:r>
              <a:rPr lang="en-US" sz="3200" dirty="0"/>
              <a:t>  FEC, dependability &amp; harmonization </a:t>
            </a:r>
          </a:p>
        </p:txBody>
      </p:sp>
      <p:sp>
        <p:nvSpPr>
          <p:cNvPr id="3" name="Text Placeholder 2">
            <a:extLst>
              <a:ext uri="{FF2B5EF4-FFF2-40B4-BE49-F238E27FC236}">
                <a16:creationId xmlns:a16="http://schemas.microsoft.com/office/drawing/2014/main" id="{69DAA3B7-D1BC-427B-29DB-E35C2980C2FB}"/>
              </a:ext>
            </a:extLst>
          </p:cNvPr>
          <p:cNvSpPr>
            <a:spLocks noGrp="1"/>
          </p:cNvSpPr>
          <p:nvPr>
            <p:ph type="body" idx="1"/>
          </p:nvPr>
        </p:nvSpPr>
        <p:spPr>
          <a:xfrm>
            <a:off x="685800" y="1601787"/>
            <a:ext cx="7772400" cy="4494213"/>
          </a:xfrm>
        </p:spPr>
        <p:txBody>
          <a:bodyPr/>
          <a:lstStyle/>
          <a:p>
            <a:r>
              <a:rPr lang="en-US" sz="2400" dirty="0">
                <a:latin typeface="+mn-lt"/>
              </a:rPr>
              <a:t>15.6ma will support different levels of operation </a:t>
            </a:r>
          </a:p>
          <a:p>
            <a:pPr lvl="1"/>
            <a:r>
              <a:rPr lang="en-US" sz="2000" dirty="0">
                <a:latin typeface="+mn-lt"/>
              </a:rPr>
              <a:t>Level 1: single BAN compatible with 15.4ab FEC.</a:t>
            </a:r>
          </a:p>
          <a:p>
            <a:pPr lvl="1"/>
            <a:r>
              <a:rPr lang="en-US" sz="2000" dirty="0">
                <a:latin typeface="+mn-lt"/>
              </a:rPr>
              <a:t>Level 2: multiple BANs operating within TX range.</a:t>
            </a:r>
          </a:p>
          <a:p>
            <a:pPr lvl="1"/>
            <a:r>
              <a:rPr lang="en-US" sz="2000" dirty="0">
                <a:latin typeface="+mn-lt"/>
              </a:rPr>
              <a:t>Level 3: multiple BANs coexisting with other wireless systems within TX range. </a:t>
            </a:r>
          </a:p>
          <a:p>
            <a:r>
              <a:rPr lang="en-US" sz="2400" dirty="0">
                <a:latin typeface="+mn-lt"/>
              </a:rPr>
              <a:t>Level 1 will be compatible with 4ab mandatory BCC of rate ½ and </a:t>
            </a:r>
            <a:r>
              <a:rPr lang="en-US" sz="2400" i="1" dirty="0">
                <a:latin typeface="+mn-lt"/>
              </a:rPr>
              <a:t>K</a:t>
            </a:r>
            <a:r>
              <a:rPr lang="en-US" sz="2400" dirty="0">
                <a:latin typeface="+mn-lt"/>
              </a:rPr>
              <a:t>=7.</a:t>
            </a:r>
          </a:p>
          <a:p>
            <a:r>
              <a:rPr lang="en-US" sz="2400" dirty="0">
                <a:latin typeface="+mn-lt"/>
              </a:rPr>
              <a:t>An optional </a:t>
            </a:r>
            <a:r>
              <a:rPr lang="en-US" sz="2400" dirty="0">
                <a:effectLst/>
                <a:latin typeface="+mn-lt"/>
                <a:ea typeface="Times New Roman" panose="02020603050405020304" pitchFamily="18" charset="0"/>
              </a:rPr>
              <a:t>LDPC code is contemplated. </a:t>
            </a:r>
          </a:p>
          <a:p>
            <a:pPr lvl="1"/>
            <a:r>
              <a:rPr lang="en-US" sz="2000" dirty="0">
                <a:latin typeface="+mn-lt"/>
                <a:ea typeface="Times New Roman" panose="02020603050405020304" pitchFamily="18" charset="0"/>
              </a:rPr>
              <a:t>Details such as coding rate, block length, etc. are TBD.</a:t>
            </a:r>
            <a:endParaRPr lang="en-US" sz="2000" dirty="0">
              <a:effectLst/>
              <a:latin typeface="+mn-lt"/>
              <a:ea typeface="Times New Roman" panose="02020603050405020304" pitchFamily="18" charset="0"/>
            </a:endParaRPr>
          </a:p>
          <a:p>
            <a:endParaRPr lang="en-US" sz="2000" dirty="0">
              <a:latin typeface="+mn-lt"/>
            </a:endParaRPr>
          </a:p>
          <a:p>
            <a:pPr lvl="1"/>
            <a:endParaRPr lang="en-US" sz="2000" dirty="0">
              <a:latin typeface="+mn-lt"/>
            </a:endParaRPr>
          </a:p>
          <a:p>
            <a:pPr lvl="1"/>
            <a:endParaRPr lang="en-US" sz="2000" dirty="0">
              <a:latin typeface="+mn-lt"/>
            </a:endParaRPr>
          </a:p>
          <a:p>
            <a:endParaRPr lang="en-US" sz="2400" dirty="0">
              <a:latin typeface="+mn-lt"/>
            </a:endParaRPr>
          </a:p>
          <a:p>
            <a:pPr lvl="1"/>
            <a:endParaRPr lang="en-US" sz="2000" dirty="0">
              <a:latin typeface="+mn-lt"/>
            </a:endParaRPr>
          </a:p>
          <a:p>
            <a:pPr lvl="1"/>
            <a:endParaRPr lang="en-US" sz="2000" dirty="0">
              <a:latin typeface="+mn-lt"/>
            </a:endParaRPr>
          </a:p>
          <a:p>
            <a:pPr lvl="1"/>
            <a:endParaRPr lang="en-US" sz="2000" dirty="0">
              <a:latin typeface="+mn-lt"/>
            </a:endParaRPr>
          </a:p>
          <a:p>
            <a:endParaRPr lang="en-US" sz="2400" dirty="0">
              <a:latin typeface="+mn-lt"/>
            </a:endParaRPr>
          </a:p>
          <a:p>
            <a:endParaRPr lang="en-US" sz="2400" dirty="0">
              <a:latin typeface="+mn-lt"/>
            </a:endParaRPr>
          </a:p>
          <a:p>
            <a:endParaRPr lang="en-US" sz="2400" dirty="0">
              <a:latin typeface="+mn-lt"/>
            </a:endParaRPr>
          </a:p>
          <a:p>
            <a:endParaRPr lang="en-US" sz="2000" dirty="0">
              <a:latin typeface="+mn-lt"/>
            </a:endParaRPr>
          </a:p>
          <a:p>
            <a:pPr lvl="1"/>
            <a:endParaRPr lang="en-US" sz="2000" dirty="0">
              <a:latin typeface="+mn-lt"/>
            </a:endParaRPr>
          </a:p>
          <a:p>
            <a:endParaRPr lang="en-US" sz="2400" dirty="0">
              <a:latin typeface="+mn-lt"/>
            </a:endParaRPr>
          </a:p>
        </p:txBody>
      </p:sp>
      <p:sp>
        <p:nvSpPr>
          <p:cNvPr id="4" name="Date Placeholder 3">
            <a:extLst>
              <a:ext uri="{FF2B5EF4-FFF2-40B4-BE49-F238E27FC236}">
                <a16:creationId xmlns:a16="http://schemas.microsoft.com/office/drawing/2014/main" id="{6255AB00-7EB7-4AEB-3993-E060518B4BC9}"/>
              </a:ext>
            </a:extLst>
          </p:cNvPr>
          <p:cNvSpPr>
            <a:spLocks noGrp="1"/>
          </p:cNvSpPr>
          <p:nvPr>
            <p:ph type="dt" idx="10"/>
          </p:nvPr>
        </p:nvSpPr>
        <p:spPr/>
        <p:txBody>
          <a:bodyPr/>
          <a:lstStyle/>
          <a:p>
            <a:r>
              <a:rPr lang="en-US" dirty="0"/>
              <a:t>November 2022</a:t>
            </a:r>
          </a:p>
        </p:txBody>
      </p:sp>
      <p:sp>
        <p:nvSpPr>
          <p:cNvPr id="5" name="Footer Placeholder 4">
            <a:extLst>
              <a:ext uri="{FF2B5EF4-FFF2-40B4-BE49-F238E27FC236}">
                <a16:creationId xmlns:a16="http://schemas.microsoft.com/office/drawing/2014/main" id="{985F0013-97B3-8BCA-9DB7-689FCC3C3877}"/>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288B46BE-BE31-DEA6-07DB-BE1BA2B18437}"/>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2</a:t>
            </a:fld>
            <a:endParaRPr dirty="0"/>
          </a:p>
        </p:txBody>
      </p:sp>
    </p:spTree>
    <p:extLst>
      <p:ext uri="{BB962C8B-B14F-4D97-AF65-F5344CB8AC3E}">
        <p14:creationId xmlns:p14="http://schemas.microsoft.com/office/powerpoint/2010/main" val="36621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B6040-29C0-5952-93B4-033A58097EA2}"/>
              </a:ext>
            </a:extLst>
          </p:cNvPr>
          <p:cNvSpPr>
            <a:spLocks noGrp="1"/>
          </p:cNvSpPr>
          <p:nvPr>
            <p:ph type="title"/>
          </p:nvPr>
        </p:nvSpPr>
        <p:spPr/>
        <p:txBody>
          <a:bodyPr/>
          <a:lstStyle/>
          <a:p>
            <a:r>
              <a:rPr lang="en-US" sz="3200" dirty="0"/>
              <a:t>HARQ based on decomposable CC </a:t>
            </a:r>
            <a:br>
              <a:rPr lang="en-US" sz="3200" dirty="0"/>
            </a:br>
            <a:r>
              <a:rPr lang="en-US" sz="3200" dirty="0"/>
              <a:t>15-22-0561</a:t>
            </a:r>
          </a:p>
        </p:txBody>
      </p:sp>
      <p:sp>
        <p:nvSpPr>
          <p:cNvPr id="3" name="Text Placeholder 2">
            <a:extLst>
              <a:ext uri="{FF2B5EF4-FFF2-40B4-BE49-F238E27FC236}">
                <a16:creationId xmlns:a16="http://schemas.microsoft.com/office/drawing/2014/main" id="{5532D144-C24B-E922-17BC-5DE733F98F73}"/>
              </a:ext>
            </a:extLst>
          </p:cNvPr>
          <p:cNvSpPr>
            <a:spLocks noGrp="1"/>
          </p:cNvSpPr>
          <p:nvPr>
            <p:ph type="body" idx="1"/>
          </p:nvPr>
        </p:nvSpPr>
        <p:spPr/>
        <p:txBody>
          <a:bodyPr/>
          <a:lstStyle/>
          <a:p>
            <a:r>
              <a:rPr lang="en-US" sz="2400" dirty="0">
                <a:latin typeface="+mn-lt"/>
              </a:rPr>
              <a:t>It looks promising. However, some improvements and clarifications must be addressed to be considered in the Std:</a:t>
            </a:r>
          </a:p>
          <a:p>
            <a:pPr lvl="1"/>
            <a:r>
              <a:rPr lang="en-US" sz="2000" dirty="0">
                <a:latin typeface="+mn-lt"/>
              </a:rPr>
              <a:t>Simulation parameters must be changed to the ones suggested by the Technical Requirements Document and Channel Model Document.   </a:t>
            </a:r>
          </a:p>
          <a:p>
            <a:pPr lvl="1"/>
            <a:r>
              <a:rPr lang="en-US" sz="2000" dirty="0">
                <a:latin typeface="+mn-lt"/>
              </a:rPr>
              <a:t>For compatibility with 4ab BCC, increase </a:t>
            </a:r>
            <a:r>
              <a:rPr lang="en-US" sz="2000" i="1" dirty="0">
                <a:latin typeface="+mn-lt"/>
              </a:rPr>
              <a:t>K</a:t>
            </a:r>
            <a:r>
              <a:rPr lang="en-US" sz="2000" dirty="0">
                <a:latin typeface="+mn-lt"/>
              </a:rPr>
              <a:t>=7 and try other coding rates including ½ for the proposed punctured CC. </a:t>
            </a:r>
          </a:p>
          <a:p>
            <a:pPr lvl="1"/>
            <a:r>
              <a:rPr lang="en-US" sz="2000" dirty="0">
                <a:latin typeface="+mn-lt"/>
              </a:rPr>
              <a:t>Performance degradation is better shown as PER vs Eb/N0 or SNR as a function of several retransmissions.</a:t>
            </a:r>
          </a:p>
          <a:p>
            <a:pPr lvl="1"/>
            <a:r>
              <a:rPr lang="en-US" sz="2000" dirty="0">
                <a:latin typeface="+mn-lt"/>
              </a:rPr>
              <a:t>Missing results of latency versus Eb/No or SNR as a function of retransmissions to show compliance with the TRD. </a:t>
            </a:r>
          </a:p>
        </p:txBody>
      </p:sp>
      <p:sp>
        <p:nvSpPr>
          <p:cNvPr id="4" name="Date Placeholder 3">
            <a:extLst>
              <a:ext uri="{FF2B5EF4-FFF2-40B4-BE49-F238E27FC236}">
                <a16:creationId xmlns:a16="http://schemas.microsoft.com/office/drawing/2014/main" id="{72ABAB3E-A9CD-A606-C562-1500F061FA95}"/>
              </a:ext>
            </a:extLst>
          </p:cNvPr>
          <p:cNvSpPr>
            <a:spLocks noGrp="1"/>
          </p:cNvSpPr>
          <p:nvPr>
            <p:ph type="dt" idx="10"/>
          </p:nvPr>
        </p:nvSpPr>
        <p:spPr/>
        <p:txBody>
          <a:bodyPr/>
          <a:lstStyle/>
          <a:p>
            <a:r>
              <a:rPr lang="en-US" dirty="0"/>
              <a:t>November 2022</a:t>
            </a:r>
          </a:p>
        </p:txBody>
      </p:sp>
      <p:sp>
        <p:nvSpPr>
          <p:cNvPr id="5" name="Footer Placeholder 4">
            <a:extLst>
              <a:ext uri="{FF2B5EF4-FFF2-40B4-BE49-F238E27FC236}">
                <a16:creationId xmlns:a16="http://schemas.microsoft.com/office/drawing/2014/main" id="{FD258602-E762-7B2B-B07B-34F972D67A3D}"/>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D125D7F4-66DC-BB6B-F266-263C32EAD559}"/>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3</a:t>
            </a:fld>
            <a:endParaRPr dirty="0"/>
          </a:p>
        </p:txBody>
      </p:sp>
    </p:spTree>
    <p:extLst>
      <p:ext uri="{BB962C8B-B14F-4D97-AF65-F5344CB8AC3E}">
        <p14:creationId xmlns:p14="http://schemas.microsoft.com/office/powerpoint/2010/main" val="3894576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71A87-E0E3-F9B3-3A9B-4E972A8D624A}"/>
              </a:ext>
            </a:extLst>
          </p:cNvPr>
          <p:cNvSpPr>
            <a:spLocks noGrp="1"/>
          </p:cNvSpPr>
          <p:nvPr>
            <p:ph type="title"/>
          </p:nvPr>
        </p:nvSpPr>
        <p:spPr/>
        <p:txBody>
          <a:bodyPr/>
          <a:lstStyle/>
          <a:p>
            <a:r>
              <a:rPr lang="en-US" sz="3200" dirty="0"/>
              <a:t>Use of </a:t>
            </a:r>
            <a:r>
              <a:rPr kumimoji="0" lang="en-US" sz="3200" dirty="0">
                <a:solidFill>
                  <a:srgbClr val="000000"/>
                </a:solidFill>
                <a:latin typeface="Times New Roman" pitchFamily="18" charset="0"/>
              </a:rPr>
              <a:t>Super Orthogonal Convolutional Code</a:t>
            </a:r>
            <a:br>
              <a:rPr kumimoji="0" lang="en-US" sz="3200" dirty="0">
                <a:solidFill>
                  <a:srgbClr val="000000"/>
                </a:solidFill>
                <a:latin typeface="Times New Roman" pitchFamily="18" charset="0"/>
              </a:rPr>
            </a:br>
            <a:r>
              <a:rPr lang="en-US" sz="3200" dirty="0"/>
              <a:t>15-22-0562</a:t>
            </a:r>
          </a:p>
        </p:txBody>
      </p:sp>
      <p:sp>
        <p:nvSpPr>
          <p:cNvPr id="3" name="Text Placeholder 2">
            <a:extLst>
              <a:ext uri="{FF2B5EF4-FFF2-40B4-BE49-F238E27FC236}">
                <a16:creationId xmlns:a16="http://schemas.microsoft.com/office/drawing/2014/main" id="{423609D1-92AC-E5A2-2E9F-F28E3F96C9BE}"/>
              </a:ext>
            </a:extLst>
          </p:cNvPr>
          <p:cNvSpPr>
            <a:spLocks noGrp="1"/>
          </p:cNvSpPr>
          <p:nvPr>
            <p:ph type="body" idx="1"/>
          </p:nvPr>
        </p:nvSpPr>
        <p:spPr>
          <a:xfrm>
            <a:off x="685800" y="1844675"/>
            <a:ext cx="7772400" cy="4630738"/>
          </a:xfrm>
        </p:spPr>
        <p:txBody>
          <a:bodyPr/>
          <a:lstStyle/>
          <a:p>
            <a:r>
              <a:rPr lang="en-US" sz="2400" dirty="0">
                <a:latin typeface="+mn-lt"/>
              </a:rPr>
              <a:t>Missing characteristics/construction of the SOCC.</a:t>
            </a:r>
          </a:p>
          <a:p>
            <a:r>
              <a:rPr lang="en-US" sz="2400" dirty="0">
                <a:latin typeface="+mn-lt"/>
              </a:rPr>
              <a:t>A well-know disadvantage of SOC constructions is a significant increment in complexity and latency due to the resulting low coding rate construction. </a:t>
            </a:r>
          </a:p>
          <a:p>
            <a:r>
              <a:rPr lang="en-US" sz="2400" dirty="0">
                <a:latin typeface="+mn-lt"/>
              </a:rPr>
              <a:t>A very low coding rate does not seem to comply with 6ma requirements in terms of latency. </a:t>
            </a:r>
          </a:p>
          <a:p>
            <a:pPr lvl="1"/>
            <a:r>
              <a:rPr lang="en-US" sz="2000" dirty="0">
                <a:latin typeface="+mn-lt"/>
              </a:rPr>
              <a:t>Performance degradation is better shown as PER vs Eb/No or SNR.</a:t>
            </a:r>
          </a:p>
          <a:p>
            <a:pPr lvl="1"/>
            <a:r>
              <a:rPr lang="en-US" sz="2000" dirty="0">
                <a:latin typeface="+mn-lt"/>
              </a:rPr>
              <a:t>Missing results in terms of latency versus Eb/No or SNR to show compliance with the TRD. </a:t>
            </a:r>
          </a:p>
          <a:p>
            <a:pPr lvl="1"/>
            <a:r>
              <a:rPr lang="en-US" sz="2000" dirty="0">
                <a:latin typeface="+mn-lt"/>
              </a:rPr>
              <a:t>The SOCC does not seem to perform better (PER and latency) than the considered LDPC code. </a:t>
            </a:r>
          </a:p>
          <a:p>
            <a:endParaRPr lang="en-US" sz="2400" dirty="0">
              <a:latin typeface="+mn-lt"/>
            </a:endParaRPr>
          </a:p>
        </p:txBody>
      </p:sp>
      <p:sp>
        <p:nvSpPr>
          <p:cNvPr id="4" name="Date Placeholder 3">
            <a:extLst>
              <a:ext uri="{FF2B5EF4-FFF2-40B4-BE49-F238E27FC236}">
                <a16:creationId xmlns:a16="http://schemas.microsoft.com/office/drawing/2014/main" id="{E82D0825-7DA8-FDD6-C396-2A6933F07404}"/>
              </a:ext>
            </a:extLst>
          </p:cNvPr>
          <p:cNvSpPr>
            <a:spLocks noGrp="1"/>
          </p:cNvSpPr>
          <p:nvPr>
            <p:ph type="dt" idx="10"/>
          </p:nvPr>
        </p:nvSpPr>
        <p:spPr/>
        <p:txBody>
          <a:bodyPr/>
          <a:lstStyle/>
          <a:p>
            <a:r>
              <a:rPr lang="en-US" dirty="0"/>
              <a:t>November 2022</a:t>
            </a:r>
          </a:p>
        </p:txBody>
      </p:sp>
      <p:sp>
        <p:nvSpPr>
          <p:cNvPr id="5" name="Footer Placeholder 4">
            <a:extLst>
              <a:ext uri="{FF2B5EF4-FFF2-40B4-BE49-F238E27FC236}">
                <a16:creationId xmlns:a16="http://schemas.microsoft.com/office/drawing/2014/main" id="{2135B221-FE2F-AADF-3DD4-926F16B1E75A}"/>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39FD1414-6720-34DA-19F6-66EBA3F795F8}"/>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4</a:t>
            </a:fld>
            <a:endParaRPr dirty="0"/>
          </a:p>
        </p:txBody>
      </p:sp>
    </p:spTree>
    <p:extLst>
      <p:ext uri="{BB962C8B-B14F-4D97-AF65-F5344CB8AC3E}">
        <p14:creationId xmlns:p14="http://schemas.microsoft.com/office/powerpoint/2010/main" val="851975357"/>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6217</TotalTime>
  <Words>604</Words>
  <Application>Microsoft Office PowerPoint</Application>
  <PresentationFormat>On-screen Show (4:3)</PresentationFormat>
  <Paragraphs>61</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Default Design</vt:lpstr>
      <vt:lpstr>PowerPoint Presentation</vt:lpstr>
      <vt:lpstr>  FEC, dependability &amp; harmonization </vt:lpstr>
      <vt:lpstr>HARQ based on decomposable CC  15-22-0561</vt:lpstr>
      <vt:lpstr>Use of Super Orthogonal Convolutional Code 15-22-0562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cp:lastModifiedBy>
  <cp:revision>301</cp:revision>
  <dcterms:modified xsi:type="dcterms:W3CDTF">2022-11-14T18:35:48Z</dcterms:modified>
</cp:coreProperties>
</file>