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295" r:id="rId3"/>
    <p:sldId id="298" r:id="rId4"/>
    <p:sldId id="317" r:id="rId5"/>
    <p:sldId id="318" r:id="rId6"/>
    <p:sldId id="29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P802.15-22-0610-01-6ma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1.docx"/><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Harmonization with 4ab: data rates &amp; FEC</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i="0" u="none" strike="noStrike" cap="none" dirty="0">
                <a:solidFill>
                  <a:schemeClr val="dk2"/>
                </a:solidFill>
                <a:latin typeface="Times New Roman"/>
                <a:ea typeface="Times New Roman"/>
                <a:cs typeface="Times New Roman"/>
                <a:sym typeface="Times New Roman"/>
              </a:rPr>
              <a:t>UWB harmonization.</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 UWB modulation and data rates</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For interoperability, 15.6ma will adopt the 15.4ab UWB modulation and high data rates [15-22-0517-00-4ab]:</a:t>
            </a:r>
          </a:p>
          <a:p>
            <a:pPr lvl="1"/>
            <a:r>
              <a:rPr lang="en-US" sz="2000" dirty="0">
                <a:latin typeface="+mn-lt"/>
              </a:rPr>
              <a:t>Two bursts of pulses (BPSK) per symbol, with mean PRF=249.6 MHz @ 64.2 Mb/s</a:t>
            </a:r>
          </a:p>
          <a:p>
            <a:pPr lvl="1"/>
            <a:endParaRPr lang="en-US" sz="2000" dirty="0">
              <a:latin typeface="+mn-lt"/>
            </a:endParaRPr>
          </a:p>
          <a:p>
            <a:pPr lvl="1"/>
            <a:endParaRPr lang="en-US" sz="20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000" dirty="0">
              <a:latin typeface="+mn-lt"/>
            </a:endParaRPr>
          </a:p>
          <a:p>
            <a:pPr lvl="1"/>
            <a:endParaRPr lang="en-US" sz="20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pic>
        <p:nvPicPr>
          <p:cNvPr id="8" name="Picture 7">
            <a:extLst>
              <a:ext uri="{FF2B5EF4-FFF2-40B4-BE49-F238E27FC236}">
                <a16:creationId xmlns:a16="http://schemas.microsoft.com/office/drawing/2014/main" id="{FE730C7D-201D-9F76-B74D-0CB2A4FA2839}"/>
              </a:ext>
            </a:extLst>
          </p:cNvPr>
          <p:cNvPicPr>
            <a:picLocks noChangeAspect="1"/>
          </p:cNvPicPr>
          <p:nvPr/>
        </p:nvPicPr>
        <p:blipFill>
          <a:blip r:embed="rId2"/>
          <a:stretch>
            <a:fillRect/>
          </a:stretch>
        </p:blipFill>
        <p:spPr>
          <a:xfrm>
            <a:off x="2061810" y="3363691"/>
            <a:ext cx="5145225" cy="2263680"/>
          </a:xfrm>
          <a:prstGeom prst="rect">
            <a:avLst/>
          </a:prstGeom>
        </p:spPr>
      </p:pic>
    </p:spTree>
    <p:extLst>
      <p:ext uri="{BB962C8B-B14F-4D97-AF65-F5344CB8AC3E}">
        <p14:creationId xmlns:p14="http://schemas.microsoft.com/office/powerpoint/2010/main" val="3662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4FE9-727E-F6A4-8CE4-5C8A96142B0B}"/>
              </a:ext>
            </a:extLst>
          </p:cNvPr>
          <p:cNvSpPr>
            <a:spLocks noGrp="1"/>
          </p:cNvSpPr>
          <p:nvPr>
            <p:ph type="title"/>
          </p:nvPr>
        </p:nvSpPr>
        <p:spPr/>
        <p:txBody>
          <a:bodyPr/>
          <a:lstStyle/>
          <a:p>
            <a:r>
              <a:rPr lang="en-US" sz="3200" dirty="0"/>
              <a:t>UWB modulation and data rates</a:t>
            </a:r>
          </a:p>
        </p:txBody>
      </p:sp>
      <p:sp>
        <p:nvSpPr>
          <p:cNvPr id="3" name="Text Placeholder 2">
            <a:extLst>
              <a:ext uri="{FF2B5EF4-FFF2-40B4-BE49-F238E27FC236}">
                <a16:creationId xmlns:a16="http://schemas.microsoft.com/office/drawing/2014/main" id="{61D0EE08-105C-1004-EC45-36F2BAE3D6F4}"/>
              </a:ext>
            </a:extLst>
          </p:cNvPr>
          <p:cNvSpPr>
            <a:spLocks noGrp="1"/>
          </p:cNvSpPr>
          <p:nvPr>
            <p:ph type="body" idx="1"/>
          </p:nvPr>
        </p:nvSpPr>
        <p:spPr>
          <a:xfrm>
            <a:off x="685800" y="1981199"/>
            <a:ext cx="7772400" cy="4307633"/>
          </a:xfrm>
        </p:spPr>
        <p:txBody>
          <a:bodyPr/>
          <a:lstStyle/>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lang="en-US" sz="2000" dirty="0">
                <a:solidFill>
                  <a:srgbClr val="000000"/>
                </a:solidFill>
                <a:latin typeface="Times New Roman"/>
              </a:rPr>
              <a:t>Two</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 bursts of pulses (BPSK) per symbol, with mean PRF=249.6 MHz @ 124.8 Mb/s</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lvl="1"/>
            <a:r>
              <a:rPr lang="en-US" sz="2000" dirty="0">
                <a:latin typeface="+mn-lt"/>
              </a:rPr>
              <a:t>15.6ma max and min [PHY,MAC] frame sizes are TBD.</a:t>
            </a:r>
          </a:p>
          <a:p>
            <a:r>
              <a:rPr lang="en-US" sz="2400" dirty="0">
                <a:latin typeface="+mn-lt"/>
              </a:rPr>
              <a:t>Complemented with other data rates, 6ma will address communication use cases and ranging use cases.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endParaRPr lang="en-US" dirty="0"/>
          </a:p>
        </p:txBody>
      </p:sp>
      <p:sp>
        <p:nvSpPr>
          <p:cNvPr id="4" name="Date Placeholder 3">
            <a:extLst>
              <a:ext uri="{FF2B5EF4-FFF2-40B4-BE49-F238E27FC236}">
                <a16:creationId xmlns:a16="http://schemas.microsoft.com/office/drawing/2014/main" id="{9EBA7E85-1164-E090-A2B6-C9B1BE06472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10F24EB0-D6F2-1CD2-C019-070835F8D33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BD49AFC-E184-ADA7-2E50-B4CF4BF966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7" name="Google Shape;291;p14">
            <a:extLst>
              <a:ext uri="{FF2B5EF4-FFF2-40B4-BE49-F238E27FC236}">
                <a16:creationId xmlns:a16="http://schemas.microsoft.com/office/drawing/2014/main" id="{022FB03B-A205-71DA-9B0F-784D03FED492}"/>
              </a:ext>
            </a:extLst>
          </p:cNvPr>
          <p:cNvPicPr preferRelativeResize="0"/>
          <p:nvPr/>
        </p:nvPicPr>
        <p:blipFill rotWithShape="1">
          <a:blip r:embed="rId2">
            <a:alphaModFix/>
          </a:blip>
          <a:srcRect/>
          <a:stretch/>
        </p:blipFill>
        <p:spPr>
          <a:xfrm>
            <a:off x="2060549" y="2738194"/>
            <a:ext cx="5099102" cy="2096306"/>
          </a:xfrm>
          <a:prstGeom prst="rect">
            <a:avLst/>
          </a:prstGeom>
          <a:noFill/>
          <a:ln>
            <a:noFill/>
          </a:ln>
        </p:spPr>
      </p:pic>
    </p:spTree>
    <p:extLst>
      <p:ext uri="{BB962C8B-B14F-4D97-AF65-F5344CB8AC3E}">
        <p14:creationId xmlns:p14="http://schemas.microsoft.com/office/powerpoint/2010/main" val="37641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A4506-3A9A-F154-8B13-BA06ED2025B3}"/>
              </a:ext>
            </a:extLst>
          </p:cNvPr>
          <p:cNvSpPr>
            <a:spLocks noGrp="1"/>
          </p:cNvSpPr>
          <p:nvPr>
            <p:ph type="title"/>
          </p:nvPr>
        </p:nvSpPr>
        <p:spPr/>
        <p:txBody>
          <a:bodyPr/>
          <a:lstStyle/>
          <a:p>
            <a:r>
              <a:rPr lang="en-US" sz="3400" dirty="0"/>
              <a:t>Coexistence environment</a:t>
            </a:r>
          </a:p>
        </p:txBody>
      </p:sp>
      <p:sp>
        <p:nvSpPr>
          <p:cNvPr id="3" name="Text Placeholder 2">
            <a:extLst>
              <a:ext uri="{FF2B5EF4-FFF2-40B4-BE49-F238E27FC236}">
                <a16:creationId xmlns:a16="http://schemas.microsoft.com/office/drawing/2014/main" id="{1BBD8547-A160-ACA8-2BC9-8DF623BBDB81}"/>
              </a:ext>
            </a:extLst>
          </p:cNvPr>
          <p:cNvSpPr>
            <a:spLocks noGrp="1"/>
          </p:cNvSpPr>
          <p:nvPr>
            <p:ph type="body" idx="1"/>
          </p:nvPr>
        </p:nvSpPr>
        <p:spPr/>
        <p:txBody>
          <a:bodyPr/>
          <a:lstStyle/>
          <a:p>
            <a:pPr lvl="1"/>
            <a:endParaRPr lang="en-US" sz="20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r>
              <a:rPr lang="en-US" sz="2000" dirty="0">
                <a:latin typeface="+mn-lt"/>
              </a:rPr>
              <a:t>Harmonization with MAC proposal is TBD</a:t>
            </a:r>
          </a:p>
          <a:p>
            <a:pPr lvl="1"/>
            <a:r>
              <a:rPr lang="en-US" sz="2000" dirty="0">
                <a:latin typeface="+mn-lt"/>
              </a:rPr>
              <a:t>Coexistence level may be labeled 0,1,2,3,4,5,6,7</a:t>
            </a:r>
          </a:p>
          <a:p>
            <a:endParaRPr lang="en-US" sz="2400" dirty="0">
              <a:latin typeface="+mn-lt"/>
            </a:endParaRPr>
          </a:p>
        </p:txBody>
      </p:sp>
      <p:sp>
        <p:nvSpPr>
          <p:cNvPr id="4" name="Date Placeholder 3">
            <a:extLst>
              <a:ext uri="{FF2B5EF4-FFF2-40B4-BE49-F238E27FC236}">
                <a16:creationId xmlns:a16="http://schemas.microsoft.com/office/drawing/2014/main" id="{E60E7C95-3C01-63DA-0DDC-6E244E47A91E}"/>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4B8797C-C908-FA14-FD01-977BE210A28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55041CD-06A2-6FC2-ED79-A68386DEC83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graphicFrame>
        <p:nvGraphicFramePr>
          <p:cNvPr id="9" name="Object 8">
            <a:extLst>
              <a:ext uri="{FF2B5EF4-FFF2-40B4-BE49-F238E27FC236}">
                <a16:creationId xmlns:a16="http://schemas.microsoft.com/office/drawing/2014/main" id="{D19EF754-4EF9-E902-CB8A-7F8FAD2A208B}"/>
              </a:ext>
            </a:extLst>
          </p:cNvPr>
          <p:cNvGraphicFramePr>
            <a:graphicFrameLocks noChangeAspect="1"/>
          </p:cNvGraphicFramePr>
          <p:nvPr>
            <p:extLst>
              <p:ext uri="{D42A27DB-BD31-4B8C-83A1-F6EECF244321}">
                <p14:modId xmlns:p14="http://schemas.microsoft.com/office/powerpoint/2010/main" val="6340784"/>
              </p:ext>
            </p:extLst>
          </p:nvPr>
        </p:nvGraphicFramePr>
        <p:xfrm>
          <a:off x="88900" y="1749425"/>
          <a:ext cx="9064625" cy="3071813"/>
        </p:xfrm>
        <a:graphic>
          <a:graphicData uri="http://schemas.openxmlformats.org/presentationml/2006/ole">
            <mc:AlternateContent xmlns:mc="http://schemas.openxmlformats.org/markup-compatibility/2006">
              <mc:Choice xmlns:v="urn:schemas-microsoft-com:vml" Requires="v">
                <p:oleObj name="Document" r:id="rId2" imgW="5940848" imgH="2022135" progId="Word.Document.12">
                  <p:embed/>
                </p:oleObj>
              </mc:Choice>
              <mc:Fallback>
                <p:oleObj name="Document" r:id="rId2" imgW="5940848" imgH="2022135" progId="Word.Document.12">
                  <p:embed/>
                  <p:pic>
                    <p:nvPicPr>
                      <p:cNvPr id="0" name=""/>
                      <p:cNvPicPr/>
                      <p:nvPr/>
                    </p:nvPicPr>
                    <p:blipFill>
                      <a:blip r:embed="rId3"/>
                      <a:stretch>
                        <a:fillRect/>
                      </a:stretch>
                    </p:blipFill>
                    <p:spPr>
                      <a:xfrm>
                        <a:off x="88900" y="1749425"/>
                        <a:ext cx="9064625" cy="3071813"/>
                      </a:xfrm>
                      <a:prstGeom prst="rect">
                        <a:avLst/>
                      </a:prstGeom>
                    </p:spPr>
                  </p:pic>
                </p:oleObj>
              </mc:Fallback>
            </mc:AlternateContent>
          </a:graphicData>
        </a:graphic>
      </p:graphicFrame>
    </p:spTree>
    <p:extLst>
      <p:ext uri="{BB962C8B-B14F-4D97-AF65-F5344CB8AC3E}">
        <p14:creationId xmlns:p14="http://schemas.microsoft.com/office/powerpoint/2010/main" val="2801560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ABF3E8-6FA5-B547-CBF6-48456F7CE0AA}"/>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350AF72B-EB28-AAA0-A1F6-B4653471391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2268733B-4C09-F230-E826-2B0ED8E9459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2" name="Title 1">
            <a:extLst>
              <a:ext uri="{FF2B5EF4-FFF2-40B4-BE49-F238E27FC236}">
                <a16:creationId xmlns:a16="http://schemas.microsoft.com/office/drawing/2014/main" id="{0FBFF9DC-3EB9-649F-7490-A22100D93251}"/>
              </a:ext>
            </a:extLst>
          </p:cNvPr>
          <p:cNvSpPr>
            <a:spLocks noGrp="1"/>
          </p:cNvSpPr>
          <p:nvPr>
            <p:ph type="title" idx="4294967295"/>
          </p:nvPr>
        </p:nvSpPr>
        <p:spPr>
          <a:xfrm>
            <a:off x="597159" y="593725"/>
            <a:ext cx="7772400" cy="1066800"/>
          </a:xfrm>
        </p:spPr>
        <p:txBody>
          <a:bodyPr/>
          <a:lstStyle/>
          <a:p>
            <a:r>
              <a:rPr lang="en-US" sz="3400" dirty="0"/>
              <a:t>FEC harmonization</a:t>
            </a:r>
          </a:p>
        </p:txBody>
      </p:sp>
      <p:graphicFrame>
        <p:nvGraphicFramePr>
          <p:cNvPr id="8" name="Object 7">
            <a:extLst>
              <a:ext uri="{FF2B5EF4-FFF2-40B4-BE49-F238E27FC236}">
                <a16:creationId xmlns:a16="http://schemas.microsoft.com/office/drawing/2014/main" id="{63F44CAD-DA4C-7346-A6DF-9939ACA5233A}"/>
              </a:ext>
            </a:extLst>
          </p:cNvPr>
          <p:cNvGraphicFramePr>
            <a:graphicFrameLocks noChangeAspect="1"/>
          </p:cNvGraphicFramePr>
          <p:nvPr>
            <p:extLst>
              <p:ext uri="{D42A27DB-BD31-4B8C-83A1-F6EECF244321}">
                <p14:modId xmlns:p14="http://schemas.microsoft.com/office/powerpoint/2010/main" val="1275966378"/>
              </p:ext>
            </p:extLst>
          </p:nvPr>
        </p:nvGraphicFramePr>
        <p:xfrm>
          <a:off x="270588" y="1711843"/>
          <a:ext cx="8752114" cy="3919973"/>
        </p:xfrm>
        <a:graphic>
          <a:graphicData uri="http://schemas.openxmlformats.org/presentationml/2006/ole">
            <mc:AlternateContent xmlns:mc="http://schemas.openxmlformats.org/markup-compatibility/2006">
              <mc:Choice xmlns:v="urn:schemas-microsoft-com:vml" Requires="v">
                <p:oleObj name="Document" r:id="rId2" imgW="5940848" imgH="2664575" progId="Word.Document.12">
                  <p:embed/>
                </p:oleObj>
              </mc:Choice>
              <mc:Fallback>
                <p:oleObj name="Document" r:id="rId2" imgW="5940848" imgH="2664575" progId="Word.Document.12">
                  <p:embed/>
                  <p:pic>
                    <p:nvPicPr>
                      <p:cNvPr id="0" name=""/>
                      <p:cNvPicPr/>
                      <p:nvPr/>
                    </p:nvPicPr>
                    <p:blipFill>
                      <a:blip r:embed="rId3"/>
                      <a:stretch>
                        <a:fillRect/>
                      </a:stretch>
                    </p:blipFill>
                    <p:spPr>
                      <a:xfrm>
                        <a:off x="270588" y="1711843"/>
                        <a:ext cx="8752114" cy="3919973"/>
                      </a:xfrm>
                      <a:prstGeom prst="rect">
                        <a:avLst/>
                      </a:prstGeom>
                    </p:spPr>
                  </p:pic>
                </p:oleObj>
              </mc:Fallback>
            </mc:AlternateContent>
          </a:graphicData>
        </a:graphic>
      </p:graphicFrame>
    </p:spTree>
    <p:extLst>
      <p:ext uri="{BB962C8B-B14F-4D97-AF65-F5344CB8AC3E}">
        <p14:creationId xmlns:p14="http://schemas.microsoft.com/office/powerpoint/2010/main" val="413275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C8D03-38B1-8402-8C2E-024B2B35ED90}"/>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F54739BD-F27D-8745-C6F4-33BB572AF05B}"/>
              </a:ext>
            </a:extLst>
          </p:cNvPr>
          <p:cNvSpPr>
            <a:spLocks noGrp="1"/>
          </p:cNvSpPr>
          <p:nvPr>
            <p:ph type="body" idx="1"/>
          </p:nvPr>
        </p:nvSpPr>
        <p:spPr>
          <a:xfrm>
            <a:off x="685800" y="1604865"/>
            <a:ext cx="7772400" cy="4491135"/>
          </a:xfrm>
        </p:spPr>
        <p:txBody>
          <a:bodyPr/>
          <a:lstStyle/>
          <a:p>
            <a:r>
              <a:rPr lang="en-US" sz="2400" dirty="0">
                <a:latin typeface="+mn-lt"/>
              </a:rPr>
              <a:t>Compatibility with 4ab FEC, the HARQ </a:t>
            </a:r>
            <a:r>
              <a:rPr lang="en-US" sz="2000" dirty="0">
                <a:latin typeface="+mn-lt"/>
              </a:rPr>
              <a:t>should </a:t>
            </a:r>
            <a:r>
              <a:rPr lang="en-US" sz="2400" dirty="0">
                <a:latin typeface="+mn-lt"/>
              </a:rPr>
              <a:t>be compatible with BCC of rate ½ and </a:t>
            </a:r>
            <a:r>
              <a:rPr lang="en-US" sz="2400" i="1" dirty="0">
                <a:latin typeface="+mn-lt"/>
              </a:rPr>
              <a:t>K</a:t>
            </a:r>
            <a:r>
              <a:rPr lang="en-US" sz="2400" dirty="0">
                <a:latin typeface="+mn-lt"/>
              </a:rPr>
              <a:t>=7.</a:t>
            </a:r>
          </a:p>
          <a:p>
            <a:pPr lvl="1"/>
            <a:r>
              <a:rPr lang="en-US" sz="2000" dirty="0">
                <a:latin typeface="+mn-lt"/>
              </a:rPr>
              <a:t>Chip makers do not have to change the radio front-end.</a:t>
            </a:r>
          </a:p>
          <a:p>
            <a:pPr lvl="1"/>
            <a:r>
              <a:rPr lang="en-US" sz="2000" dirty="0">
                <a:effectLst/>
                <a:latin typeface="+mn-lt"/>
                <a:ea typeface="Times New Roman" panose="02020603050405020304" pitchFamily="18" charset="0"/>
              </a:rPr>
              <a:t>There may be </a:t>
            </a:r>
            <a:r>
              <a:rPr lang="en-US" sz="2000" dirty="0">
                <a:latin typeface="+mn-lt"/>
                <a:ea typeface="Times New Roman" panose="02020603050405020304" pitchFamily="18" charset="0"/>
              </a:rPr>
              <a:t>other</a:t>
            </a:r>
            <a:r>
              <a:rPr lang="en-US" sz="2000" dirty="0">
                <a:effectLst/>
                <a:latin typeface="+mn-lt"/>
                <a:ea typeface="Times New Roman" panose="02020603050405020304" pitchFamily="18" charset="0"/>
              </a:rPr>
              <a:t> optional modes of operation: different coding rates and constrained lengths, like the ones proposed by Kento.  </a:t>
            </a:r>
            <a:endParaRPr lang="en-US" sz="1600" dirty="0">
              <a:effectLst/>
              <a:latin typeface="+mn-lt"/>
              <a:ea typeface="Times New Roman" panose="02020603050405020304" pitchFamily="18" charset="0"/>
            </a:endParaRPr>
          </a:p>
          <a:p>
            <a:pPr marL="25400" indent="0">
              <a:buNone/>
            </a:pPr>
            <a:endParaRPr lang="en-US" sz="2400" dirty="0">
              <a:latin typeface="+mn-lt"/>
            </a:endParaRPr>
          </a:p>
        </p:txBody>
      </p:sp>
      <p:sp>
        <p:nvSpPr>
          <p:cNvPr id="4" name="Date Placeholder 3">
            <a:extLst>
              <a:ext uri="{FF2B5EF4-FFF2-40B4-BE49-F238E27FC236}">
                <a16:creationId xmlns:a16="http://schemas.microsoft.com/office/drawing/2014/main" id="{0FF39769-091A-7F87-0638-901F991D2C8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732CACA2-48CB-D4E5-59FE-77FF747B866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493C06-4007-7E6B-8D19-0F0221D029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97997302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6160</TotalTime>
  <Words>502</Words>
  <Application>Microsoft Office PowerPoint</Application>
  <PresentationFormat>On-screen Show (4:3)</PresentationFormat>
  <Paragraphs>73</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11" baseType="lpstr">
      <vt:lpstr>Arial</vt:lpstr>
      <vt:lpstr>Times New Roman</vt:lpstr>
      <vt:lpstr>Default Design</vt:lpstr>
      <vt:lpstr>Document</vt:lpstr>
      <vt:lpstr>Microsoft Word Document</vt:lpstr>
      <vt:lpstr>PowerPoint Presentation</vt:lpstr>
      <vt:lpstr> UWB modulation and data rates</vt:lpstr>
      <vt:lpstr>UWB modulation and data rates</vt:lpstr>
      <vt:lpstr>Coexistence environment</vt:lpstr>
      <vt:lpstr>FEC harmonization</vt:lpstr>
      <vt:lpstr>FEC harmonization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309</cp:revision>
  <dcterms:modified xsi:type="dcterms:W3CDTF">2023-01-17T13:20:34Z</dcterms:modified>
</cp:coreProperties>
</file>