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7"/>
  </p:notesMasterIdLst>
  <p:sldIdLst>
    <p:sldId id="256" r:id="rId2"/>
    <p:sldId id="295" r:id="rId3"/>
    <p:sldId id="298" r:id="rId4"/>
    <p:sldId id="296" r:id="rId5"/>
    <p:sldId id="299" r:id="rId6"/>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2" d="100"/>
          <a:sy n="82" d="100"/>
        </p:scale>
        <p:origin x="147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P802.15-22-0610-00-6ma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November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dirty="0">
                <a:solidFill>
                  <a:schemeClr val="dk2"/>
                </a:solidFill>
                <a:latin typeface="Times New Roman"/>
                <a:ea typeface="Times New Roman"/>
                <a:cs typeface="Times New Roman"/>
                <a:sym typeface="Times New Roman"/>
              </a:rPr>
              <a:t> Harmonization with 4ab: data rates &amp; FEC</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November</a:t>
            </a:r>
            <a:r>
              <a:rPr lang="en-US" sz="1600" b="0" i="0" u="none" strike="noStrike" cap="none" dirty="0">
                <a:solidFill>
                  <a:schemeClr val="dk2"/>
                </a:solidFill>
                <a:latin typeface="Times New Roman"/>
                <a:ea typeface="Times New Roman"/>
                <a:cs typeface="Times New Roman"/>
                <a:sym typeface="Times New Roman"/>
              </a:rPr>
              <a:t> 15th, 2022 </a:t>
            </a:r>
          </a:p>
          <a:p>
            <a:pPr marL="0" marR="0" lvl="0" indent="0" algn="l" defTabSz="914400" rtl="0" eaLnBrk="1" fontAlgn="auto" latinLnBrk="0" hangingPunct="1">
              <a:spcBef>
                <a:spcPts val="300"/>
              </a:spcBef>
              <a:spcAft>
                <a:spcPts val="30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Marco Hernandez</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Ryuji Kohno</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Minsoo Kim</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spcBef>
                <a:spcPts val="300"/>
              </a:spcBef>
              <a:spcAft>
                <a:spcPts val="30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Yokosuka Research Park International Alliance Institute (YRP-IAI),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Yokohama National University (YNU),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CWC, Oulu Univ. Finland.</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Marco.Hernandez@ieee.org; kohno@ynu.ac.jp; </a:t>
            </a:r>
            <a:r>
              <a:rPr kumimoji="0" lang="en-US" sz="1600" b="0" i="0" u="none" strike="noStrike" kern="0" cap="none" spc="0" normalizeH="0" baseline="0" noProof="0" dirty="0">
                <a:ln>
                  <a:noFill/>
                </a:ln>
                <a:solidFill>
                  <a:srgbClr val="000000"/>
                </a:solidFill>
                <a:effectLst/>
                <a:uLnTx/>
                <a:uFillTx/>
                <a:latin typeface="Times New Roman"/>
                <a:cs typeface="Arial"/>
                <a:sym typeface="Arial"/>
              </a:rPr>
              <a:t>Kobayashi-Takumi-ch@ynu.ac.jp; Minsoo@minsookim.com;</a:t>
            </a:r>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Abstract: </a:t>
            </a:r>
            <a:r>
              <a:rPr lang="en-US" sz="1600" i="0" u="none" strike="noStrike" cap="none" dirty="0">
                <a:solidFill>
                  <a:schemeClr val="dk2"/>
                </a:solidFill>
                <a:latin typeface="Times New Roman"/>
                <a:ea typeface="Times New Roman"/>
                <a:cs typeface="Times New Roman"/>
                <a:sym typeface="Times New Roman"/>
              </a:rPr>
              <a:t>UWB harmonization.</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23A3E-7CB0-3E4B-63E0-B9F764999F03}"/>
              </a:ext>
            </a:extLst>
          </p:cNvPr>
          <p:cNvSpPr>
            <a:spLocks noGrp="1"/>
          </p:cNvSpPr>
          <p:nvPr>
            <p:ph type="title"/>
          </p:nvPr>
        </p:nvSpPr>
        <p:spPr>
          <a:xfrm>
            <a:off x="685800" y="685800"/>
            <a:ext cx="7772400" cy="915987"/>
          </a:xfrm>
        </p:spPr>
        <p:txBody>
          <a:bodyPr/>
          <a:lstStyle/>
          <a:p>
            <a:r>
              <a:rPr lang="en-US" sz="3200" dirty="0"/>
              <a:t> UWB modulation and data rates</a:t>
            </a:r>
          </a:p>
        </p:txBody>
      </p:sp>
      <p:sp>
        <p:nvSpPr>
          <p:cNvPr id="3" name="Text Placeholder 2">
            <a:extLst>
              <a:ext uri="{FF2B5EF4-FFF2-40B4-BE49-F238E27FC236}">
                <a16:creationId xmlns:a16="http://schemas.microsoft.com/office/drawing/2014/main" id="{69DAA3B7-D1BC-427B-29DB-E35C2980C2FB}"/>
              </a:ext>
            </a:extLst>
          </p:cNvPr>
          <p:cNvSpPr>
            <a:spLocks noGrp="1"/>
          </p:cNvSpPr>
          <p:nvPr>
            <p:ph type="body" idx="1"/>
          </p:nvPr>
        </p:nvSpPr>
        <p:spPr>
          <a:xfrm>
            <a:off x="685800" y="1601787"/>
            <a:ext cx="7772400" cy="4494213"/>
          </a:xfrm>
        </p:spPr>
        <p:txBody>
          <a:bodyPr/>
          <a:lstStyle/>
          <a:p>
            <a:r>
              <a:rPr lang="en-US" sz="2400" dirty="0">
                <a:latin typeface="+mn-lt"/>
              </a:rPr>
              <a:t>For interoperability, 15.6ma will adopt the 15.4ab UWB modulation and high data rates [15-22-0517-00-4ab]:</a:t>
            </a:r>
          </a:p>
          <a:p>
            <a:pPr lvl="1"/>
            <a:r>
              <a:rPr lang="en-US" sz="2000" dirty="0">
                <a:latin typeface="+mn-lt"/>
              </a:rPr>
              <a:t>Two bursts of pulses (BPSK) per symbol, with mean PRF=249.6 MHz @ 64.2 Mb/s</a:t>
            </a:r>
          </a:p>
          <a:p>
            <a:pPr lvl="1"/>
            <a:endParaRPr lang="en-US" sz="2000" dirty="0">
              <a:latin typeface="+mn-lt"/>
            </a:endParaRPr>
          </a:p>
          <a:p>
            <a:pPr lvl="1"/>
            <a:endParaRPr lang="en-US" sz="2000" dirty="0">
              <a:latin typeface="+mn-lt"/>
            </a:endParaRPr>
          </a:p>
          <a:p>
            <a:endParaRPr lang="en-US" sz="2400" dirty="0">
              <a:latin typeface="+mn-lt"/>
            </a:endParaRPr>
          </a:p>
          <a:p>
            <a:pPr lvl="1"/>
            <a:endParaRPr lang="en-US" sz="2000" dirty="0">
              <a:latin typeface="+mn-lt"/>
            </a:endParaRPr>
          </a:p>
          <a:p>
            <a:pPr lvl="1"/>
            <a:endParaRPr lang="en-US" sz="2000" dirty="0">
              <a:latin typeface="+mn-lt"/>
            </a:endParaRPr>
          </a:p>
          <a:p>
            <a:pPr lvl="1"/>
            <a:endParaRPr lang="en-US" sz="2000" dirty="0">
              <a:latin typeface="+mn-lt"/>
            </a:endParaRPr>
          </a:p>
          <a:p>
            <a:endParaRPr lang="en-US" sz="2400" dirty="0">
              <a:latin typeface="+mn-lt"/>
            </a:endParaRPr>
          </a:p>
          <a:p>
            <a:endParaRPr lang="en-US" sz="2400" dirty="0">
              <a:latin typeface="+mn-lt"/>
            </a:endParaRPr>
          </a:p>
          <a:p>
            <a:endParaRPr lang="en-US" sz="2400" dirty="0">
              <a:latin typeface="+mn-lt"/>
            </a:endParaRPr>
          </a:p>
          <a:p>
            <a:endParaRPr lang="en-US" sz="2000" dirty="0">
              <a:latin typeface="+mn-lt"/>
            </a:endParaRPr>
          </a:p>
          <a:p>
            <a:pPr lvl="1"/>
            <a:endParaRPr lang="en-US" sz="2000" dirty="0">
              <a:latin typeface="+mn-lt"/>
            </a:endParaRPr>
          </a:p>
          <a:p>
            <a:endParaRPr lang="en-US" sz="2400" dirty="0">
              <a:latin typeface="+mn-lt"/>
            </a:endParaRPr>
          </a:p>
        </p:txBody>
      </p:sp>
      <p:sp>
        <p:nvSpPr>
          <p:cNvPr id="4" name="Date Placeholder 3">
            <a:extLst>
              <a:ext uri="{FF2B5EF4-FFF2-40B4-BE49-F238E27FC236}">
                <a16:creationId xmlns:a16="http://schemas.microsoft.com/office/drawing/2014/main" id="{6255AB00-7EB7-4AEB-3993-E060518B4BC9}"/>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985F0013-97B3-8BCA-9DB7-689FCC3C3877}"/>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288B46BE-BE31-DEA6-07DB-BE1BA2B18437}"/>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2</a:t>
            </a:fld>
            <a:endParaRPr dirty="0"/>
          </a:p>
        </p:txBody>
      </p:sp>
      <p:pic>
        <p:nvPicPr>
          <p:cNvPr id="8" name="Picture 7">
            <a:extLst>
              <a:ext uri="{FF2B5EF4-FFF2-40B4-BE49-F238E27FC236}">
                <a16:creationId xmlns:a16="http://schemas.microsoft.com/office/drawing/2014/main" id="{FE730C7D-201D-9F76-B74D-0CB2A4FA2839}"/>
              </a:ext>
            </a:extLst>
          </p:cNvPr>
          <p:cNvPicPr>
            <a:picLocks noChangeAspect="1"/>
          </p:cNvPicPr>
          <p:nvPr/>
        </p:nvPicPr>
        <p:blipFill>
          <a:blip r:embed="rId2"/>
          <a:stretch>
            <a:fillRect/>
          </a:stretch>
        </p:blipFill>
        <p:spPr>
          <a:xfrm>
            <a:off x="2061810" y="3363691"/>
            <a:ext cx="5145225" cy="2263680"/>
          </a:xfrm>
          <a:prstGeom prst="rect">
            <a:avLst/>
          </a:prstGeom>
        </p:spPr>
      </p:pic>
    </p:spTree>
    <p:extLst>
      <p:ext uri="{BB962C8B-B14F-4D97-AF65-F5344CB8AC3E}">
        <p14:creationId xmlns:p14="http://schemas.microsoft.com/office/powerpoint/2010/main" val="36621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24FE9-727E-F6A4-8CE4-5C8A96142B0B}"/>
              </a:ext>
            </a:extLst>
          </p:cNvPr>
          <p:cNvSpPr>
            <a:spLocks noGrp="1"/>
          </p:cNvSpPr>
          <p:nvPr>
            <p:ph type="title"/>
          </p:nvPr>
        </p:nvSpPr>
        <p:spPr/>
        <p:txBody>
          <a:bodyPr/>
          <a:lstStyle/>
          <a:p>
            <a:r>
              <a:rPr lang="en-US" sz="3200" dirty="0"/>
              <a:t>UWB modulation and data rates</a:t>
            </a:r>
          </a:p>
        </p:txBody>
      </p:sp>
      <p:sp>
        <p:nvSpPr>
          <p:cNvPr id="3" name="Text Placeholder 2">
            <a:extLst>
              <a:ext uri="{FF2B5EF4-FFF2-40B4-BE49-F238E27FC236}">
                <a16:creationId xmlns:a16="http://schemas.microsoft.com/office/drawing/2014/main" id="{61D0EE08-105C-1004-EC45-36F2BAE3D6F4}"/>
              </a:ext>
            </a:extLst>
          </p:cNvPr>
          <p:cNvSpPr>
            <a:spLocks noGrp="1"/>
          </p:cNvSpPr>
          <p:nvPr>
            <p:ph type="body" idx="1"/>
          </p:nvPr>
        </p:nvSpPr>
        <p:spPr>
          <a:xfrm>
            <a:off x="685800" y="1981199"/>
            <a:ext cx="7772400" cy="4307633"/>
          </a:xfrm>
        </p:spPr>
        <p:txBody>
          <a:bodyPr/>
          <a:lstStyle/>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r>
              <a:rPr lang="en-US" sz="2000" dirty="0">
                <a:solidFill>
                  <a:srgbClr val="000000"/>
                </a:solidFill>
                <a:latin typeface="Times New Roman"/>
              </a:rPr>
              <a:t>Two</a:t>
            </a:r>
            <a:r>
              <a:rPr kumimoji="0" lang="en-US" sz="2000" b="0" i="0" u="none" strike="noStrike" kern="0" cap="none" spc="0" normalizeH="0" baseline="0" noProof="0" dirty="0">
                <a:ln>
                  <a:noFill/>
                </a:ln>
                <a:solidFill>
                  <a:srgbClr val="000000"/>
                </a:solidFill>
                <a:effectLst/>
                <a:uLnTx/>
                <a:uFillTx/>
                <a:latin typeface="Times New Roman"/>
                <a:cs typeface="Arial"/>
                <a:sym typeface="Arial"/>
              </a:rPr>
              <a:t> bursts of pulses (BPSK) per symbol, with mean PRF=249.6 MHz @ 124.8 Mb/s</a:t>
            </a: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lang="en-US" sz="2000" dirty="0">
              <a:solidFill>
                <a:srgbClr val="000000"/>
              </a:solidFill>
              <a:latin typeface="Times New Roman"/>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lang="en-US" sz="2000" dirty="0">
              <a:solidFill>
                <a:srgbClr val="000000"/>
              </a:solidFill>
              <a:latin typeface="Times New Roman"/>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lang="en-US" sz="2000" dirty="0">
              <a:solidFill>
                <a:srgbClr val="000000"/>
              </a:solidFill>
              <a:latin typeface="Times New Roman"/>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pPr lvl="1"/>
            <a:r>
              <a:rPr lang="en-US" sz="2000" dirty="0">
                <a:latin typeface="+mn-lt"/>
              </a:rPr>
              <a:t>15.6ma max and min [PHY,MAC] frame sizes are TBD.</a:t>
            </a:r>
          </a:p>
          <a:p>
            <a:r>
              <a:rPr lang="en-US" sz="2400" dirty="0">
                <a:latin typeface="+mn-lt"/>
              </a:rPr>
              <a:t>Complemented with other data rates, 6ma will address communication use cases and ranging use cases. </a:t>
            </a: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endParaRPr lang="en-US" dirty="0"/>
          </a:p>
        </p:txBody>
      </p:sp>
      <p:sp>
        <p:nvSpPr>
          <p:cNvPr id="4" name="Date Placeholder 3">
            <a:extLst>
              <a:ext uri="{FF2B5EF4-FFF2-40B4-BE49-F238E27FC236}">
                <a16:creationId xmlns:a16="http://schemas.microsoft.com/office/drawing/2014/main" id="{9EBA7E85-1164-E090-A2B6-C9B1BE064728}"/>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10F24EB0-D6F2-1CD2-C019-070835F8D334}"/>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8BD49AFC-E184-ADA7-2E50-B4CF4BF966E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pic>
        <p:nvPicPr>
          <p:cNvPr id="7" name="Google Shape;291;p14">
            <a:extLst>
              <a:ext uri="{FF2B5EF4-FFF2-40B4-BE49-F238E27FC236}">
                <a16:creationId xmlns:a16="http://schemas.microsoft.com/office/drawing/2014/main" id="{022FB03B-A205-71DA-9B0F-784D03FED492}"/>
              </a:ext>
            </a:extLst>
          </p:cNvPr>
          <p:cNvPicPr preferRelativeResize="0"/>
          <p:nvPr/>
        </p:nvPicPr>
        <p:blipFill rotWithShape="1">
          <a:blip r:embed="rId2">
            <a:alphaModFix/>
          </a:blip>
          <a:srcRect/>
          <a:stretch/>
        </p:blipFill>
        <p:spPr>
          <a:xfrm>
            <a:off x="2060549" y="2738194"/>
            <a:ext cx="5099102" cy="2096306"/>
          </a:xfrm>
          <a:prstGeom prst="rect">
            <a:avLst/>
          </a:prstGeom>
          <a:noFill/>
          <a:ln>
            <a:noFill/>
          </a:ln>
        </p:spPr>
      </p:pic>
    </p:spTree>
    <p:extLst>
      <p:ext uri="{BB962C8B-B14F-4D97-AF65-F5344CB8AC3E}">
        <p14:creationId xmlns:p14="http://schemas.microsoft.com/office/powerpoint/2010/main" val="376410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C8D03-38B1-8402-8C2E-024B2B35ED90}"/>
              </a:ext>
            </a:extLst>
          </p:cNvPr>
          <p:cNvSpPr>
            <a:spLocks noGrp="1"/>
          </p:cNvSpPr>
          <p:nvPr>
            <p:ph type="title"/>
          </p:nvPr>
        </p:nvSpPr>
        <p:spPr/>
        <p:txBody>
          <a:bodyPr/>
          <a:lstStyle/>
          <a:p>
            <a:r>
              <a:rPr lang="en-US" dirty="0"/>
              <a:t>FEC</a:t>
            </a:r>
          </a:p>
        </p:txBody>
      </p:sp>
      <p:sp>
        <p:nvSpPr>
          <p:cNvPr id="3" name="Text Placeholder 2">
            <a:extLst>
              <a:ext uri="{FF2B5EF4-FFF2-40B4-BE49-F238E27FC236}">
                <a16:creationId xmlns:a16="http://schemas.microsoft.com/office/drawing/2014/main" id="{F54739BD-F27D-8745-C6F4-33BB572AF05B}"/>
              </a:ext>
            </a:extLst>
          </p:cNvPr>
          <p:cNvSpPr>
            <a:spLocks noGrp="1"/>
          </p:cNvSpPr>
          <p:nvPr>
            <p:ph type="body" idx="1"/>
          </p:nvPr>
        </p:nvSpPr>
        <p:spPr>
          <a:xfrm>
            <a:off x="685800" y="1604865"/>
            <a:ext cx="7772400" cy="4491135"/>
          </a:xfrm>
        </p:spPr>
        <p:txBody>
          <a:bodyPr/>
          <a:lstStyle/>
          <a:p>
            <a:r>
              <a:rPr lang="en-US" sz="2400" dirty="0">
                <a:latin typeface="+mn-lt"/>
              </a:rPr>
              <a:t>Due to 15.6ma requirements, 6ma will specify HARQ with different levels of QoS in terms of PER and latency.</a:t>
            </a:r>
          </a:p>
          <a:p>
            <a:r>
              <a:rPr lang="en-US" sz="2400" dirty="0">
                <a:latin typeface="+mn-lt"/>
              </a:rPr>
              <a:t>6ma will have with 3 levels of operation:</a:t>
            </a:r>
          </a:p>
          <a:p>
            <a:pPr lvl="1"/>
            <a:r>
              <a:rPr lang="en-US" sz="2000" dirty="0">
                <a:latin typeface="+mn-lt"/>
              </a:rPr>
              <a:t>Level 1: single BAN compatible with 15.4ab FEC.</a:t>
            </a:r>
          </a:p>
          <a:p>
            <a:pPr lvl="1"/>
            <a:r>
              <a:rPr lang="en-US" sz="2000" dirty="0">
                <a:latin typeface="+mn-lt"/>
              </a:rPr>
              <a:t>Level 2: multiple BANs operating within TX range.</a:t>
            </a:r>
          </a:p>
          <a:p>
            <a:pPr lvl="1"/>
            <a:r>
              <a:rPr lang="en-US" sz="2000" dirty="0">
                <a:latin typeface="+mn-lt"/>
              </a:rPr>
              <a:t>Level 3: multiple BANs coexisting with other wireless systems within TX range. </a:t>
            </a:r>
          </a:p>
          <a:p>
            <a:r>
              <a:rPr lang="en-US" sz="2400" dirty="0">
                <a:latin typeface="+mn-lt"/>
              </a:rPr>
              <a:t>Level 1 will be compatible with 4ab mandatory BCC of rate ½ and </a:t>
            </a:r>
            <a:r>
              <a:rPr lang="en-US" sz="2400" i="1" dirty="0">
                <a:latin typeface="+mn-lt"/>
              </a:rPr>
              <a:t>K</a:t>
            </a:r>
            <a:r>
              <a:rPr lang="en-US" sz="2400" dirty="0">
                <a:latin typeface="+mn-lt"/>
              </a:rPr>
              <a:t>=7.</a:t>
            </a:r>
          </a:p>
          <a:p>
            <a:r>
              <a:rPr lang="en-US" sz="2400" dirty="0">
                <a:latin typeface="+mn-lt"/>
              </a:rPr>
              <a:t>An optional </a:t>
            </a:r>
            <a:r>
              <a:rPr lang="en-US" sz="2400" dirty="0">
                <a:effectLst/>
                <a:latin typeface="+mn-lt"/>
                <a:ea typeface="Times New Roman" panose="02020603050405020304" pitchFamily="18" charset="0"/>
              </a:rPr>
              <a:t>LDPC code is contemplated. </a:t>
            </a:r>
          </a:p>
          <a:p>
            <a:pPr lvl="1"/>
            <a:r>
              <a:rPr lang="en-US" sz="2000" dirty="0">
                <a:latin typeface="+mn-lt"/>
                <a:ea typeface="Times New Roman" panose="02020603050405020304" pitchFamily="18" charset="0"/>
              </a:rPr>
              <a:t>Details such as coding rate, block length, etc. are TBD.</a:t>
            </a:r>
            <a:endParaRPr lang="en-US" sz="2000" dirty="0">
              <a:effectLst/>
              <a:latin typeface="+mn-lt"/>
              <a:ea typeface="Times New Roman" panose="02020603050405020304" pitchFamily="18" charset="0"/>
            </a:endParaRPr>
          </a:p>
          <a:p>
            <a:pPr marL="25400" indent="0">
              <a:buNone/>
            </a:pPr>
            <a:endParaRPr lang="en-US" sz="2400" dirty="0">
              <a:latin typeface="+mn-lt"/>
            </a:endParaRPr>
          </a:p>
        </p:txBody>
      </p:sp>
      <p:sp>
        <p:nvSpPr>
          <p:cNvPr id="4" name="Date Placeholder 3">
            <a:extLst>
              <a:ext uri="{FF2B5EF4-FFF2-40B4-BE49-F238E27FC236}">
                <a16:creationId xmlns:a16="http://schemas.microsoft.com/office/drawing/2014/main" id="{0FF39769-091A-7F87-0638-901F991D2C8C}"/>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732CACA2-48CB-D4E5-59FE-77FF747B8666}"/>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84493C06-4007-7E6B-8D19-0F0221D0293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Tree>
    <p:extLst>
      <p:ext uri="{BB962C8B-B14F-4D97-AF65-F5344CB8AC3E}">
        <p14:creationId xmlns:p14="http://schemas.microsoft.com/office/powerpoint/2010/main" val="3979973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96B7A-C163-161A-161B-9A9EB1CD94F3}"/>
              </a:ext>
            </a:extLst>
          </p:cNvPr>
          <p:cNvSpPr>
            <a:spLocks noGrp="1"/>
          </p:cNvSpPr>
          <p:nvPr>
            <p:ph type="title"/>
          </p:nvPr>
        </p:nvSpPr>
        <p:spPr/>
        <p:txBody>
          <a:bodyPr/>
          <a:lstStyle/>
          <a:p>
            <a:r>
              <a:rPr lang="en-US" dirty="0"/>
              <a:t>FEC</a:t>
            </a:r>
          </a:p>
        </p:txBody>
      </p:sp>
      <p:sp>
        <p:nvSpPr>
          <p:cNvPr id="3" name="Text Placeholder 2">
            <a:extLst>
              <a:ext uri="{FF2B5EF4-FFF2-40B4-BE49-F238E27FC236}">
                <a16:creationId xmlns:a16="http://schemas.microsoft.com/office/drawing/2014/main" id="{31E9025F-45B9-1E7F-906E-BD28208BCD5B}"/>
              </a:ext>
            </a:extLst>
          </p:cNvPr>
          <p:cNvSpPr>
            <a:spLocks noGrp="1"/>
          </p:cNvSpPr>
          <p:nvPr>
            <p:ph type="body" idx="1"/>
          </p:nvPr>
        </p:nvSpPr>
        <p:spPr/>
        <p:txBody>
          <a:bodyPr/>
          <a:lstStyle/>
          <a:p>
            <a:pPr>
              <a:buClr>
                <a:srgbClr val="000000"/>
              </a:buClr>
              <a:defRPr/>
            </a:pPr>
            <a:r>
              <a:rPr kumimoji="0" lang="en-US" sz="2400" b="0" i="0" u="none" strike="noStrike" kern="0" cap="none" spc="0" normalizeH="0" baseline="0" noProof="0" dirty="0">
                <a:ln>
                  <a:noFill/>
                </a:ln>
                <a:solidFill>
                  <a:srgbClr val="000000"/>
                </a:solidFill>
                <a:effectLst/>
                <a:uLnTx/>
                <a:uFillTx/>
                <a:latin typeface="Times New Roman"/>
                <a:cs typeface="Arial"/>
                <a:sym typeface="Arial"/>
              </a:rPr>
              <a:t>Level 2 and level 3 will specify a HARQ scheme to address higher dependability.</a:t>
            </a:r>
          </a:p>
          <a:p>
            <a:pPr lvl="1">
              <a:buClr>
                <a:srgbClr val="000000"/>
              </a:buClr>
              <a:defRPr/>
            </a:pPr>
            <a:r>
              <a:rPr lang="en-US" sz="2000" dirty="0">
                <a:solidFill>
                  <a:srgbClr val="000000"/>
                </a:solidFill>
                <a:latin typeface="Times New Roman"/>
              </a:rPr>
              <a:t>See doc.: </a:t>
            </a:r>
            <a:r>
              <a:rPr kumimoji="0" lang="en-US" sz="2000" b="0" i="0" u="none" strike="noStrike" kern="0" cap="none" spc="0" normalizeH="0" baseline="0" noProof="0" dirty="0">
                <a:ln>
                  <a:noFill/>
                </a:ln>
                <a:solidFill>
                  <a:srgbClr val="000000"/>
                </a:solidFill>
                <a:effectLst/>
                <a:uLnTx/>
                <a:uFillTx/>
                <a:latin typeface="Times New Roman"/>
                <a:cs typeface="Arial"/>
                <a:sym typeface="Arial"/>
              </a:rPr>
              <a:t>[</a:t>
            </a:r>
            <a:r>
              <a:rPr lang="en-US" sz="2000" dirty="0">
                <a:solidFill>
                  <a:srgbClr val="000000"/>
                </a:solidFill>
                <a:latin typeface="Times New Roman"/>
              </a:rPr>
              <a:t>15-22-0561</a:t>
            </a:r>
            <a:r>
              <a:rPr kumimoji="0" lang="en-US" sz="2000" b="0" i="0" u="none" strike="noStrike" kern="0" cap="none" spc="0" normalizeH="0" baseline="0" noProof="0" dirty="0">
                <a:ln>
                  <a:noFill/>
                </a:ln>
                <a:solidFill>
                  <a:srgbClr val="000000"/>
                </a:solidFill>
                <a:effectLst/>
                <a:uLnTx/>
                <a:uFillTx/>
                <a:latin typeface="Times New Roman"/>
                <a:cs typeface="Arial"/>
                <a:sym typeface="Arial"/>
              </a:rPr>
              <a:t>].</a:t>
            </a:r>
          </a:p>
          <a:p>
            <a:pPr marL="457200" marR="0" lvl="0" indent="-431800" algn="l" defTabSz="914400" rtl="0" eaLnBrk="1" fontAlgn="auto" latinLnBrk="0" hangingPunct="1">
              <a:lnSpc>
                <a:spcPct val="100000"/>
              </a:lnSpc>
              <a:spcBef>
                <a:spcPts val="640"/>
              </a:spcBef>
              <a:spcAft>
                <a:spcPts val="0"/>
              </a:spcAft>
              <a:buClr>
                <a:srgbClr val="000000"/>
              </a:buClr>
              <a:buSzPts val="3200"/>
              <a:buFont typeface="Arial"/>
              <a:buChar char="•"/>
              <a:tabLst/>
              <a:defRPr/>
            </a:pPr>
            <a:endParaRPr kumimoji="0" lang="en-US" sz="2400" b="0" i="0" u="none" strike="noStrike" kern="0" cap="none" spc="0" normalizeH="0" baseline="0" noProof="0" dirty="0">
              <a:ln>
                <a:noFill/>
              </a:ln>
              <a:solidFill>
                <a:srgbClr val="000000"/>
              </a:solidFill>
              <a:effectLst/>
              <a:uLnTx/>
              <a:uFillTx/>
              <a:latin typeface="Times New Roman"/>
              <a:cs typeface="Arial"/>
              <a:sym typeface="Arial"/>
            </a:endParaRPr>
          </a:p>
          <a:p>
            <a:endParaRPr lang="en-US" dirty="0"/>
          </a:p>
        </p:txBody>
      </p:sp>
      <p:sp>
        <p:nvSpPr>
          <p:cNvPr id="4" name="Date Placeholder 3">
            <a:extLst>
              <a:ext uri="{FF2B5EF4-FFF2-40B4-BE49-F238E27FC236}">
                <a16:creationId xmlns:a16="http://schemas.microsoft.com/office/drawing/2014/main" id="{E631E975-079B-3603-9F7B-4F0FC217DB38}"/>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6C036870-7435-2CF6-581C-CF6A47BAB30B}"/>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455FD2DC-11B7-A805-DF21-EC5D85C1139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Tree>
    <p:extLst>
      <p:ext uri="{BB962C8B-B14F-4D97-AF65-F5344CB8AC3E}">
        <p14:creationId xmlns:p14="http://schemas.microsoft.com/office/powerpoint/2010/main" val="3496142853"/>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5953</TotalTime>
  <Words>541</Words>
  <Application>Microsoft Office PowerPoint</Application>
  <PresentationFormat>On-screen Show (4:3)</PresentationFormat>
  <Paragraphs>67</Paragraphs>
  <Slides>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Default Design</vt:lpstr>
      <vt:lpstr>PowerPoint Presentation</vt:lpstr>
      <vt:lpstr> UWB modulation and data rates</vt:lpstr>
      <vt:lpstr>UWB modulation and data rates</vt:lpstr>
      <vt:lpstr>FEC</vt:lpstr>
      <vt:lpstr>FEC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cp:lastModifiedBy>
  <cp:revision>303</cp:revision>
  <dcterms:modified xsi:type="dcterms:W3CDTF">2022-11-14T18:32:52Z</dcterms:modified>
</cp:coreProperties>
</file>