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9" r:id="rId2"/>
    <p:sldId id="258" r:id="rId3"/>
    <p:sldId id="1155" r:id="rId4"/>
    <p:sldId id="1792" r:id="rId5"/>
    <p:sldId id="1787" r:id="rId6"/>
    <p:sldId id="1788" r:id="rId7"/>
    <p:sldId id="1793" r:id="rId8"/>
    <p:sldId id="1789" r:id="rId9"/>
    <p:sldId id="1790"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258"/>
            <p14:sldId id="1155"/>
            <p14:sldId id="1792"/>
            <p14:sldId id="1787"/>
            <p14:sldId id="1788"/>
            <p14:sldId id="1793"/>
            <p14:sldId id="1789"/>
            <p14:sldId id="179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FE7199-F505-419E-83F4-53C25E85A470}" v="10" dt="2022-11-14T11:46:22.6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26"/>
    <p:restoredTop sz="93655" autoAdjust="0"/>
  </p:normalViewPr>
  <p:slideViewPr>
    <p:cSldViewPr>
      <p:cViewPr>
        <p:scale>
          <a:sx n="114" d="100"/>
          <a:sy n="114" d="100"/>
        </p:scale>
        <p:origin x="1602" y="-204"/>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oria Pakrooh" userId="c66806a1-324d-42e8-83af-87f490d8d065" providerId="ADAL" clId="{83FE7199-F505-419E-83F4-53C25E85A470}"/>
    <pc:docChg chg="undo custSel delSld modSld modMainMaster modSection">
      <pc:chgData name="Pooria Pakrooh" userId="c66806a1-324d-42e8-83af-87f490d8d065" providerId="ADAL" clId="{83FE7199-F505-419E-83F4-53C25E85A470}" dt="2022-11-14T11:47:29.173" v="119" actId="47"/>
      <pc:docMkLst>
        <pc:docMk/>
      </pc:docMkLst>
      <pc:sldChg chg="modSp mod">
        <pc:chgData name="Pooria Pakrooh" userId="c66806a1-324d-42e8-83af-87f490d8d065" providerId="ADAL" clId="{83FE7199-F505-419E-83F4-53C25E85A470}" dt="2022-11-14T11:46:22.669" v="115"/>
        <pc:sldMkLst>
          <pc:docMk/>
          <pc:sldMk cId="0" sldId="258"/>
        </pc:sldMkLst>
        <pc:graphicFrameChg chg="mod modGraphic">
          <ac:chgData name="Pooria Pakrooh" userId="c66806a1-324d-42e8-83af-87f490d8d065" providerId="ADAL" clId="{83FE7199-F505-419E-83F4-53C25E85A470}" dt="2022-11-14T11:46:22.669" v="115"/>
          <ac:graphicFrameMkLst>
            <pc:docMk/>
            <pc:sldMk cId="0" sldId="258"/>
            <ac:graphicFrameMk id="7" creationId="{12C07D4E-4F4C-4F23-899C-C95C037AF3C9}"/>
          </ac:graphicFrameMkLst>
        </pc:graphicFrameChg>
      </pc:sldChg>
      <pc:sldChg chg="modSp mod">
        <pc:chgData name="Pooria Pakrooh" userId="c66806a1-324d-42e8-83af-87f490d8d065" providerId="ADAL" clId="{83FE7199-F505-419E-83F4-53C25E85A470}" dt="2022-11-14T11:45:46.629" v="114" actId="20577"/>
        <pc:sldMkLst>
          <pc:docMk/>
          <pc:sldMk cId="0" sldId="259"/>
        </pc:sldMkLst>
        <pc:spChg chg="mod">
          <ac:chgData name="Pooria Pakrooh" userId="c66806a1-324d-42e8-83af-87f490d8d065" providerId="ADAL" clId="{83FE7199-F505-419E-83F4-53C25E85A470}" dt="2022-11-14T11:45:46.629" v="114" actId="20577"/>
          <ac:spMkLst>
            <pc:docMk/>
            <pc:sldMk cId="0" sldId="259"/>
            <ac:spMk id="27651" creationId="{00000000-0000-0000-0000-000000000000}"/>
          </ac:spMkLst>
        </pc:spChg>
      </pc:sldChg>
      <pc:sldChg chg="del">
        <pc:chgData name="Pooria Pakrooh" userId="c66806a1-324d-42e8-83af-87f490d8d065" providerId="ADAL" clId="{83FE7199-F505-419E-83F4-53C25E85A470}" dt="2022-11-14T11:47:27.174" v="117" actId="47"/>
        <pc:sldMkLst>
          <pc:docMk/>
          <pc:sldMk cId="2701198941" sldId="271"/>
        </pc:sldMkLst>
      </pc:sldChg>
      <pc:sldChg chg="del">
        <pc:chgData name="Pooria Pakrooh" userId="c66806a1-324d-42e8-83af-87f490d8d065" providerId="ADAL" clId="{83FE7199-F505-419E-83F4-53C25E85A470}" dt="2022-11-14T10:52:42.049" v="65" actId="47"/>
        <pc:sldMkLst>
          <pc:docMk/>
          <pc:sldMk cId="930285482" sldId="298"/>
        </pc:sldMkLst>
      </pc:sldChg>
      <pc:sldChg chg="del">
        <pc:chgData name="Pooria Pakrooh" userId="c66806a1-324d-42e8-83af-87f490d8d065" providerId="ADAL" clId="{83FE7199-F505-419E-83F4-53C25E85A470}" dt="2022-11-14T10:52:46.189" v="70" actId="47"/>
        <pc:sldMkLst>
          <pc:docMk/>
          <pc:sldMk cId="3640719634" sldId="299"/>
        </pc:sldMkLst>
      </pc:sldChg>
      <pc:sldChg chg="del">
        <pc:chgData name="Pooria Pakrooh" userId="c66806a1-324d-42e8-83af-87f490d8d065" providerId="ADAL" clId="{83FE7199-F505-419E-83F4-53C25E85A470}" dt="2022-11-14T10:52:44.009" v="67" actId="47"/>
        <pc:sldMkLst>
          <pc:docMk/>
          <pc:sldMk cId="586030448" sldId="300"/>
        </pc:sldMkLst>
      </pc:sldChg>
      <pc:sldChg chg="del">
        <pc:chgData name="Pooria Pakrooh" userId="c66806a1-324d-42e8-83af-87f490d8d065" providerId="ADAL" clId="{83FE7199-F505-419E-83F4-53C25E85A470}" dt="2022-11-14T11:47:29.173" v="119" actId="47"/>
        <pc:sldMkLst>
          <pc:docMk/>
          <pc:sldMk cId="268157060" sldId="301"/>
        </pc:sldMkLst>
      </pc:sldChg>
      <pc:sldChg chg="del">
        <pc:chgData name="Pooria Pakrooh" userId="c66806a1-324d-42e8-83af-87f490d8d065" providerId="ADAL" clId="{83FE7199-F505-419E-83F4-53C25E85A470}" dt="2022-11-14T10:52:45.407" v="69" actId="47"/>
        <pc:sldMkLst>
          <pc:docMk/>
          <pc:sldMk cId="264156863" sldId="306"/>
        </pc:sldMkLst>
      </pc:sldChg>
      <pc:sldChg chg="del">
        <pc:chgData name="Pooria Pakrooh" userId="c66806a1-324d-42e8-83af-87f490d8d065" providerId="ADAL" clId="{83FE7199-F505-419E-83F4-53C25E85A470}" dt="2022-11-14T11:47:28.032" v="118" actId="47"/>
        <pc:sldMkLst>
          <pc:docMk/>
          <pc:sldMk cId="4136745004" sldId="311"/>
        </pc:sldMkLst>
      </pc:sldChg>
      <pc:sldChg chg="del">
        <pc:chgData name="Pooria Pakrooh" userId="c66806a1-324d-42e8-83af-87f490d8d065" providerId="ADAL" clId="{83FE7199-F505-419E-83F4-53C25E85A470}" dt="2022-11-14T10:52:38.353" v="64" actId="47"/>
        <pc:sldMkLst>
          <pc:docMk/>
          <pc:sldMk cId="1827113934" sldId="313"/>
        </pc:sldMkLst>
      </pc:sldChg>
      <pc:sldChg chg="del">
        <pc:chgData name="Pooria Pakrooh" userId="c66806a1-324d-42e8-83af-87f490d8d065" providerId="ADAL" clId="{83FE7199-F505-419E-83F4-53C25E85A470}" dt="2022-11-14T10:52:43.021" v="66" actId="47"/>
        <pc:sldMkLst>
          <pc:docMk/>
          <pc:sldMk cId="2729694495" sldId="314"/>
        </pc:sldMkLst>
      </pc:sldChg>
      <pc:sldChg chg="del">
        <pc:chgData name="Pooria Pakrooh" userId="c66806a1-324d-42e8-83af-87f490d8d065" providerId="ADAL" clId="{83FE7199-F505-419E-83F4-53C25E85A470}" dt="2022-11-14T10:52:44.640" v="68" actId="47"/>
        <pc:sldMkLst>
          <pc:docMk/>
          <pc:sldMk cId="1077524487" sldId="315"/>
        </pc:sldMkLst>
      </pc:sldChg>
      <pc:sldChg chg="addSp modSp mod">
        <pc:chgData name="Pooria Pakrooh" userId="c66806a1-324d-42e8-83af-87f490d8d065" providerId="ADAL" clId="{83FE7199-F505-419E-83F4-53C25E85A470}" dt="2022-11-14T11:47:01.412" v="116" actId="5793"/>
        <pc:sldMkLst>
          <pc:docMk/>
          <pc:sldMk cId="382172757" sldId="1155"/>
        </pc:sldMkLst>
        <pc:spChg chg="mod">
          <ac:chgData name="Pooria Pakrooh" userId="c66806a1-324d-42e8-83af-87f490d8d065" providerId="ADAL" clId="{83FE7199-F505-419E-83F4-53C25E85A470}" dt="2022-11-14T11:40:03.794" v="88" actId="2711"/>
          <ac:spMkLst>
            <pc:docMk/>
            <pc:sldMk cId="382172757" sldId="1155"/>
            <ac:spMk id="2" creationId="{5D820B47-1726-49F0-8A83-D16418FDB168}"/>
          </ac:spMkLst>
        </pc:spChg>
        <pc:spChg chg="mod">
          <ac:chgData name="Pooria Pakrooh" userId="c66806a1-324d-42e8-83af-87f490d8d065" providerId="ADAL" clId="{83FE7199-F505-419E-83F4-53C25E85A470}" dt="2022-11-14T11:47:01.412" v="116" actId="5793"/>
          <ac:spMkLst>
            <pc:docMk/>
            <pc:sldMk cId="382172757" sldId="1155"/>
            <ac:spMk id="3" creationId="{EBA30AFE-DF49-4285-A12D-030A97E2212B}"/>
          </ac:spMkLst>
        </pc:spChg>
        <pc:spChg chg="add mod">
          <ac:chgData name="Pooria Pakrooh" userId="c66806a1-324d-42e8-83af-87f490d8d065" providerId="ADAL" clId="{83FE7199-F505-419E-83F4-53C25E85A470}" dt="2022-11-14T11:38:34.737" v="86" actId="1037"/>
          <ac:spMkLst>
            <pc:docMk/>
            <pc:sldMk cId="382172757" sldId="1155"/>
            <ac:spMk id="4" creationId="{5793A902-F576-4761-6969-0EF0A5DE4F96}"/>
          </ac:spMkLst>
        </pc:spChg>
      </pc:sldChg>
      <pc:sldChg chg="modSp mod">
        <pc:chgData name="Pooria Pakrooh" userId="c66806a1-324d-42e8-83af-87f490d8d065" providerId="ADAL" clId="{83FE7199-F505-419E-83F4-53C25E85A470}" dt="2022-11-14T11:41:05.177" v="90" actId="2711"/>
        <pc:sldMkLst>
          <pc:docMk/>
          <pc:sldMk cId="3628569734" sldId="1787"/>
        </pc:sldMkLst>
        <pc:spChg chg="mod">
          <ac:chgData name="Pooria Pakrooh" userId="c66806a1-324d-42e8-83af-87f490d8d065" providerId="ADAL" clId="{83FE7199-F505-419E-83F4-53C25E85A470}" dt="2022-11-14T11:40:15.798" v="89" actId="2711"/>
          <ac:spMkLst>
            <pc:docMk/>
            <pc:sldMk cId="3628569734" sldId="1787"/>
            <ac:spMk id="2" creationId="{2E6C9D23-CB6B-4A9C-98F5-4E71EB602AFD}"/>
          </ac:spMkLst>
        </pc:spChg>
        <pc:spChg chg="mod">
          <ac:chgData name="Pooria Pakrooh" userId="c66806a1-324d-42e8-83af-87f490d8d065" providerId="ADAL" clId="{83FE7199-F505-419E-83F4-53C25E85A470}" dt="2022-11-14T11:41:05.177" v="90" actId="2711"/>
          <ac:spMkLst>
            <pc:docMk/>
            <pc:sldMk cId="3628569734" sldId="1787"/>
            <ac:spMk id="3" creationId="{2D04E12D-463F-40A6-A1A6-926FF6BC2EC7}"/>
          </ac:spMkLst>
        </pc:spChg>
      </pc:sldChg>
      <pc:sldChg chg="modSp mod">
        <pc:chgData name="Pooria Pakrooh" userId="c66806a1-324d-42e8-83af-87f490d8d065" providerId="ADAL" clId="{83FE7199-F505-419E-83F4-53C25E85A470}" dt="2022-11-14T11:41:34.589" v="92" actId="2711"/>
        <pc:sldMkLst>
          <pc:docMk/>
          <pc:sldMk cId="475291068" sldId="1788"/>
        </pc:sldMkLst>
        <pc:spChg chg="mod">
          <ac:chgData name="Pooria Pakrooh" userId="c66806a1-324d-42e8-83af-87f490d8d065" providerId="ADAL" clId="{83FE7199-F505-419E-83F4-53C25E85A470}" dt="2022-11-14T11:41:34.589" v="92" actId="2711"/>
          <ac:spMkLst>
            <pc:docMk/>
            <pc:sldMk cId="475291068" sldId="1788"/>
            <ac:spMk id="3" creationId="{2D04E12D-463F-40A6-A1A6-926FF6BC2EC7}"/>
          </ac:spMkLst>
        </pc:spChg>
      </pc:sldChg>
      <pc:sldChg chg="modSp mod">
        <pc:chgData name="Pooria Pakrooh" userId="c66806a1-324d-42e8-83af-87f490d8d065" providerId="ADAL" clId="{83FE7199-F505-419E-83F4-53C25E85A470}" dt="2022-11-14T11:41:56.982" v="94" actId="2711"/>
        <pc:sldMkLst>
          <pc:docMk/>
          <pc:sldMk cId="4170128533" sldId="1789"/>
        </pc:sldMkLst>
        <pc:spChg chg="mod">
          <ac:chgData name="Pooria Pakrooh" userId="c66806a1-324d-42e8-83af-87f490d8d065" providerId="ADAL" clId="{83FE7199-F505-419E-83F4-53C25E85A470}" dt="2022-11-14T11:41:56.982" v="94" actId="2711"/>
          <ac:spMkLst>
            <pc:docMk/>
            <pc:sldMk cId="4170128533" sldId="1789"/>
            <ac:spMk id="3" creationId="{2D04E12D-463F-40A6-A1A6-926FF6BC2EC7}"/>
          </ac:spMkLst>
        </pc:spChg>
      </pc:sldChg>
      <pc:sldChg chg="modSp mod">
        <pc:chgData name="Pooria Pakrooh" userId="c66806a1-324d-42e8-83af-87f490d8d065" providerId="ADAL" clId="{83FE7199-F505-419E-83F4-53C25E85A470}" dt="2022-11-14T11:42:19.886" v="95" actId="2711"/>
        <pc:sldMkLst>
          <pc:docMk/>
          <pc:sldMk cId="4128617808" sldId="1790"/>
        </pc:sldMkLst>
        <pc:spChg chg="mod">
          <ac:chgData name="Pooria Pakrooh" userId="c66806a1-324d-42e8-83af-87f490d8d065" providerId="ADAL" clId="{83FE7199-F505-419E-83F4-53C25E85A470}" dt="2022-11-14T11:42:19.886" v="95" actId="2711"/>
          <ac:spMkLst>
            <pc:docMk/>
            <pc:sldMk cId="4128617808" sldId="1790"/>
            <ac:spMk id="3" creationId="{2D04E12D-463F-40A6-A1A6-926FF6BC2EC7}"/>
          </ac:spMkLst>
        </pc:spChg>
      </pc:sldChg>
      <pc:sldChg chg="modSp mod">
        <pc:chgData name="Pooria Pakrooh" userId="c66806a1-324d-42e8-83af-87f490d8d065" providerId="ADAL" clId="{83FE7199-F505-419E-83F4-53C25E85A470}" dt="2022-11-14T11:37:27.335" v="76" actId="2711"/>
        <pc:sldMkLst>
          <pc:docMk/>
          <pc:sldMk cId="2702895109" sldId="1792"/>
        </pc:sldMkLst>
        <pc:spChg chg="mod">
          <ac:chgData name="Pooria Pakrooh" userId="c66806a1-324d-42e8-83af-87f490d8d065" providerId="ADAL" clId="{83FE7199-F505-419E-83F4-53C25E85A470}" dt="2022-11-14T11:37:27.335" v="76" actId="2711"/>
          <ac:spMkLst>
            <pc:docMk/>
            <pc:sldMk cId="2702895109" sldId="1792"/>
            <ac:spMk id="3" creationId="{2D04E12D-463F-40A6-A1A6-926FF6BC2EC7}"/>
          </ac:spMkLst>
        </pc:spChg>
      </pc:sldChg>
      <pc:sldChg chg="modSp mod">
        <pc:chgData name="Pooria Pakrooh" userId="c66806a1-324d-42e8-83af-87f490d8d065" providerId="ADAL" clId="{83FE7199-F505-419E-83F4-53C25E85A470}" dt="2022-11-14T11:41:48.067" v="93" actId="2711"/>
        <pc:sldMkLst>
          <pc:docMk/>
          <pc:sldMk cId="3740324219" sldId="1793"/>
        </pc:sldMkLst>
        <pc:spChg chg="mod">
          <ac:chgData name="Pooria Pakrooh" userId="c66806a1-324d-42e8-83af-87f490d8d065" providerId="ADAL" clId="{83FE7199-F505-419E-83F4-53C25E85A470}" dt="2022-11-14T11:41:48.067" v="93" actId="2711"/>
          <ac:spMkLst>
            <pc:docMk/>
            <pc:sldMk cId="3740324219" sldId="1793"/>
            <ac:spMk id="3" creationId="{2D04E12D-463F-40A6-A1A6-926FF6BC2EC7}"/>
          </ac:spMkLst>
        </pc:spChg>
      </pc:sldChg>
      <pc:sldMasterChg chg="modSp mod modSldLayout">
        <pc:chgData name="Pooria Pakrooh" userId="c66806a1-324d-42e8-83af-87f490d8d065" providerId="ADAL" clId="{83FE7199-F505-419E-83F4-53C25E85A470}" dt="2022-11-14T10:54:09.667" v="71" actId="2711"/>
        <pc:sldMasterMkLst>
          <pc:docMk/>
          <pc:sldMasterMk cId="0" sldId="2147483648"/>
        </pc:sldMasterMkLst>
        <pc:spChg chg="mod">
          <ac:chgData name="Pooria Pakrooh" userId="c66806a1-324d-42e8-83af-87f490d8d065" providerId="ADAL" clId="{83FE7199-F505-419E-83F4-53C25E85A470}" dt="2022-11-14T10:39:16.162" v="1" actId="20577"/>
          <ac:spMkLst>
            <pc:docMk/>
            <pc:sldMasterMk cId="0" sldId="2147483648"/>
            <ac:spMk id="1031" creationId="{E7D5FA6A-DD22-4A4D-AEEB-ABB82318E7F6}"/>
          </ac:spMkLst>
        </pc:spChg>
        <pc:spChg chg="mod">
          <ac:chgData name="Pooria Pakrooh" userId="c66806a1-324d-42e8-83af-87f490d8d065" providerId="ADAL" clId="{83FE7199-F505-419E-83F4-53C25E85A470}" dt="2022-11-14T10:40:04.136" v="3" actId="14100"/>
          <ac:spMkLst>
            <pc:docMk/>
            <pc:sldMasterMk cId="0" sldId="2147483648"/>
            <ac:spMk id="1033" creationId="{F0D0F26C-6B68-D64B-ABFD-559C7369AAFF}"/>
          </ac:spMkLst>
        </pc:spChg>
        <pc:sldLayoutChg chg="modSp">
          <pc:chgData name="Pooria Pakrooh" userId="c66806a1-324d-42e8-83af-87f490d8d065" providerId="ADAL" clId="{83FE7199-F505-419E-83F4-53C25E85A470}" dt="2022-11-14T10:54:09.667" v="71" actId="2711"/>
          <pc:sldLayoutMkLst>
            <pc:docMk/>
            <pc:sldMasterMk cId="0" sldId="2147483648"/>
            <pc:sldLayoutMk cId="3815049833" sldId="2147483649"/>
          </pc:sldLayoutMkLst>
          <pc:spChg chg="mod">
            <ac:chgData name="Pooria Pakrooh" userId="c66806a1-324d-42e8-83af-87f490d8d065" providerId="ADAL" clId="{83FE7199-F505-419E-83F4-53C25E85A470}" dt="2022-11-14T10:54:09.667" v="71" actId="2711"/>
            <ac:spMkLst>
              <pc:docMk/>
              <pc:sldMasterMk cId="0" sldId="2147483648"/>
              <pc:sldLayoutMk cId="3815049833" sldId="2147483649"/>
              <ac:spMk id="2" creationId="{9226B557-C64A-AC45-B486-97CB45B7EC67}"/>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802.15-&lt;15-22-0609-00-04ab&gt;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802.15-&lt;15-22-0609-00-04ab&gt;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3</a:t>
            </a:fld>
            <a:endParaRPr lang="en-US" altLang="en-US"/>
          </a:p>
        </p:txBody>
      </p:sp>
    </p:spTree>
    <p:extLst>
      <p:ext uri="{BB962C8B-B14F-4D97-AF65-F5344CB8AC3E}">
        <p14:creationId xmlns:p14="http://schemas.microsoft.com/office/powerpoint/2010/main" val="1057244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5</a:t>
            </a:fld>
            <a:endParaRPr lang="en-US" altLang="en-US"/>
          </a:p>
        </p:txBody>
      </p:sp>
    </p:spTree>
    <p:extLst>
      <p:ext uri="{BB962C8B-B14F-4D97-AF65-F5344CB8AC3E}">
        <p14:creationId xmlns:p14="http://schemas.microsoft.com/office/powerpoint/2010/main" val="7584057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6</a:t>
            </a:fld>
            <a:endParaRPr lang="en-US" altLang="en-US"/>
          </a:p>
        </p:txBody>
      </p:sp>
    </p:spTree>
    <p:extLst>
      <p:ext uri="{BB962C8B-B14F-4D97-AF65-F5344CB8AC3E}">
        <p14:creationId xmlns:p14="http://schemas.microsoft.com/office/powerpoint/2010/main" val="3100635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7</a:t>
            </a:fld>
            <a:endParaRPr lang="en-US" altLang="en-US"/>
          </a:p>
        </p:txBody>
      </p:sp>
    </p:spTree>
    <p:extLst>
      <p:ext uri="{BB962C8B-B14F-4D97-AF65-F5344CB8AC3E}">
        <p14:creationId xmlns:p14="http://schemas.microsoft.com/office/powerpoint/2010/main" val="36227418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8</a:t>
            </a:fld>
            <a:endParaRPr lang="en-US" altLang="en-US"/>
          </a:p>
        </p:txBody>
      </p:sp>
    </p:spTree>
    <p:extLst>
      <p:ext uri="{BB962C8B-B14F-4D97-AF65-F5344CB8AC3E}">
        <p14:creationId xmlns:p14="http://schemas.microsoft.com/office/powerpoint/2010/main" val="8088951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9</a:t>
            </a:fld>
            <a:endParaRPr lang="en-US" altLang="en-US"/>
          </a:p>
        </p:txBody>
      </p:sp>
    </p:spTree>
    <p:extLst>
      <p:ext uri="{BB962C8B-B14F-4D97-AF65-F5344CB8AC3E}">
        <p14:creationId xmlns:p14="http://schemas.microsoft.com/office/powerpoint/2010/main" val="1981027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atin typeface="+mn-lt"/>
              </a:defRPr>
            </a:lvl1pPr>
          </a:lstStyle>
          <a:p>
            <a:r>
              <a:rPr lang="en-US" dirty="0"/>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DD37E-2A4B-4E91-B51C-9518A2BB9451}"/>
              </a:ext>
            </a:extLst>
          </p:cNvPr>
          <p:cNvSpPr>
            <a:spLocks noGrp="1"/>
          </p:cNvSpPr>
          <p:nvPr>
            <p:ph type="title"/>
          </p:nvPr>
        </p:nvSpPr>
        <p:spPr/>
        <p:txBody>
          <a:bodyPr/>
          <a:lstStyle>
            <a:lvl1pPr>
              <a:defRPr>
                <a:solidFill>
                  <a:schemeClr val="accent3">
                    <a:lumMod val="50000"/>
                  </a:schemeClr>
                </a:solidFill>
              </a:defRPr>
            </a:lvl1pPr>
          </a:lstStyle>
          <a:p>
            <a:r>
              <a:rPr lang="en-US" dirty="0"/>
              <a:t>Click to edit Master title style</a:t>
            </a:r>
          </a:p>
        </p:txBody>
      </p:sp>
      <p:sp>
        <p:nvSpPr>
          <p:cNvPr id="3" name="Text Placeholder 11">
            <a:extLst>
              <a:ext uri="{FF2B5EF4-FFF2-40B4-BE49-F238E27FC236}">
                <a16:creationId xmlns:a16="http://schemas.microsoft.com/office/drawing/2014/main" id="{2ED39060-C36E-41B3-B607-BE9965062D0B}"/>
              </a:ext>
            </a:extLst>
          </p:cNvPr>
          <p:cNvSpPr>
            <a:spLocks noGrp="1"/>
          </p:cNvSpPr>
          <p:nvPr>
            <p:ph type="body" idx="1"/>
          </p:nvPr>
        </p:nvSpPr>
        <p:spPr>
          <a:xfrm>
            <a:off x="356616" y="1709928"/>
            <a:ext cx="8407908" cy="4636008"/>
          </a:xfrm>
          <a:prstGeom prst="rect">
            <a:avLst/>
          </a:prstGeom>
        </p:spPr>
        <p:txBody>
          <a:bodyPr vert="horz" lIns="0" tIns="0" rIns="0" bIns="0" rtlCol="0">
            <a:noAutofit/>
          </a:bodyPr>
          <a:lstStyle>
            <a:lvl1pPr>
              <a:buClr>
                <a:schemeClr val="bg2">
                  <a:lumMod val="50000"/>
                </a:schemeClr>
              </a:buClr>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5" name="Text Placeholder 2">
            <a:extLst>
              <a:ext uri="{FF2B5EF4-FFF2-40B4-BE49-F238E27FC236}">
                <a16:creationId xmlns:a16="http://schemas.microsoft.com/office/drawing/2014/main" id="{8A6B205D-2EF4-4BD0-9F7B-E2FDD0D3BA7D}"/>
              </a:ext>
            </a:extLst>
          </p:cNvPr>
          <p:cNvSpPr>
            <a:spLocks noGrp="1"/>
          </p:cNvSpPr>
          <p:nvPr>
            <p:ph type="body" idx="13"/>
          </p:nvPr>
        </p:nvSpPr>
        <p:spPr>
          <a:xfrm>
            <a:off x="354130" y="1181834"/>
            <a:ext cx="6431050" cy="350865"/>
          </a:xfrm>
        </p:spPr>
        <p:txBody>
          <a:bodyPr tIns="0" bIns="0" anchor="t"/>
          <a:lstStyle>
            <a:lvl1pPr marL="0" indent="0" algn="l" defTabSz="685800" rtl="0" eaLnBrk="1" latinLnBrk="0" hangingPunct="1">
              <a:lnSpc>
                <a:spcPct val="95000"/>
              </a:lnSpc>
              <a:spcBef>
                <a:spcPct val="20000"/>
              </a:spcBef>
              <a:buFontTx/>
              <a:buNone/>
              <a:defRPr lang="en-US" sz="1800" b="0" kern="1200" dirty="0" smtClean="0">
                <a:solidFill>
                  <a:schemeClr val="accent3">
                    <a:lumMod val="75000"/>
                  </a:schemeClr>
                </a:solidFill>
                <a:latin typeface="+mn-lt"/>
                <a:ea typeface="+mn-ea"/>
                <a:cs typeface="Arial" pitchFamily="34" charset="0"/>
              </a:defRPr>
            </a:lvl1pPr>
            <a:lvl2pPr marL="257175" indent="0">
              <a:buNone/>
              <a:defRPr sz="1125" b="1"/>
            </a:lvl2pPr>
            <a:lvl3pPr marL="514350" indent="0">
              <a:buNone/>
              <a:defRPr sz="1050"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Edit Master text styles</a:t>
            </a:r>
          </a:p>
        </p:txBody>
      </p:sp>
    </p:spTree>
    <p:extLst>
      <p:ext uri="{BB962C8B-B14F-4D97-AF65-F5344CB8AC3E}">
        <p14:creationId xmlns:p14="http://schemas.microsoft.com/office/powerpoint/2010/main" val="3486795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Pakrooh et al. (Qualcomm)</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15-22-0609-00-04ab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33528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solidFill>
                  <a:schemeClr val="tx2"/>
                </a:solidFill>
                <a:latin typeface="Calibri" panose="020F0502020204030204" pitchFamily="34" charset="0"/>
                <a:cs typeface="Calibri" panose="020F0502020204030204" pitchFamily="34" charset="0"/>
              </a:rPr>
              <a:t>Narrowband Channel Hopping for NB-Assisted UWB</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a:xfrm>
            <a:off x="5004048" y="6475413"/>
            <a:ext cx="3606552" cy="184666"/>
          </a:xfrm>
        </p:spPr>
        <p:txBody>
          <a:bodyPr/>
          <a:lstStyle/>
          <a:p>
            <a:r>
              <a:rPr lang="en-US" altLang="en-US" dirty="0"/>
              <a:t>Pakrooh et al. (Qualcomm)</a:t>
            </a:r>
          </a:p>
        </p:txBody>
      </p:sp>
      <p:sp>
        <p:nvSpPr>
          <p:cNvPr id="27651" name="Rectangle 3"/>
          <p:cNvSpPr>
            <a:spLocks noChangeArrowheads="1"/>
          </p:cNvSpPr>
          <p:nvPr/>
        </p:nvSpPr>
        <p:spPr bwMode="auto">
          <a:xfrm>
            <a:off x="152400" y="609600"/>
            <a:ext cx="8740080" cy="421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Narrowband Channel Hopping for NB-Assisted UWB	</a:t>
            </a:r>
          </a:p>
          <a:p>
            <a:r>
              <a:rPr lang="en-US" altLang="en-US" sz="1600" b="1" dirty="0"/>
              <a:t>Date Submitted: </a:t>
            </a:r>
            <a:r>
              <a:rPr lang="en-US" altLang="en-US" sz="1600" dirty="0"/>
              <a:t>November 14, 2022	</a:t>
            </a:r>
          </a:p>
          <a:p>
            <a:r>
              <a:rPr lang="en-US" altLang="en-US" sz="1600" b="1" dirty="0"/>
              <a:t>Source: </a:t>
            </a:r>
            <a:r>
              <a:rPr lang="en-US" altLang="en-US" sz="1600" dirty="0"/>
              <a:t>Pooria Pakrooh, Bin Tian, Steve Shellhammer (Qualcomm)</a:t>
            </a:r>
          </a:p>
          <a:p>
            <a:endParaRPr lang="en-US" altLang="en-US" sz="1600" dirty="0"/>
          </a:p>
          <a:p>
            <a:r>
              <a:rPr lang="en-US" altLang="en-US" sz="1600" b="1" dirty="0"/>
              <a:t>Email: </a:t>
            </a:r>
            <a:r>
              <a:rPr lang="en-US" altLang="en-US" sz="1600" dirty="0"/>
              <a:t>{ppakrooh, </a:t>
            </a:r>
            <a:r>
              <a:rPr lang="en-US" altLang="en-US" sz="1600" dirty="0" err="1"/>
              <a:t>btian</a:t>
            </a:r>
            <a:r>
              <a:rPr lang="en-US" altLang="en-US" sz="1600" dirty="0"/>
              <a:t>, </a:t>
            </a:r>
            <a:r>
              <a:rPr lang="en-US" altLang="en-US" sz="1600" dirty="0" err="1"/>
              <a:t>sshellha</a:t>
            </a:r>
            <a:r>
              <a:rPr lang="en-US" altLang="en-US" sz="1600" dirty="0"/>
              <a:t>}@qti.qualcomm.com</a:t>
            </a:r>
          </a:p>
          <a:p>
            <a:endParaRPr lang="en-US" altLang="en-US" sz="1600" dirty="0"/>
          </a:p>
          <a:p>
            <a:pPr>
              <a:spcBef>
                <a:spcPts val="600"/>
              </a:spcBef>
              <a:spcAft>
                <a:spcPts val="600"/>
              </a:spcAft>
            </a:pPr>
            <a:r>
              <a:rPr lang="en-US" altLang="en-US" sz="1600" b="1" dirty="0"/>
              <a:t>Abstract:</a:t>
            </a:r>
            <a:r>
              <a:rPr lang="en-US" altLang="en-US" sz="1600" dirty="0"/>
              <a:t>	Proposals on efficient NB channel hopping in NB-assisted UWB</a:t>
            </a:r>
          </a:p>
          <a:p>
            <a:endParaRPr lang="en-US" altLang="en-US" sz="1600" b="1" dirty="0"/>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151609011"/>
              </p:ext>
            </p:extLst>
          </p:nvPr>
        </p:nvGraphicFramePr>
        <p:xfrm>
          <a:off x="685800" y="908720"/>
          <a:ext cx="7774632" cy="5388773"/>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dirty="0">
                          <a:effectLst/>
                        </a:rPr>
                        <a:t>Additional channels and operating frequencies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altLang="en-US" sz="1200" dirty="0"/>
                        <a:t>Proposals on efficient NB channel hopping in NB-assisted UWB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3" name="Footer Placeholder 2">
            <a:extLst>
              <a:ext uri="{FF2B5EF4-FFF2-40B4-BE49-F238E27FC236}">
                <a16:creationId xmlns:a16="http://schemas.microsoft.com/office/drawing/2014/main" id="{B364E93B-4197-C216-3826-51BAEE2A5073}"/>
              </a:ext>
            </a:extLst>
          </p:cNvPr>
          <p:cNvSpPr>
            <a:spLocks noGrp="1"/>
          </p:cNvSpPr>
          <p:nvPr>
            <p:ph type="ftr" sz="quarter" idx="11"/>
          </p:nvPr>
        </p:nvSpPr>
        <p:spPr/>
        <p:txBody>
          <a:bodyPr/>
          <a:lstStyle/>
          <a:p>
            <a:r>
              <a:rPr lang="en-US" altLang="en-US"/>
              <a:t>Pakrooh et al. (Qualcomm)</a:t>
            </a: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Overview of NBA-UWB</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136205" y="1268760"/>
            <a:ext cx="8612259" cy="3831605"/>
          </a:xfrm>
        </p:spPr>
        <p:txBody>
          <a:bodyPr/>
          <a:lstStyle/>
          <a:p>
            <a:pPr marL="433769" indent="-214313" fontAlgn="ctr">
              <a:spcBef>
                <a:spcPts val="0"/>
              </a:spcBef>
              <a:spcAft>
                <a:spcPts val="450"/>
              </a:spcAft>
            </a:pPr>
            <a:r>
              <a:rPr lang="en-US" sz="1800" dirty="0">
                <a:solidFill>
                  <a:schemeClr val="tx1">
                    <a:lumMod val="95000"/>
                    <a:lumOff val="5000"/>
                  </a:schemeClr>
                </a:solidFill>
              </a:rPr>
              <a:t>NB-assisted UWB has been proposed in 15.4ab as a method to improve UWB link budget. It consists of three phases:</a:t>
            </a:r>
          </a:p>
          <a:p>
            <a:pPr marL="628650" lvl="1" fontAlgn="ctr">
              <a:spcAft>
                <a:spcPts val="450"/>
              </a:spcAft>
              <a:buFont typeface="Courier New" panose="02070309020205020404" pitchFamily="49" charset="0"/>
              <a:buChar char="o"/>
            </a:pPr>
            <a:r>
              <a:rPr lang="en-US" sz="1600" dirty="0">
                <a:solidFill>
                  <a:schemeClr val="tx1">
                    <a:lumMod val="95000"/>
                    <a:lumOff val="5000"/>
                  </a:schemeClr>
                </a:solidFill>
              </a:rPr>
              <a:t>Phase I: Initial synchronization</a:t>
            </a:r>
          </a:p>
          <a:p>
            <a:pPr marL="900113" lvl="2" indent="-214313" fontAlgn="ctr">
              <a:spcAft>
                <a:spcPts val="450"/>
              </a:spcAft>
            </a:pPr>
            <a:r>
              <a:rPr lang="en-US" sz="1400" dirty="0">
                <a:solidFill>
                  <a:schemeClr val="tx1">
                    <a:lumMod val="95000"/>
                    <a:lumOff val="5000"/>
                  </a:schemeClr>
                </a:solidFill>
              </a:rPr>
              <a:t>Setting up and provide initial timing and frequency synchronization for phase II</a:t>
            </a:r>
          </a:p>
          <a:p>
            <a:pPr marL="900113" lvl="2" indent="-214313" fontAlgn="ctr">
              <a:spcAft>
                <a:spcPts val="450"/>
              </a:spcAft>
            </a:pPr>
            <a:r>
              <a:rPr lang="en-US" sz="1400" dirty="0">
                <a:solidFill>
                  <a:schemeClr val="tx1">
                    <a:lumMod val="95000"/>
                    <a:lumOff val="5000"/>
                  </a:schemeClr>
                </a:solidFill>
              </a:rPr>
              <a:t>Open interface to support different technologies, e.g., BLE, UWB SHR, 15.4 O-QPSK PHY</a:t>
            </a:r>
          </a:p>
          <a:p>
            <a:pPr marL="628650" lvl="1" fontAlgn="ctr">
              <a:spcAft>
                <a:spcPts val="450"/>
              </a:spcAft>
              <a:buFont typeface="Courier New" panose="02070309020205020404" pitchFamily="49" charset="0"/>
              <a:buChar char="o"/>
            </a:pPr>
            <a:r>
              <a:rPr lang="en-US" sz="1600" dirty="0">
                <a:solidFill>
                  <a:schemeClr val="tx1">
                    <a:lumMod val="95000"/>
                    <a:lumOff val="5000"/>
                  </a:schemeClr>
                </a:solidFill>
              </a:rPr>
              <a:t>Phase II: UWB Measurement</a:t>
            </a:r>
          </a:p>
          <a:p>
            <a:pPr marL="900113" lvl="2" indent="-214313" fontAlgn="ctr">
              <a:spcAft>
                <a:spcPts val="450"/>
              </a:spcAft>
            </a:pPr>
            <a:r>
              <a:rPr lang="en-US" sz="1400" dirty="0">
                <a:solidFill>
                  <a:schemeClr val="tx1">
                    <a:lumMod val="95000"/>
                    <a:lumOff val="5000"/>
                  </a:schemeClr>
                </a:solidFill>
              </a:rPr>
              <a:t>Multiple 1ms segments to allow combining for link budget gain </a:t>
            </a:r>
          </a:p>
          <a:p>
            <a:pPr marL="628650" lvl="1" fontAlgn="ctr">
              <a:spcAft>
                <a:spcPts val="450"/>
              </a:spcAft>
              <a:buFont typeface="Courier New" panose="02070309020205020404" pitchFamily="49" charset="0"/>
              <a:buChar char="o"/>
            </a:pPr>
            <a:r>
              <a:rPr lang="en-US" sz="1600" dirty="0">
                <a:solidFill>
                  <a:schemeClr val="tx1">
                    <a:lumMod val="95000"/>
                    <a:lumOff val="5000"/>
                  </a:schemeClr>
                </a:solidFill>
              </a:rPr>
              <a:t>Phase III: Measurement report </a:t>
            </a:r>
          </a:p>
          <a:p>
            <a:pPr marL="900113" lvl="2" indent="-214313" fontAlgn="ctr">
              <a:spcAft>
                <a:spcPts val="450"/>
              </a:spcAft>
            </a:pPr>
            <a:r>
              <a:rPr lang="en-US" sz="1400" dirty="0">
                <a:solidFill>
                  <a:schemeClr val="tx1">
                    <a:lumMod val="95000"/>
                    <a:lumOff val="5000"/>
                  </a:schemeClr>
                </a:solidFill>
              </a:rPr>
              <a:t>Use the same technology as phase 1</a:t>
            </a:r>
          </a:p>
          <a:p>
            <a:pPr marL="433769" indent="-214313" fontAlgn="ctr">
              <a:spcAft>
                <a:spcPts val="450"/>
              </a:spcAft>
            </a:pPr>
            <a:r>
              <a:rPr lang="en-US" sz="1800" dirty="0">
                <a:solidFill>
                  <a:schemeClr val="tx1">
                    <a:lumMod val="95000"/>
                    <a:lumOff val="5000"/>
                  </a:schemeClr>
                </a:solidFill>
              </a:rPr>
              <a:t>NB proposal mainly targets O-QPSK (Zigbee PHY, clause 12 in 15.4) with potential improvements, in UNII-3 and UNII-5 bands</a:t>
            </a:r>
          </a:p>
          <a:p>
            <a:pPr marL="628650" lvl="1" fontAlgn="ctr">
              <a:spcAft>
                <a:spcPts val="450"/>
              </a:spcAft>
              <a:buFont typeface="Courier New" panose="02070309020205020404" pitchFamily="49" charset="0"/>
              <a:buChar char="o"/>
            </a:pPr>
            <a:r>
              <a:rPr lang="en-US" sz="1600" dirty="0">
                <a:solidFill>
                  <a:schemeClr val="tx1">
                    <a:lumMod val="95000"/>
                    <a:lumOff val="5000"/>
                  </a:schemeClr>
                </a:solidFill>
              </a:rPr>
              <a:t>250 channels introduced across UNII-3 and UNII-5 bands, with frequency hopping.</a:t>
            </a:r>
            <a:endParaRPr lang="en-US" sz="2400" dirty="0">
              <a:solidFill>
                <a:schemeClr val="tx1">
                  <a:lumMod val="95000"/>
                  <a:lumOff val="5000"/>
                </a:schemeClr>
              </a:solidFill>
            </a:endParaRPr>
          </a:p>
          <a:p>
            <a:pPr marL="433769" indent="-214313" fontAlgn="ctr">
              <a:spcBef>
                <a:spcPts val="0"/>
              </a:spcBef>
              <a:spcAft>
                <a:spcPts val="450"/>
              </a:spcAft>
            </a:pPr>
            <a:r>
              <a:rPr lang="en-US" sz="1800" dirty="0">
                <a:solidFill>
                  <a:schemeClr val="tx1">
                    <a:lumMod val="95000"/>
                    <a:lumOff val="5000"/>
                  </a:schemeClr>
                </a:solidFill>
              </a:rPr>
              <a:t>In this presentation, we share high level suggestions on NB channel hopping</a:t>
            </a:r>
          </a:p>
          <a:p>
            <a:pPr marL="905256" lvl="1" fontAlgn="ctr">
              <a:spcBef>
                <a:spcPts val="0"/>
              </a:spcBef>
              <a:spcAft>
                <a:spcPts val="450"/>
              </a:spcAft>
              <a:buFont typeface="Courier New" panose="02070309020205020404" pitchFamily="49" charset="0"/>
              <a:buChar char="o"/>
            </a:pPr>
            <a:r>
              <a:rPr lang="en-US" sz="1600" dirty="0">
                <a:solidFill>
                  <a:schemeClr val="tx1">
                    <a:lumMod val="95000"/>
                    <a:lumOff val="5000"/>
                  </a:schemeClr>
                </a:solidFill>
              </a:rPr>
              <a:t>Priority channel lists in UNII-3 and UNII-5 bands to avoid interference with Wi-Fi</a:t>
            </a:r>
          </a:p>
          <a:p>
            <a:pPr marL="905256" lvl="1" fontAlgn="ctr">
              <a:spcBef>
                <a:spcPts val="0"/>
              </a:spcBef>
              <a:spcAft>
                <a:spcPts val="450"/>
              </a:spcAft>
              <a:buFont typeface="Courier New" panose="02070309020205020404" pitchFamily="49" charset="0"/>
              <a:buChar char="o"/>
            </a:pPr>
            <a:r>
              <a:rPr lang="en-US" sz="1600" dirty="0">
                <a:solidFill>
                  <a:schemeClr val="tx1">
                    <a:lumMod val="95000"/>
                    <a:lumOff val="5000"/>
                  </a:schemeClr>
                </a:solidFill>
              </a:rPr>
              <a:t>Defining channel hopping distance for diversity and avoiding interference with Wi-Fi</a:t>
            </a:r>
          </a:p>
          <a:p>
            <a:pPr marL="557213" lvl="1" indent="-214313" fontAlgn="ctr">
              <a:spcAft>
                <a:spcPts val="450"/>
              </a:spcAft>
            </a:pPr>
            <a:endParaRPr lang="en-US" sz="1200" dirty="0">
              <a:solidFill>
                <a:schemeClr val="tx1">
                  <a:lumMod val="95000"/>
                  <a:lumOff val="5000"/>
                </a:schemeClr>
              </a:solidFill>
            </a:endParaRPr>
          </a:p>
          <a:p>
            <a:pPr marL="557213" lvl="1" indent="-214313" fontAlgn="ctr">
              <a:spcAft>
                <a:spcPts val="450"/>
              </a:spcAft>
            </a:pPr>
            <a:endParaRPr lang="en-US" sz="1350" dirty="0">
              <a:solidFill>
                <a:schemeClr val="tx1">
                  <a:lumMod val="95000"/>
                  <a:lumOff val="5000"/>
                </a:schemeClr>
              </a:solidFill>
            </a:endParaRPr>
          </a:p>
          <a:p>
            <a:pPr marL="857250" lvl="2" indent="-171450" fontAlgn="ctr">
              <a:spcBef>
                <a:spcPts val="0"/>
              </a:spcBef>
              <a:spcAft>
                <a:spcPts val="450"/>
              </a:spcAft>
              <a:buFont typeface="Courier New" panose="02070309020205020404" pitchFamily="49" charset="0"/>
              <a:buChar char="o"/>
            </a:pPr>
            <a:endParaRPr lang="en-US" sz="1200" dirty="0">
              <a:solidFill>
                <a:srgbClr val="2853DC"/>
              </a:solidFill>
            </a:endParaRPr>
          </a:p>
          <a:p>
            <a:pPr lvl="1"/>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3</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Tree>
    <p:extLst>
      <p:ext uri="{BB962C8B-B14F-4D97-AF65-F5344CB8AC3E}">
        <p14:creationId xmlns:p14="http://schemas.microsoft.com/office/powerpoint/2010/main" val="38217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C9D23-CB6B-4A9C-98F5-4E71EB602AFD}"/>
              </a:ext>
            </a:extLst>
          </p:cNvPr>
          <p:cNvSpPr>
            <a:spLocks noGrp="1"/>
          </p:cNvSpPr>
          <p:nvPr>
            <p:ph type="title"/>
          </p:nvPr>
        </p:nvSpPr>
        <p:spPr>
          <a:xfrm>
            <a:off x="685800" y="344715"/>
            <a:ext cx="7772400" cy="1066800"/>
          </a:xfrm>
        </p:spPr>
        <p:txBody>
          <a:bodyPr/>
          <a:lstStyle/>
          <a:p>
            <a:r>
              <a:rPr lang="en-US" dirty="0"/>
              <a:t>NB Channel Hopping Proposals</a:t>
            </a:r>
          </a:p>
        </p:txBody>
      </p:sp>
      <p:sp>
        <p:nvSpPr>
          <p:cNvPr id="3" name="Content Placeholder 2">
            <a:extLst>
              <a:ext uri="{FF2B5EF4-FFF2-40B4-BE49-F238E27FC236}">
                <a16:creationId xmlns:a16="http://schemas.microsoft.com/office/drawing/2014/main" id="{2D04E12D-463F-40A6-A1A6-926FF6BC2EC7}"/>
              </a:ext>
            </a:extLst>
          </p:cNvPr>
          <p:cNvSpPr>
            <a:spLocks noGrp="1"/>
          </p:cNvSpPr>
          <p:nvPr>
            <p:ph idx="1"/>
          </p:nvPr>
        </p:nvSpPr>
        <p:spPr>
          <a:xfrm>
            <a:off x="611560" y="1263906"/>
            <a:ext cx="8212184" cy="4572000"/>
          </a:xfrm>
        </p:spPr>
        <p:txBody>
          <a:bodyPr/>
          <a:lstStyle/>
          <a:p>
            <a:r>
              <a:rPr lang="en-US" sz="1800" dirty="0">
                <a:cs typeface="Calibri" panose="020F0502020204030204" pitchFamily="34" charset="0"/>
              </a:rPr>
              <a:t>Proposals for NB channel hopping sequence generation</a:t>
            </a:r>
          </a:p>
          <a:p>
            <a:pPr lvl="1">
              <a:buFont typeface="Courier New" panose="02070309020205020404" pitchFamily="49" charset="0"/>
              <a:buChar char="o"/>
            </a:pPr>
            <a:r>
              <a:rPr lang="en-US" sz="1600" dirty="0">
                <a:cs typeface="Calibri" panose="020F0502020204030204" pitchFamily="34" charset="0"/>
              </a:rPr>
              <a:t>Channel switching sequence via AES-128 PRNG, with pre-shared key/nonce among RAN participants [1]</a:t>
            </a:r>
          </a:p>
          <a:p>
            <a:pPr lvl="2">
              <a:buFont typeface="Arial" panose="020B0604020202020204" pitchFamily="34" charset="0"/>
              <a:buChar char="•"/>
            </a:pPr>
            <a:r>
              <a:rPr lang="en-US" sz="1400" dirty="0">
                <a:cs typeface="Calibri" panose="020F0502020204030204" pitchFamily="34" charset="0"/>
              </a:rPr>
              <a:t>AES based switching achieves white noise a-like frequency diversity over set of allowed channels</a:t>
            </a:r>
          </a:p>
          <a:p>
            <a:pPr lvl="2">
              <a:buFont typeface="Arial" panose="020B0604020202020204" pitchFamily="34" charset="0"/>
              <a:buChar char="•"/>
            </a:pPr>
            <a:r>
              <a:rPr lang="en-US" sz="1400" dirty="0">
                <a:cs typeface="Calibri" panose="020F0502020204030204" pitchFamily="34" charset="0"/>
              </a:rPr>
              <a:t>AES output can be deterministically biased to optimize coexistence</a:t>
            </a:r>
          </a:p>
          <a:p>
            <a:pPr>
              <a:buFont typeface="Courier New" panose="02070309020205020404" pitchFamily="49" charset="0"/>
              <a:buChar char="o"/>
            </a:pPr>
            <a:endParaRPr lang="en-US" sz="1800" dirty="0">
              <a:cs typeface="Calibri" panose="020F0502020204030204" pitchFamily="34" charset="0"/>
            </a:endParaRPr>
          </a:p>
          <a:p>
            <a:endParaRPr lang="en-US" sz="1800" dirty="0">
              <a:cs typeface="Calibri" panose="020F0502020204030204" pitchFamily="34" charset="0"/>
            </a:endParaRPr>
          </a:p>
          <a:p>
            <a:endParaRPr lang="en-US" sz="1800" dirty="0">
              <a:cs typeface="Calibri" panose="020F0502020204030204" pitchFamily="34" charset="0"/>
            </a:endParaRPr>
          </a:p>
          <a:p>
            <a:pPr marL="0" indent="0">
              <a:buNone/>
            </a:pPr>
            <a:endParaRPr lang="en-US" sz="1800" dirty="0">
              <a:cs typeface="Calibri" panose="020F0502020204030204" pitchFamily="34" charset="0"/>
            </a:endParaRPr>
          </a:p>
          <a:p>
            <a:endParaRPr lang="en-US" sz="1800" dirty="0">
              <a:cs typeface="Calibri" panose="020F0502020204030204" pitchFamily="34" charset="0"/>
            </a:endParaRPr>
          </a:p>
          <a:p>
            <a:pPr lvl="1">
              <a:buFont typeface="Courier New" panose="02070309020205020404" pitchFamily="49" charset="0"/>
              <a:buChar char="o"/>
            </a:pPr>
            <a:r>
              <a:rPr lang="en-US" sz="1600" dirty="0">
                <a:cs typeface="Calibri" panose="020F0502020204030204" pitchFamily="34" charset="0"/>
              </a:rPr>
              <a:t>Use LFSR to generate pseudo random channel index, check with block list [2]</a:t>
            </a:r>
          </a:p>
          <a:p>
            <a:pPr lvl="1"/>
            <a:endParaRPr lang="en-US" sz="1800" dirty="0">
              <a:cs typeface="Calibri" panose="020F0502020204030204" pitchFamily="34" charset="0"/>
            </a:endParaRPr>
          </a:p>
        </p:txBody>
      </p:sp>
      <p:pic>
        <p:nvPicPr>
          <p:cNvPr id="7" name="Picture 6">
            <a:extLst>
              <a:ext uri="{FF2B5EF4-FFF2-40B4-BE49-F238E27FC236}">
                <a16:creationId xmlns:a16="http://schemas.microsoft.com/office/drawing/2014/main" id="{7BB4E999-17BA-6959-3912-87678581016D}"/>
              </a:ext>
            </a:extLst>
          </p:cNvPr>
          <p:cNvPicPr>
            <a:picLocks noChangeAspect="1"/>
          </p:cNvPicPr>
          <p:nvPr/>
        </p:nvPicPr>
        <p:blipFill>
          <a:blip r:embed="rId2"/>
          <a:stretch>
            <a:fillRect/>
          </a:stretch>
        </p:blipFill>
        <p:spPr>
          <a:xfrm>
            <a:off x="1979712" y="2996952"/>
            <a:ext cx="4392488" cy="1454326"/>
          </a:xfrm>
          <a:prstGeom prst="rect">
            <a:avLst/>
          </a:prstGeom>
        </p:spPr>
      </p:pic>
      <p:grpSp>
        <p:nvGrpSpPr>
          <p:cNvPr id="8" name="组合 28">
            <a:extLst>
              <a:ext uri="{FF2B5EF4-FFF2-40B4-BE49-F238E27FC236}">
                <a16:creationId xmlns:a16="http://schemas.microsoft.com/office/drawing/2014/main" id="{8A96B785-9A0E-1847-BC51-4878776B0ABD}"/>
              </a:ext>
            </a:extLst>
          </p:cNvPr>
          <p:cNvGrpSpPr/>
          <p:nvPr/>
        </p:nvGrpSpPr>
        <p:grpSpPr>
          <a:xfrm>
            <a:off x="926681" y="5063137"/>
            <a:ext cx="7897063" cy="1109063"/>
            <a:chOff x="787479" y="4415421"/>
            <a:chExt cx="7897063" cy="1109063"/>
          </a:xfrm>
        </p:grpSpPr>
        <p:sp>
          <p:nvSpPr>
            <p:cNvPr id="9" name="矩形 4">
              <a:extLst>
                <a:ext uri="{FF2B5EF4-FFF2-40B4-BE49-F238E27FC236}">
                  <a16:creationId xmlns:a16="http://schemas.microsoft.com/office/drawing/2014/main" id="{1115F089-3F88-7F4B-D892-815C8FC0F0F1}"/>
                </a:ext>
              </a:extLst>
            </p:cNvPr>
            <p:cNvSpPr/>
            <p:nvPr/>
          </p:nvSpPr>
          <p:spPr bwMode="auto">
            <a:xfrm>
              <a:off x="2049955" y="4698195"/>
              <a:ext cx="720080"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0" name="文本框 5">
              <a:extLst>
                <a:ext uri="{FF2B5EF4-FFF2-40B4-BE49-F238E27FC236}">
                  <a16:creationId xmlns:a16="http://schemas.microsoft.com/office/drawing/2014/main" id="{D51656C6-2747-1062-E1BE-6E3B5902F173}"/>
                </a:ext>
              </a:extLst>
            </p:cNvPr>
            <p:cNvSpPr txBox="1"/>
            <p:nvPr/>
          </p:nvSpPr>
          <p:spPr>
            <a:xfrm>
              <a:off x="2138230" y="4789572"/>
              <a:ext cx="576064" cy="276999"/>
            </a:xfrm>
            <a:prstGeom prst="rect">
              <a:avLst/>
            </a:prstGeom>
            <a:noFill/>
          </p:spPr>
          <p:txBody>
            <a:bodyPr wrap="square" rtlCol="0">
              <a:spAutoFit/>
            </a:bodyPr>
            <a:lstStyle/>
            <a:p>
              <a:r>
                <a:rPr lang="en-US" altLang="zh-CN" dirty="0"/>
                <a:t>LFSR</a:t>
              </a:r>
              <a:endParaRPr lang="zh-CN" altLang="en-US" dirty="0"/>
            </a:p>
          </p:txBody>
        </p:sp>
        <p:cxnSp>
          <p:nvCxnSpPr>
            <p:cNvPr id="11" name="直接箭头连接符 9">
              <a:extLst>
                <a:ext uri="{FF2B5EF4-FFF2-40B4-BE49-F238E27FC236}">
                  <a16:creationId xmlns:a16="http://schemas.microsoft.com/office/drawing/2014/main" id="{4DA1B014-7EDE-F07F-09BA-65B018597B9C}"/>
                </a:ext>
              </a:extLst>
            </p:cNvPr>
            <p:cNvCxnSpPr/>
            <p:nvPr/>
          </p:nvCxnSpPr>
          <p:spPr bwMode="auto">
            <a:xfrm>
              <a:off x="1617907" y="4914218"/>
              <a:ext cx="432048"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矩形 10">
              <a:extLst>
                <a:ext uri="{FF2B5EF4-FFF2-40B4-BE49-F238E27FC236}">
                  <a16:creationId xmlns:a16="http://schemas.microsoft.com/office/drawing/2014/main" id="{1E32CFE9-E38D-3D16-00B2-7B0765719E02}"/>
                </a:ext>
              </a:extLst>
            </p:cNvPr>
            <p:cNvSpPr/>
            <p:nvPr/>
          </p:nvSpPr>
          <p:spPr>
            <a:xfrm>
              <a:off x="787479" y="4775718"/>
              <a:ext cx="859531" cy="276999"/>
            </a:xfrm>
            <a:prstGeom prst="rect">
              <a:avLst/>
            </a:prstGeom>
          </p:spPr>
          <p:txBody>
            <a:bodyPr wrap="none">
              <a:spAutoFit/>
            </a:bodyPr>
            <a:lstStyle/>
            <a:p>
              <a:r>
                <a:rPr lang="en-US" altLang="zh-CN" dirty="0"/>
                <a:t>Initial seed</a:t>
              </a:r>
              <a:endParaRPr lang="zh-CN" altLang="en-US" dirty="0"/>
            </a:p>
          </p:txBody>
        </p:sp>
        <p:cxnSp>
          <p:nvCxnSpPr>
            <p:cNvPr id="13" name="直接箭头连接符 12">
              <a:extLst>
                <a:ext uri="{FF2B5EF4-FFF2-40B4-BE49-F238E27FC236}">
                  <a16:creationId xmlns:a16="http://schemas.microsoft.com/office/drawing/2014/main" id="{4FC36753-9C87-EA98-74B7-68185BDC77E4}"/>
                </a:ext>
              </a:extLst>
            </p:cNvPr>
            <p:cNvCxnSpPr/>
            <p:nvPr/>
          </p:nvCxnSpPr>
          <p:spPr bwMode="auto">
            <a:xfrm>
              <a:off x="2770035" y="4928071"/>
              <a:ext cx="654677"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矩形 13">
              <a:extLst>
                <a:ext uri="{FF2B5EF4-FFF2-40B4-BE49-F238E27FC236}">
                  <a16:creationId xmlns:a16="http://schemas.microsoft.com/office/drawing/2014/main" id="{7FBA781A-8163-F2DA-4A11-1815FDA38C23}"/>
                </a:ext>
              </a:extLst>
            </p:cNvPr>
            <p:cNvSpPr/>
            <p:nvPr/>
          </p:nvSpPr>
          <p:spPr bwMode="auto">
            <a:xfrm>
              <a:off x="3424711" y="4698195"/>
              <a:ext cx="1483860"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5" name="文本框 14">
              <a:extLst>
                <a:ext uri="{FF2B5EF4-FFF2-40B4-BE49-F238E27FC236}">
                  <a16:creationId xmlns:a16="http://schemas.microsoft.com/office/drawing/2014/main" id="{57E120A3-C5DA-F581-194C-320FB27D8B70}"/>
                </a:ext>
              </a:extLst>
            </p:cNvPr>
            <p:cNvSpPr txBox="1"/>
            <p:nvPr/>
          </p:nvSpPr>
          <p:spPr>
            <a:xfrm>
              <a:off x="3480453" y="4683386"/>
              <a:ext cx="1395585" cy="461665"/>
            </a:xfrm>
            <a:prstGeom prst="rect">
              <a:avLst/>
            </a:prstGeom>
            <a:noFill/>
          </p:spPr>
          <p:txBody>
            <a:bodyPr wrap="square" rtlCol="0">
              <a:spAutoFit/>
            </a:bodyPr>
            <a:lstStyle/>
            <a:p>
              <a:r>
                <a:rPr lang="en-US" altLang="zh-CN" dirty="0"/>
                <a:t>Convert to decimal number and mod M</a:t>
              </a:r>
              <a:endParaRPr lang="zh-CN" altLang="en-US" dirty="0"/>
            </a:p>
          </p:txBody>
        </p:sp>
        <mc:AlternateContent xmlns:mc="http://schemas.openxmlformats.org/markup-compatibility/2006" xmlns:a14="http://schemas.microsoft.com/office/drawing/2010/main">
          <mc:Choice Requires="a14">
            <p:sp>
              <p:nvSpPr>
                <p:cNvPr id="16" name="矩形 15">
                  <a:extLst>
                    <a:ext uri="{FF2B5EF4-FFF2-40B4-BE49-F238E27FC236}">
                      <a16:creationId xmlns:a16="http://schemas.microsoft.com/office/drawing/2014/main" id="{3690598E-C302-DFFD-0E67-B9A959B79803}"/>
                    </a:ext>
                  </a:extLst>
                </p:cNvPr>
                <p:cNvSpPr/>
                <p:nvPr/>
              </p:nvSpPr>
              <p:spPr>
                <a:xfrm>
                  <a:off x="2714294" y="4466406"/>
                  <a:ext cx="798693" cy="461665"/>
                </a:xfrm>
                <a:prstGeom prst="rect">
                  <a:avLst/>
                </a:prstGeom>
              </p:spPr>
              <p:txBody>
                <a:bodyPr wrap="square">
                  <a:spAutoFit/>
                </a:bodyPr>
                <a:lstStyle/>
                <a:p>
                  <a:pPr algn="ctr"/>
                  <a14:m>
                    <m:oMath xmlns:m="http://schemas.openxmlformats.org/officeDocument/2006/math">
                      <m:d>
                        <m:dPr>
                          <m:begChr m:val="⌈"/>
                          <m:endChr m:val="⌉"/>
                          <m:ctrlPr>
                            <a:rPr lang="en-US" altLang="zh-CN" b="0" i="1" smtClean="0">
                              <a:latin typeface="Cambria Math" panose="02040503050406030204" pitchFamily="18" charset="0"/>
                            </a:rPr>
                          </m:ctrlPr>
                        </m:dPr>
                        <m:e>
                          <m:func>
                            <m:funcPr>
                              <m:ctrlPr>
                                <a:rPr lang="en-US" altLang="zh-CN" i="1">
                                  <a:latin typeface="Cambria Math" panose="02040503050406030204" pitchFamily="18" charset="0"/>
                                </a:rPr>
                              </m:ctrlPr>
                            </m:funcPr>
                            <m:fName>
                              <m:sSub>
                                <m:sSubPr>
                                  <m:ctrlPr>
                                    <a:rPr lang="en-US" altLang="zh-CN" i="1">
                                      <a:latin typeface="Cambria Math" panose="02040503050406030204" pitchFamily="18" charset="0"/>
                                    </a:rPr>
                                  </m:ctrlPr>
                                </m:sSubPr>
                                <m:e>
                                  <m:r>
                                    <m:rPr>
                                      <m:sty m:val="p"/>
                                    </m:rPr>
                                    <a:rPr lang="en-US" altLang="zh-CN">
                                      <a:latin typeface="Cambria Math" panose="02040503050406030204" pitchFamily="18" charset="0"/>
                                    </a:rPr>
                                    <m:t>log</m:t>
                                  </m:r>
                                </m:e>
                                <m:sub>
                                  <m:r>
                                    <a:rPr lang="en-US" altLang="zh-CN" i="1">
                                      <a:latin typeface="Cambria Math" panose="02040503050406030204" pitchFamily="18" charset="0"/>
                                    </a:rPr>
                                    <m:t>2</m:t>
                                  </m:r>
                                </m:sub>
                              </m:sSub>
                            </m:fName>
                            <m:e>
                              <m:r>
                                <m:rPr>
                                  <m:sty m:val="p"/>
                                </m:rPr>
                                <a:rPr lang="en-US" altLang="zh-CN" i="0">
                                  <a:latin typeface="Cambria Math" panose="02040503050406030204" pitchFamily="18" charset="0"/>
                                </a:rPr>
                                <m:t>M</m:t>
                              </m:r>
                            </m:e>
                          </m:func>
                        </m:e>
                      </m:d>
                    </m:oMath>
                  </a14:m>
                  <a:r>
                    <a:rPr lang="zh-CN" altLang="en-US" dirty="0"/>
                    <a:t> </a:t>
                  </a:r>
                  <a:r>
                    <a:rPr lang="en-US" altLang="zh-CN" dirty="0"/>
                    <a:t>binary</a:t>
                  </a:r>
                  <a:endParaRPr lang="zh-CN" altLang="en-US" dirty="0"/>
                </a:p>
              </p:txBody>
            </p:sp>
          </mc:Choice>
          <mc:Fallback xmlns="">
            <p:sp>
              <p:nvSpPr>
                <p:cNvPr id="16" name="矩形 15"/>
                <p:cNvSpPr>
                  <a:spLocks noRot="1" noChangeAspect="1" noMove="1" noResize="1" noEditPoints="1" noAdjustHandles="1" noChangeArrowheads="1" noChangeShapeType="1" noTextEdit="1"/>
                </p:cNvSpPr>
                <p:nvPr/>
              </p:nvSpPr>
              <p:spPr>
                <a:xfrm>
                  <a:off x="2714294" y="4466406"/>
                  <a:ext cx="798693" cy="461665"/>
                </a:xfrm>
                <a:prstGeom prst="rect">
                  <a:avLst/>
                </a:prstGeom>
                <a:blipFill rotWithShape="0">
                  <a:blip r:embed="rId3"/>
                  <a:stretch>
                    <a:fillRect b="-9211"/>
                  </a:stretch>
                </a:blipFill>
              </p:spPr>
              <p:txBody>
                <a:bodyPr/>
                <a:lstStyle/>
                <a:p>
                  <a:r>
                    <a:rPr lang="zh-CN" altLang="en-US">
                      <a:noFill/>
                    </a:rPr>
                    <a:t> </a:t>
                  </a:r>
                </a:p>
              </p:txBody>
            </p:sp>
          </mc:Fallback>
        </mc:AlternateContent>
        <p:cxnSp>
          <p:nvCxnSpPr>
            <p:cNvPr id="17" name="直接箭头连接符 17">
              <a:extLst>
                <a:ext uri="{FF2B5EF4-FFF2-40B4-BE49-F238E27FC236}">
                  <a16:creationId xmlns:a16="http://schemas.microsoft.com/office/drawing/2014/main" id="{F8C868ED-EDD8-5ACF-B171-CA21707D70A9}"/>
                </a:ext>
              </a:extLst>
            </p:cNvPr>
            <p:cNvCxnSpPr/>
            <p:nvPr/>
          </p:nvCxnSpPr>
          <p:spPr bwMode="auto">
            <a:xfrm>
              <a:off x="4909168" y="4906815"/>
              <a:ext cx="654677"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矩形 18">
              <a:extLst>
                <a:ext uri="{FF2B5EF4-FFF2-40B4-BE49-F238E27FC236}">
                  <a16:creationId xmlns:a16="http://schemas.microsoft.com/office/drawing/2014/main" id="{7388B5C7-4BFD-DDD4-5908-789EC815FC41}"/>
                </a:ext>
              </a:extLst>
            </p:cNvPr>
            <p:cNvSpPr/>
            <p:nvPr/>
          </p:nvSpPr>
          <p:spPr>
            <a:xfrm>
              <a:off x="4788024" y="4415421"/>
              <a:ext cx="1086725" cy="461665"/>
            </a:xfrm>
            <a:prstGeom prst="rect">
              <a:avLst/>
            </a:prstGeom>
          </p:spPr>
          <p:txBody>
            <a:bodyPr wrap="square">
              <a:spAutoFit/>
            </a:bodyPr>
            <a:lstStyle/>
            <a:p>
              <a:pPr algn="ctr"/>
              <a:r>
                <a:rPr lang="en-US" altLang="zh-CN" dirty="0"/>
                <a:t>Channel</a:t>
              </a:r>
              <a:r>
                <a:rPr lang="zh-CN" altLang="en-US" dirty="0"/>
                <a:t> </a:t>
              </a:r>
              <a:r>
                <a:rPr lang="en-US" altLang="zh-CN" dirty="0"/>
                <a:t>index in [0, M-1]</a:t>
              </a:r>
              <a:endParaRPr lang="zh-CN" altLang="en-US" dirty="0"/>
            </a:p>
          </p:txBody>
        </p:sp>
        <p:sp>
          <p:nvSpPr>
            <p:cNvPr id="19" name="流程图: 决策 16">
              <a:extLst>
                <a:ext uri="{FF2B5EF4-FFF2-40B4-BE49-F238E27FC236}">
                  <a16:creationId xmlns:a16="http://schemas.microsoft.com/office/drawing/2014/main" id="{24B8DC5D-2D23-B01A-08C6-318792149219}"/>
                </a:ext>
              </a:extLst>
            </p:cNvPr>
            <p:cNvSpPr/>
            <p:nvPr/>
          </p:nvSpPr>
          <p:spPr bwMode="auto">
            <a:xfrm>
              <a:off x="5565139" y="4625439"/>
              <a:ext cx="1601041" cy="562751"/>
            </a:xfrm>
            <a:prstGeom prst="flowChartDecision">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0" name="文本框 20">
              <a:extLst>
                <a:ext uri="{FF2B5EF4-FFF2-40B4-BE49-F238E27FC236}">
                  <a16:creationId xmlns:a16="http://schemas.microsoft.com/office/drawing/2014/main" id="{8DB6344F-B255-C9D5-B6DF-C1BD4105E6BC}"/>
                </a:ext>
              </a:extLst>
            </p:cNvPr>
            <p:cNvSpPr txBox="1"/>
            <p:nvPr/>
          </p:nvSpPr>
          <p:spPr>
            <a:xfrm>
              <a:off x="5904799" y="4768204"/>
              <a:ext cx="1043465" cy="276999"/>
            </a:xfrm>
            <a:prstGeom prst="rect">
              <a:avLst/>
            </a:prstGeom>
            <a:noFill/>
          </p:spPr>
          <p:txBody>
            <a:bodyPr wrap="square" rtlCol="0">
              <a:spAutoFit/>
            </a:bodyPr>
            <a:lstStyle/>
            <a:p>
              <a:r>
                <a:rPr lang="en-US" altLang="zh-CN" dirty="0"/>
                <a:t>in block list?</a:t>
              </a:r>
              <a:endParaRPr lang="zh-CN" altLang="en-US" dirty="0"/>
            </a:p>
          </p:txBody>
        </p:sp>
        <p:cxnSp>
          <p:nvCxnSpPr>
            <p:cNvPr id="21" name="直接箭头连接符 23">
              <a:extLst>
                <a:ext uri="{FF2B5EF4-FFF2-40B4-BE49-F238E27FC236}">
                  <a16:creationId xmlns:a16="http://schemas.microsoft.com/office/drawing/2014/main" id="{41C65B1C-EFAC-540C-A3FC-33D5930A1979}"/>
                </a:ext>
              </a:extLst>
            </p:cNvPr>
            <p:cNvCxnSpPr/>
            <p:nvPr/>
          </p:nvCxnSpPr>
          <p:spPr bwMode="auto">
            <a:xfrm>
              <a:off x="7166180" y="4906704"/>
              <a:ext cx="432048"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矩形 24">
              <a:extLst>
                <a:ext uri="{FF2B5EF4-FFF2-40B4-BE49-F238E27FC236}">
                  <a16:creationId xmlns:a16="http://schemas.microsoft.com/office/drawing/2014/main" id="{D87F0991-7CAB-B266-FCC2-5827608589F2}"/>
                </a:ext>
              </a:extLst>
            </p:cNvPr>
            <p:cNvSpPr/>
            <p:nvPr/>
          </p:nvSpPr>
          <p:spPr>
            <a:xfrm>
              <a:off x="7603797" y="4768204"/>
              <a:ext cx="1080745" cy="276999"/>
            </a:xfrm>
            <a:prstGeom prst="rect">
              <a:avLst/>
            </a:prstGeom>
          </p:spPr>
          <p:txBody>
            <a:bodyPr wrap="none">
              <a:spAutoFit/>
            </a:bodyPr>
            <a:lstStyle/>
            <a:p>
              <a:r>
                <a:rPr lang="en-US" altLang="zh-CN" dirty="0"/>
                <a:t>Channel index</a:t>
              </a:r>
              <a:endParaRPr lang="zh-CN" altLang="en-US" dirty="0"/>
            </a:p>
          </p:txBody>
        </p:sp>
        <p:cxnSp>
          <p:nvCxnSpPr>
            <p:cNvPr id="23" name="肘形连接符 25">
              <a:extLst>
                <a:ext uri="{FF2B5EF4-FFF2-40B4-BE49-F238E27FC236}">
                  <a16:creationId xmlns:a16="http://schemas.microsoft.com/office/drawing/2014/main" id="{62F0BCAF-8D90-FDB3-C67E-E36AD0FDC685}"/>
                </a:ext>
              </a:extLst>
            </p:cNvPr>
            <p:cNvCxnSpPr>
              <a:stCxn id="19" idx="2"/>
              <a:endCxn id="9" idx="2"/>
            </p:cNvCxnSpPr>
            <p:nvPr/>
          </p:nvCxnSpPr>
          <p:spPr bwMode="auto">
            <a:xfrm rot="5400000" flipH="1">
              <a:off x="4358854" y="3181385"/>
              <a:ext cx="57947" cy="3955665"/>
            </a:xfrm>
            <a:prstGeom prst="bentConnector3">
              <a:avLst>
                <a:gd name="adj1" fmla="val -659955"/>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矩形 29">
              <a:extLst>
                <a:ext uri="{FF2B5EF4-FFF2-40B4-BE49-F238E27FC236}">
                  <a16:creationId xmlns:a16="http://schemas.microsoft.com/office/drawing/2014/main" id="{047477F1-17DD-4781-93D7-E755D2CBDA23}"/>
                </a:ext>
              </a:extLst>
            </p:cNvPr>
            <p:cNvSpPr/>
            <p:nvPr/>
          </p:nvSpPr>
          <p:spPr>
            <a:xfrm>
              <a:off x="7125420" y="4621136"/>
              <a:ext cx="372218" cy="276999"/>
            </a:xfrm>
            <a:prstGeom prst="rect">
              <a:avLst/>
            </a:prstGeom>
          </p:spPr>
          <p:txBody>
            <a:bodyPr wrap="none">
              <a:spAutoFit/>
            </a:bodyPr>
            <a:lstStyle/>
            <a:p>
              <a:r>
                <a:rPr lang="en-US" altLang="zh-CN" dirty="0"/>
                <a:t>No</a:t>
              </a:r>
              <a:endParaRPr lang="zh-CN" altLang="en-US" dirty="0"/>
            </a:p>
          </p:txBody>
        </p:sp>
        <p:sp>
          <p:nvSpPr>
            <p:cNvPr id="25" name="矩形 30">
              <a:extLst>
                <a:ext uri="{FF2B5EF4-FFF2-40B4-BE49-F238E27FC236}">
                  <a16:creationId xmlns:a16="http://schemas.microsoft.com/office/drawing/2014/main" id="{4AB74340-E671-E9C9-871A-91F9EFCB1BB7}"/>
                </a:ext>
              </a:extLst>
            </p:cNvPr>
            <p:cNvSpPr/>
            <p:nvPr/>
          </p:nvSpPr>
          <p:spPr>
            <a:xfrm>
              <a:off x="6325905" y="5247485"/>
              <a:ext cx="408125" cy="276999"/>
            </a:xfrm>
            <a:prstGeom prst="rect">
              <a:avLst/>
            </a:prstGeom>
          </p:spPr>
          <p:txBody>
            <a:bodyPr wrap="none">
              <a:spAutoFit/>
            </a:bodyPr>
            <a:lstStyle/>
            <a:p>
              <a:r>
                <a:rPr lang="en-US" altLang="zh-CN" dirty="0"/>
                <a:t>Yes</a:t>
              </a:r>
              <a:endParaRPr lang="zh-CN" altLang="en-US" dirty="0"/>
            </a:p>
          </p:txBody>
        </p:sp>
      </p:grpSp>
      <p:sp>
        <p:nvSpPr>
          <p:cNvPr id="5" name="Footer Placeholder 4">
            <a:extLst>
              <a:ext uri="{FF2B5EF4-FFF2-40B4-BE49-F238E27FC236}">
                <a16:creationId xmlns:a16="http://schemas.microsoft.com/office/drawing/2014/main" id="{F19F3D68-0A62-86A5-7263-73051167B764}"/>
              </a:ext>
            </a:extLst>
          </p:cNvPr>
          <p:cNvSpPr>
            <a:spLocks noGrp="1"/>
          </p:cNvSpPr>
          <p:nvPr>
            <p:ph type="ftr" sz="quarter" idx="11"/>
          </p:nvPr>
        </p:nvSpPr>
        <p:spPr/>
        <p:txBody>
          <a:bodyPr/>
          <a:lstStyle/>
          <a:p>
            <a:r>
              <a:rPr lang="en-US" altLang="en-US" dirty="0"/>
              <a:t>Pakrooh et al. (Qualcomm)</a:t>
            </a:r>
          </a:p>
        </p:txBody>
      </p:sp>
    </p:spTree>
    <p:extLst>
      <p:ext uri="{BB962C8B-B14F-4D97-AF65-F5344CB8AC3E}">
        <p14:creationId xmlns:p14="http://schemas.microsoft.com/office/powerpoint/2010/main" val="2702895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C9D23-CB6B-4A9C-98F5-4E71EB602AFD}"/>
              </a:ext>
            </a:extLst>
          </p:cNvPr>
          <p:cNvSpPr>
            <a:spLocks noGrp="1"/>
          </p:cNvSpPr>
          <p:nvPr>
            <p:ph type="title"/>
          </p:nvPr>
        </p:nvSpPr>
        <p:spPr/>
        <p:txBody>
          <a:bodyPr/>
          <a:lstStyle/>
          <a:p>
            <a:r>
              <a:rPr lang="en-US" dirty="0"/>
              <a:t>NB Hopping Rules and Cadence</a:t>
            </a:r>
          </a:p>
        </p:txBody>
      </p:sp>
      <p:sp>
        <p:nvSpPr>
          <p:cNvPr id="3" name="Content Placeholder 2">
            <a:extLst>
              <a:ext uri="{FF2B5EF4-FFF2-40B4-BE49-F238E27FC236}">
                <a16:creationId xmlns:a16="http://schemas.microsoft.com/office/drawing/2014/main" id="{2D04E12D-463F-40A6-A1A6-926FF6BC2EC7}"/>
              </a:ext>
            </a:extLst>
          </p:cNvPr>
          <p:cNvSpPr>
            <a:spLocks noGrp="1"/>
          </p:cNvSpPr>
          <p:nvPr>
            <p:ph idx="1"/>
          </p:nvPr>
        </p:nvSpPr>
        <p:spPr>
          <a:xfrm>
            <a:off x="395536" y="1600200"/>
            <a:ext cx="8352928" cy="4572000"/>
          </a:xfrm>
        </p:spPr>
        <p:txBody>
          <a:bodyPr/>
          <a:lstStyle/>
          <a:p>
            <a:r>
              <a:rPr lang="en-US" sz="1800" dirty="0">
                <a:cs typeface="Calibri" panose="020F0502020204030204" pitchFamily="34" charset="0"/>
              </a:rPr>
              <a:t>We recommend to do NB channel hopping only when there is NB transmission failure or when NB channel is busy </a:t>
            </a:r>
          </a:p>
          <a:p>
            <a:pPr lvl="1">
              <a:buFont typeface="Courier New" panose="02070309020205020404" pitchFamily="49" charset="0"/>
              <a:buChar char="o"/>
            </a:pPr>
            <a:r>
              <a:rPr lang="en-US" sz="1600" dirty="0">
                <a:cs typeface="Calibri" panose="020F0502020204030204" pitchFamily="34" charset="0"/>
              </a:rPr>
              <a:t>Efficient in spectrum usage, as it does not enforce unnecessary hopping</a:t>
            </a:r>
          </a:p>
          <a:p>
            <a:pPr lvl="1"/>
            <a:endParaRPr lang="en-US" sz="1800" dirty="0">
              <a:cs typeface="Calibri" panose="020F0502020204030204" pitchFamily="34" charset="0"/>
            </a:endParaRPr>
          </a:p>
          <a:p>
            <a:r>
              <a:rPr lang="en-US" sz="1800" dirty="0">
                <a:cs typeface="Calibri" panose="020F0502020204030204" pitchFamily="34" charset="0"/>
              </a:rPr>
              <a:t>What if NB transmission from one direction succeeds and the other direction fails?</a:t>
            </a:r>
            <a:endParaRPr lang="en-US" sz="1400" dirty="0">
              <a:cs typeface="Calibri" panose="020F0502020204030204" pitchFamily="34" charset="0"/>
            </a:endParaRPr>
          </a:p>
          <a:p>
            <a:pPr lvl="1">
              <a:buFont typeface="Courier New" panose="02070309020205020404" pitchFamily="49" charset="0"/>
              <a:buChar char="o"/>
            </a:pPr>
            <a:r>
              <a:rPr lang="en-US" sz="1600" dirty="0">
                <a:cs typeface="Calibri" panose="020F0502020204030204" pitchFamily="34" charset="0"/>
              </a:rPr>
              <a:t>If both NB message transmissions succeed (initiator </a:t>
            </a:r>
            <a:r>
              <a:rPr lang="en-US" sz="1600" dirty="0">
                <a:cs typeface="Calibri" panose="020F0502020204030204" pitchFamily="34" charset="0"/>
                <a:sym typeface="Wingdings" panose="05000000000000000000" pitchFamily="2" charset="2"/>
              </a:rPr>
              <a:t> responder and </a:t>
            </a:r>
            <a:r>
              <a:rPr lang="en-US" sz="1600" dirty="0">
                <a:cs typeface="Calibri" panose="020F0502020204030204" pitchFamily="34" charset="0"/>
              </a:rPr>
              <a:t>initiator </a:t>
            </a:r>
            <a:r>
              <a:rPr lang="en-US" sz="1600" dirty="0">
                <a:cs typeface="Calibri" panose="020F0502020204030204" pitchFamily="34" charset="0"/>
                <a:sym typeface="Wingdings" panose="05000000000000000000" pitchFamily="2" charset="2"/>
              </a:rPr>
              <a:t> responder )</a:t>
            </a:r>
            <a:r>
              <a:rPr lang="en-US" sz="1600" dirty="0">
                <a:cs typeface="Calibri" panose="020F0502020204030204" pitchFamily="34" charset="0"/>
              </a:rPr>
              <a:t>, no NB channel hopping is done.</a:t>
            </a:r>
          </a:p>
          <a:p>
            <a:pPr lvl="1">
              <a:buFont typeface="Courier New" panose="02070309020205020404" pitchFamily="49" charset="0"/>
              <a:buChar char="o"/>
            </a:pPr>
            <a:r>
              <a:rPr lang="en-US" sz="1600" dirty="0">
                <a:cs typeface="Calibri" panose="020F0502020204030204" pitchFamily="34" charset="0"/>
              </a:rPr>
              <a:t>If the first NB message and/or the second NB message do not go through, then UWB fragments are not transmitted.</a:t>
            </a:r>
          </a:p>
          <a:p>
            <a:pPr lvl="2"/>
            <a:r>
              <a:rPr lang="en-US" sz="1400" dirty="0">
                <a:cs typeface="Calibri" panose="020F0502020204030204" pitchFamily="34" charset="0"/>
              </a:rPr>
              <a:t>If the failure happens in initialization phase (phase I), then NB channel hopping is done in the next round, and NB message is retransmitted from initiator to responder. This process is repeated until initiator receives an ACK NB message from the responder.</a:t>
            </a:r>
          </a:p>
          <a:p>
            <a:pPr lvl="2"/>
            <a:r>
              <a:rPr lang="en-US" sz="1400" dirty="0">
                <a:cs typeface="Calibri" panose="020F0502020204030204" pitchFamily="34" charset="0"/>
              </a:rPr>
              <a:t>If the failure happens in measurement report phase (phase III), then NB channel hopping is done in the next round and the measurement report is included in the initialization phase of the next round.</a:t>
            </a:r>
          </a:p>
          <a:p>
            <a:pPr lvl="1"/>
            <a:endParaRPr lang="en-US" sz="1400" dirty="0">
              <a:cs typeface="Calibri" panose="020F0502020204030204" pitchFamily="34" charset="0"/>
            </a:endParaRPr>
          </a:p>
          <a:p>
            <a:pPr lvl="1"/>
            <a:endParaRPr lang="en-US" sz="1400" dirty="0">
              <a:cs typeface="Calibri" panose="020F0502020204030204" pitchFamily="34" charset="0"/>
            </a:endParaRPr>
          </a:p>
          <a:p>
            <a:endParaRPr lang="en-US" sz="1800" dirty="0">
              <a:cs typeface="Calibri" panose="020F0502020204030204" pitchFamily="34" charset="0"/>
            </a:endParaRPr>
          </a:p>
        </p:txBody>
      </p:sp>
      <p:sp>
        <p:nvSpPr>
          <p:cNvPr id="5" name="Footer Placeholder 4">
            <a:extLst>
              <a:ext uri="{FF2B5EF4-FFF2-40B4-BE49-F238E27FC236}">
                <a16:creationId xmlns:a16="http://schemas.microsoft.com/office/drawing/2014/main" id="{2345BCEB-723C-8934-37D2-952A759269BB}"/>
              </a:ext>
            </a:extLst>
          </p:cNvPr>
          <p:cNvSpPr>
            <a:spLocks noGrp="1"/>
          </p:cNvSpPr>
          <p:nvPr>
            <p:ph type="ftr" sz="quarter" idx="11"/>
          </p:nvPr>
        </p:nvSpPr>
        <p:spPr/>
        <p:txBody>
          <a:bodyPr/>
          <a:lstStyle/>
          <a:p>
            <a:r>
              <a:rPr lang="en-US" altLang="en-US"/>
              <a:t>Pakrooh et al. (Qualcomm)</a:t>
            </a:r>
            <a:endParaRPr lang="en-US" altLang="en-US" dirty="0"/>
          </a:p>
        </p:txBody>
      </p:sp>
    </p:spTree>
    <p:extLst>
      <p:ext uri="{BB962C8B-B14F-4D97-AF65-F5344CB8AC3E}">
        <p14:creationId xmlns:p14="http://schemas.microsoft.com/office/powerpoint/2010/main" val="3628569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C9D23-CB6B-4A9C-98F5-4E71EB602AFD}"/>
              </a:ext>
            </a:extLst>
          </p:cNvPr>
          <p:cNvSpPr>
            <a:spLocks noGrp="1"/>
          </p:cNvSpPr>
          <p:nvPr>
            <p:ph type="title"/>
          </p:nvPr>
        </p:nvSpPr>
        <p:spPr>
          <a:xfrm>
            <a:off x="685800" y="496415"/>
            <a:ext cx="7772400" cy="1066800"/>
          </a:xfrm>
        </p:spPr>
        <p:txBody>
          <a:bodyPr/>
          <a:lstStyle/>
          <a:p>
            <a:r>
              <a:rPr lang="en-US" dirty="0"/>
              <a:t>NB Hopping Channel List</a:t>
            </a:r>
          </a:p>
        </p:txBody>
      </p:sp>
      <p:sp>
        <p:nvSpPr>
          <p:cNvPr id="3" name="Content Placeholder 2">
            <a:extLst>
              <a:ext uri="{FF2B5EF4-FFF2-40B4-BE49-F238E27FC236}">
                <a16:creationId xmlns:a16="http://schemas.microsoft.com/office/drawing/2014/main" id="{2D04E12D-463F-40A6-A1A6-926FF6BC2EC7}"/>
              </a:ext>
            </a:extLst>
          </p:cNvPr>
          <p:cNvSpPr>
            <a:spLocks noGrp="1"/>
          </p:cNvSpPr>
          <p:nvPr>
            <p:ph idx="1"/>
          </p:nvPr>
        </p:nvSpPr>
        <p:spPr>
          <a:xfrm>
            <a:off x="475903" y="1029815"/>
            <a:ext cx="8416578" cy="4572000"/>
          </a:xfrm>
        </p:spPr>
        <p:txBody>
          <a:bodyPr/>
          <a:lstStyle/>
          <a:p>
            <a:pPr marL="0" indent="0">
              <a:buNone/>
            </a:pPr>
            <a:endParaRPr lang="en-US" sz="1800" dirty="0">
              <a:cs typeface="Calibri" panose="020F0502020204030204" pitchFamily="34" charset="0"/>
            </a:endParaRPr>
          </a:p>
          <a:p>
            <a:r>
              <a:rPr lang="en-US" sz="1800" dirty="0">
                <a:cs typeface="Calibri" panose="020F0502020204030204" pitchFamily="34" charset="0"/>
              </a:rPr>
              <a:t>To reduce interference, priority NB channel lists can be defined in UNII-3 and UNII-5 for NBA-UWB [3].</a:t>
            </a:r>
          </a:p>
          <a:p>
            <a:r>
              <a:rPr lang="en-US" sz="1800" dirty="0">
                <a:cs typeface="Calibri" panose="020F0502020204030204" pitchFamily="34" charset="0"/>
              </a:rPr>
              <a:t>NB channel selection starts from priority channel list. Start by selecting a random channel from the priority list. </a:t>
            </a:r>
          </a:p>
          <a:p>
            <a:pPr lvl="1">
              <a:buFont typeface="Courier New" panose="02070309020205020404" pitchFamily="49" charset="0"/>
              <a:buChar char="o"/>
            </a:pPr>
            <a:r>
              <a:rPr lang="en-US" sz="1600" dirty="0">
                <a:cs typeface="Calibri" panose="020F0502020204030204" pitchFamily="34" charset="0"/>
              </a:rPr>
              <a:t>Example of priority channel list for </a:t>
            </a:r>
            <a:r>
              <a:rPr lang="en-US" sz="1600" dirty="0">
                <a:solidFill>
                  <a:srgbClr val="FF0000"/>
                </a:solidFill>
                <a:cs typeface="Calibri" panose="020F0502020204030204" pitchFamily="34" charset="0"/>
              </a:rPr>
              <a:t>UNII-3 </a:t>
            </a:r>
            <a:r>
              <a:rPr lang="en-US" sz="1600" dirty="0">
                <a:cs typeface="Calibri" panose="020F0502020204030204" pitchFamily="34" charset="0"/>
              </a:rPr>
              <a:t>band: </a:t>
            </a:r>
          </a:p>
          <a:p>
            <a:pPr lvl="2">
              <a:buFont typeface="Arial" panose="020B0604020202020204" pitchFamily="34" charset="0"/>
              <a:buChar char="•"/>
            </a:pPr>
            <a:r>
              <a:rPr lang="en-US" sz="1400" dirty="0">
                <a:cs typeface="Calibri" panose="020F0502020204030204" pitchFamily="34" charset="0"/>
              </a:rPr>
              <a:t>5730-5735MHz: 5MHz</a:t>
            </a:r>
          </a:p>
          <a:p>
            <a:pPr lvl="2">
              <a:buFont typeface="Arial" panose="020B0604020202020204" pitchFamily="34" charset="0"/>
              <a:buChar char="•"/>
            </a:pPr>
            <a:r>
              <a:rPr lang="en-US" sz="1400" dirty="0">
                <a:cs typeface="Calibri" panose="020F0502020204030204" pitchFamily="34" charset="0"/>
              </a:rPr>
              <a:t>5725-5730MHz (part of Ch#144):  5MHz </a:t>
            </a:r>
          </a:p>
          <a:p>
            <a:pPr lvl="2">
              <a:buFont typeface="Arial" panose="020B0604020202020204" pitchFamily="34" charset="0"/>
              <a:buChar char="•"/>
            </a:pPr>
            <a:endParaRPr lang="en-US" sz="1400" dirty="0">
              <a:cs typeface="Calibri" panose="020F0502020204030204" pitchFamily="34" charset="0"/>
            </a:endParaRPr>
          </a:p>
          <a:p>
            <a:pPr lvl="2">
              <a:buFont typeface="Arial" panose="020B0604020202020204" pitchFamily="34" charset="0"/>
              <a:buChar char="•"/>
            </a:pPr>
            <a:endParaRPr lang="en-US" sz="1400" dirty="0">
              <a:cs typeface="Calibri" panose="020F0502020204030204" pitchFamily="34" charset="0"/>
            </a:endParaRPr>
          </a:p>
          <a:p>
            <a:pPr lvl="2">
              <a:buFont typeface="Arial" panose="020B0604020202020204" pitchFamily="34" charset="0"/>
              <a:buChar char="•"/>
            </a:pPr>
            <a:endParaRPr lang="en-US" sz="1400" dirty="0">
              <a:cs typeface="Calibri" panose="020F0502020204030204" pitchFamily="34" charset="0"/>
            </a:endParaRPr>
          </a:p>
          <a:p>
            <a:pPr lvl="1">
              <a:buFont typeface="Courier New" panose="02070309020205020404" pitchFamily="49" charset="0"/>
              <a:buChar char="o"/>
            </a:pPr>
            <a:endParaRPr lang="en-US" sz="1600" dirty="0">
              <a:cs typeface="Calibri" panose="020F0502020204030204" pitchFamily="34" charset="0"/>
            </a:endParaRPr>
          </a:p>
          <a:p>
            <a:pPr lvl="1">
              <a:buFont typeface="Courier New" panose="02070309020205020404" pitchFamily="49" charset="0"/>
              <a:buChar char="o"/>
            </a:pPr>
            <a:endParaRPr lang="en-US" sz="1600" dirty="0">
              <a:cs typeface="Calibri" panose="020F0502020204030204" pitchFamily="34" charset="0"/>
            </a:endParaRPr>
          </a:p>
          <a:p>
            <a:pPr lvl="1">
              <a:buFont typeface="Courier New" panose="02070309020205020404" pitchFamily="49" charset="0"/>
              <a:buChar char="o"/>
            </a:pPr>
            <a:endParaRPr lang="en-US" sz="1600" dirty="0">
              <a:cs typeface="Calibri" panose="020F0502020204030204" pitchFamily="34" charset="0"/>
            </a:endParaRPr>
          </a:p>
          <a:p>
            <a:pPr lvl="1">
              <a:buFont typeface="Courier New" panose="02070309020205020404" pitchFamily="49" charset="0"/>
              <a:buChar char="o"/>
            </a:pPr>
            <a:r>
              <a:rPr lang="en-US" sz="1600" dirty="0">
                <a:cs typeface="Calibri" panose="020F0502020204030204" pitchFamily="34" charset="0"/>
              </a:rPr>
              <a:t>Example of priority channels for </a:t>
            </a:r>
            <a:r>
              <a:rPr lang="en-US" sz="1600" dirty="0">
                <a:solidFill>
                  <a:srgbClr val="FF0000"/>
                </a:solidFill>
                <a:cs typeface="Calibri" panose="020F0502020204030204" pitchFamily="34" charset="0"/>
              </a:rPr>
              <a:t>UNII-5 </a:t>
            </a:r>
            <a:r>
              <a:rPr lang="en-US" sz="1600" dirty="0">
                <a:cs typeface="Calibri" panose="020F0502020204030204" pitchFamily="34" charset="0"/>
              </a:rPr>
              <a:t>band can be defined based on regulatory rules.</a:t>
            </a:r>
          </a:p>
          <a:p>
            <a:pPr lvl="2"/>
            <a:r>
              <a:rPr lang="en-US" sz="1400" dirty="0">
                <a:cs typeface="Calibri" panose="020F0502020204030204" pitchFamily="34" charset="0"/>
              </a:rPr>
              <a:t>We are considering 5925-5945MHz. However, it is not still allowed in EU, and the regulatory rules in US are not clearly specified yet. Will be tracking the regulatory aspect.</a:t>
            </a:r>
          </a:p>
          <a:p>
            <a:pPr lvl="1"/>
            <a:endParaRPr lang="en-US" sz="1800" dirty="0">
              <a:cs typeface="Calibri" panose="020F0502020204030204" pitchFamily="34" charset="0"/>
            </a:endParaRPr>
          </a:p>
        </p:txBody>
      </p:sp>
      <p:pic>
        <p:nvPicPr>
          <p:cNvPr id="7" name="Picture 6">
            <a:extLst>
              <a:ext uri="{FF2B5EF4-FFF2-40B4-BE49-F238E27FC236}">
                <a16:creationId xmlns:a16="http://schemas.microsoft.com/office/drawing/2014/main" id="{49C7D46B-B6A7-4F2E-4B70-9752DA90711B}"/>
              </a:ext>
            </a:extLst>
          </p:cNvPr>
          <p:cNvPicPr>
            <a:picLocks noChangeAspect="1"/>
          </p:cNvPicPr>
          <p:nvPr/>
        </p:nvPicPr>
        <p:blipFill>
          <a:blip r:embed="rId3"/>
          <a:stretch>
            <a:fillRect/>
          </a:stretch>
        </p:blipFill>
        <p:spPr>
          <a:xfrm>
            <a:off x="549575" y="3617893"/>
            <a:ext cx="7772400" cy="1280248"/>
          </a:xfrm>
          <a:prstGeom prst="rect">
            <a:avLst/>
          </a:prstGeom>
        </p:spPr>
      </p:pic>
      <p:sp>
        <p:nvSpPr>
          <p:cNvPr id="5" name="Footer Placeholder 4">
            <a:extLst>
              <a:ext uri="{FF2B5EF4-FFF2-40B4-BE49-F238E27FC236}">
                <a16:creationId xmlns:a16="http://schemas.microsoft.com/office/drawing/2014/main" id="{EF42C7A7-3A51-C0D4-FCE1-69CB22682732}"/>
              </a:ext>
            </a:extLst>
          </p:cNvPr>
          <p:cNvSpPr>
            <a:spLocks noGrp="1"/>
          </p:cNvSpPr>
          <p:nvPr>
            <p:ph type="ftr" sz="quarter" idx="11"/>
          </p:nvPr>
        </p:nvSpPr>
        <p:spPr/>
        <p:txBody>
          <a:bodyPr/>
          <a:lstStyle/>
          <a:p>
            <a:r>
              <a:rPr lang="en-US" altLang="en-US"/>
              <a:t>Pakrooh et al. (Qualcomm)</a:t>
            </a:r>
            <a:endParaRPr lang="en-US" altLang="en-US" dirty="0"/>
          </a:p>
        </p:txBody>
      </p:sp>
    </p:spTree>
    <p:extLst>
      <p:ext uri="{BB962C8B-B14F-4D97-AF65-F5344CB8AC3E}">
        <p14:creationId xmlns:p14="http://schemas.microsoft.com/office/powerpoint/2010/main" val="475291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C9D23-CB6B-4A9C-98F5-4E71EB602AFD}"/>
              </a:ext>
            </a:extLst>
          </p:cNvPr>
          <p:cNvSpPr>
            <a:spLocks noGrp="1"/>
          </p:cNvSpPr>
          <p:nvPr>
            <p:ph type="title"/>
          </p:nvPr>
        </p:nvSpPr>
        <p:spPr>
          <a:xfrm>
            <a:off x="685800" y="496415"/>
            <a:ext cx="7772400" cy="1066800"/>
          </a:xfrm>
        </p:spPr>
        <p:txBody>
          <a:bodyPr/>
          <a:lstStyle/>
          <a:p>
            <a:r>
              <a:rPr lang="en-US" dirty="0"/>
              <a:t>NB Hopping Rule</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2D04E12D-463F-40A6-A1A6-926FF6BC2EC7}"/>
                  </a:ext>
                </a:extLst>
              </p:cNvPr>
              <p:cNvSpPr>
                <a:spLocks noGrp="1"/>
              </p:cNvSpPr>
              <p:nvPr>
                <p:ph idx="1"/>
              </p:nvPr>
            </p:nvSpPr>
            <p:spPr>
              <a:xfrm>
                <a:off x="475903" y="1029815"/>
                <a:ext cx="8416578" cy="4572000"/>
              </a:xfrm>
            </p:spPr>
            <p:txBody>
              <a:bodyPr/>
              <a:lstStyle/>
              <a:p>
                <a:endParaRPr lang="en-US" sz="1800" dirty="0">
                  <a:cs typeface="Calibri" panose="020F0502020204030204" pitchFamily="34" charset="0"/>
                </a:endParaRPr>
              </a:p>
              <a:p>
                <a:r>
                  <a:rPr lang="en-US" sz="1800" dirty="0">
                    <a:cs typeface="Calibri" panose="020F0502020204030204" pitchFamily="34" charset="0"/>
                  </a:rPr>
                  <a:t>Proposing the steps below for channel hopping using prioritized channel list:</a:t>
                </a:r>
              </a:p>
              <a:p>
                <a:endParaRPr lang="en-US" sz="1800" dirty="0">
                  <a:cs typeface="Calibri" panose="020F0502020204030204" pitchFamily="34" charset="0"/>
                </a:endParaRPr>
              </a:p>
              <a:p>
                <a:pPr lvl="1">
                  <a:buFont typeface="+mj-lt"/>
                  <a:buAutoNum type="arabicPeriod"/>
                </a:pPr>
                <a:r>
                  <a:rPr lang="en-US" sz="1800" dirty="0">
                    <a:cs typeface="Calibri" panose="020F0502020204030204" pitchFamily="34" charset="0"/>
                  </a:rPr>
                  <a:t>Start with a random channel in </a:t>
                </a:r>
                <a:r>
                  <a:rPr lang="en-US" sz="1800" dirty="0">
                    <a:solidFill>
                      <a:srgbClr val="FF0000"/>
                    </a:solidFill>
                    <a:cs typeface="Calibri" panose="020F0502020204030204" pitchFamily="34" charset="0"/>
                  </a:rPr>
                  <a:t>priority channels</a:t>
                </a:r>
                <a:r>
                  <a:rPr lang="en-US" sz="1800" dirty="0">
                    <a:cs typeface="Calibri" panose="020F0502020204030204" pitchFamily="34" charset="0"/>
                  </a:rPr>
                  <a:t> list</a:t>
                </a:r>
              </a:p>
              <a:p>
                <a:pPr lvl="1">
                  <a:buFont typeface="+mj-lt"/>
                  <a:buAutoNum type="arabicPeriod"/>
                </a:pPr>
                <a:r>
                  <a:rPr lang="en-US" sz="1800" dirty="0">
                    <a:cs typeface="Calibri" panose="020F0502020204030204" pitchFamily="34" charset="0"/>
                  </a:rPr>
                  <a:t>If NB transmission succeeds, same channel can be used for next NB transmission.</a:t>
                </a:r>
              </a:p>
              <a:p>
                <a:pPr lvl="1">
                  <a:buFont typeface="+mj-lt"/>
                  <a:buAutoNum type="arabicPeriod"/>
                </a:pPr>
                <a:r>
                  <a:rPr lang="en-US" sz="1800" dirty="0">
                    <a:cs typeface="Calibri" panose="020F0502020204030204" pitchFamily="34" charset="0"/>
                  </a:rPr>
                  <a:t> If it fails, hop to another random channel from </a:t>
                </a:r>
                <a:r>
                  <a:rPr lang="en-US" sz="1800" dirty="0">
                    <a:solidFill>
                      <a:srgbClr val="FF0000"/>
                    </a:solidFill>
                    <a:cs typeface="Calibri" panose="020F0502020204030204" pitchFamily="34" charset="0"/>
                  </a:rPr>
                  <a:t>non-priority</a:t>
                </a:r>
                <a:r>
                  <a:rPr lang="en-US" sz="1800" dirty="0">
                    <a:cs typeface="Calibri" panose="020F0502020204030204" pitchFamily="34" charset="0"/>
                  </a:rPr>
                  <a:t> </a:t>
                </a:r>
                <a:r>
                  <a:rPr lang="en-US" sz="1800" dirty="0">
                    <a:solidFill>
                      <a:srgbClr val="FF0000"/>
                    </a:solidFill>
                    <a:cs typeface="Calibri" panose="020F0502020204030204" pitchFamily="34" charset="0"/>
                  </a:rPr>
                  <a:t>channels</a:t>
                </a:r>
                <a:r>
                  <a:rPr lang="en-US" sz="1800" dirty="0">
                    <a:cs typeface="Calibri" panose="020F0502020204030204" pitchFamily="34" charset="0"/>
                  </a:rPr>
                  <a:t> list</a:t>
                </a:r>
              </a:p>
              <a:p>
                <a:pPr lvl="2">
                  <a:buFont typeface="Arial" panose="020B0604020202020204" pitchFamily="34" charset="0"/>
                  <a:buChar char="•"/>
                </a:pPr>
                <a:r>
                  <a:rPr lang="en-US" sz="1600" dirty="0">
                    <a:cs typeface="Calibri" panose="020F0502020204030204" pitchFamily="34" charset="0"/>
                  </a:rPr>
                  <a:t>If there is failure in the selected channel, do channel hopping within the non-priority channels list </a:t>
                </a:r>
              </a:p>
              <a:p>
                <a:pPr lvl="2">
                  <a:buFont typeface="Arial" panose="020B0604020202020204" pitchFamily="34" charset="0"/>
                  <a:buChar char="•"/>
                </a:pPr>
                <a:r>
                  <a:rPr lang="en-US" sz="1600" dirty="0">
                    <a:cs typeface="Calibri" panose="020F0502020204030204" pitchFamily="34" charset="0"/>
                  </a:rPr>
                  <a:t>Move back to the priority channel list if condition 1 or condition 2 is met</a:t>
                </a:r>
              </a:p>
              <a:p>
                <a:pPr lvl="3">
                  <a:buFont typeface="Courier New" panose="02070309020205020404" pitchFamily="49" charset="0"/>
                  <a:buChar char="o"/>
                </a:pPr>
                <a:r>
                  <a:rPr lang="en-US" sz="1600" dirty="0">
                    <a:cs typeface="Calibri" panose="020F0502020204030204" pitchFamily="34" charset="0"/>
                  </a:rPr>
                  <a:t>1. Failure in non-priority channel is observed </a:t>
                </a:r>
                <a:r>
                  <a:rPr lang="en-US" sz="1600" b="1" u="sng" dirty="0">
                    <a:cs typeface="Calibri" panose="020F0502020204030204" pitchFamily="34" charset="0"/>
                  </a:rPr>
                  <a:t>and</a:t>
                </a:r>
                <a:r>
                  <a:rPr lang="en-US" sz="1600" dirty="0">
                    <a:cs typeface="Calibri" panose="020F0502020204030204" pitchFamily="34" charset="0"/>
                  </a:rPr>
                  <a:t> a </a:t>
                </a:r>
                <a14:m>
                  <m:oMath xmlns:m="http://schemas.openxmlformats.org/officeDocument/2006/math">
                    <m:sSub>
                      <m:sSubPr>
                        <m:ctrlPr>
                          <a:rPr lang="en-US" sz="1600" i="1" dirty="0" smtClean="0">
                            <a:cs typeface="Calibri" panose="020F0502020204030204" pitchFamily="34" charset="0"/>
                          </a:rPr>
                        </m:ctrlPr>
                      </m:sSubPr>
                      <m:e>
                        <m:r>
                          <a:rPr lang="en-US" sz="1600" b="0" i="1" dirty="0" smtClean="0">
                            <a:cs typeface="Calibri" panose="020F0502020204030204" pitchFamily="34" charset="0"/>
                          </a:rPr>
                          <m:t>𝑡</m:t>
                        </m:r>
                      </m:e>
                      <m:sub>
                        <m:r>
                          <a:rPr lang="en-US" sz="1600" b="0" i="1" dirty="0" smtClean="0">
                            <a:cs typeface="Calibri" panose="020F0502020204030204" pitchFamily="34" charset="0"/>
                          </a:rPr>
                          <m:t>1</m:t>
                        </m:r>
                      </m:sub>
                    </m:sSub>
                  </m:oMath>
                </a14:m>
                <a:r>
                  <a:rPr lang="en-US" sz="1600" dirty="0">
                    <a:cs typeface="Calibri" panose="020F0502020204030204" pitchFamily="34" charset="0"/>
                  </a:rPr>
                  <a:t> time duration has elapsed.</a:t>
                </a:r>
              </a:p>
              <a:p>
                <a:pPr lvl="3">
                  <a:buFont typeface="Courier New" panose="02070309020205020404" pitchFamily="49" charset="0"/>
                  <a:buChar char="o"/>
                </a:pPr>
                <a:r>
                  <a:rPr lang="en-US" sz="1600" dirty="0">
                    <a:cs typeface="Calibri" panose="020F0502020204030204" pitchFamily="34" charset="0"/>
                  </a:rPr>
                  <a:t>2. A </a:t>
                </a:r>
                <a14:m>
                  <m:oMath xmlns:m="http://schemas.openxmlformats.org/officeDocument/2006/math">
                    <m:sSub>
                      <m:sSubPr>
                        <m:ctrlPr>
                          <a:rPr lang="en-US" sz="1600" i="1" dirty="0" smtClean="0">
                            <a:cs typeface="Calibri" panose="020F0502020204030204" pitchFamily="34" charset="0"/>
                          </a:rPr>
                        </m:ctrlPr>
                      </m:sSubPr>
                      <m:e>
                        <m:r>
                          <a:rPr lang="en-US" sz="1600" b="0" i="1" dirty="0" smtClean="0">
                            <a:cs typeface="Calibri" panose="020F0502020204030204" pitchFamily="34" charset="0"/>
                          </a:rPr>
                          <m:t>𝑡</m:t>
                        </m:r>
                      </m:e>
                      <m:sub>
                        <m:r>
                          <a:rPr lang="en-US" sz="1600" b="0" i="1" dirty="0" smtClean="0">
                            <a:cs typeface="Calibri" panose="020F0502020204030204" pitchFamily="34" charset="0"/>
                          </a:rPr>
                          <m:t>2</m:t>
                        </m:r>
                      </m:sub>
                    </m:sSub>
                  </m:oMath>
                </a14:m>
                <a:r>
                  <a:rPr lang="en-US" sz="1600" dirty="0">
                    <a:cs typeface="Calibri" panose="020F0502020204030204" pitchFamily="34" charset="0"/>
                  </a:rPr>
                  <a:t> time duration has elapsed where </a:t>
                </a:r>
                <a14:m>
                  <m:oMath xmlns:m="http://schemas.openxmlformats.org/officeDocument/2006/math">
                    <m:sSub>
                      <m:sSubPr>
                        <m:ctrlPr>
                          <a:rPr lang="en-US" sz="1600" i="1" dirty="0" smtClean="0">
                            <a:cs typeface="Calibri" panose="020F0502020204030204" pitchFamily="34" charset="0"/>
                          </a:rPr>
                        </m:ctrlPr>
                      </m:sSubPr>
                      <m:e>
                        <m:r>
                          <a:rPr lang="en-US" sz="1600" b="0" i="1" dirty="0" smtClean="0">
                            <a:cs typeface="Calibri" panose="020F0502020204030204" pitchFamily="34" charset="0"/>
                          </a:rPr>
                          <m:t>𝑡</m:t>
                        </m:r>
                      </m:e>
                      <m:sub>
                        <m:r>
                          <a:rPr lang="en-US" sz="1600" b="0" i="1" dirty="0" smtClean="0">
                            <a:cs typeface="Calibri" panose="020F0502020204030204" pitchFamily="34" charset="0"/>
                          </a:rPr>
                          <m:t>2</m:t>
                        </m:r>
                      </m:sub>
                    </m:sSub>
                  </m:oMath>
                </a14:m>
                <a:r>
                  <a:rPr lang="en-US" sz="1600" dirty="0">
                    <a:cs typeface="Calibri" panose="020F0502020204030204" pitchFamily="34" charset="0"/>
                  </a:rPr>
                  <a:t> </a:t>
                </a:r>
                <a14:m>
                  <m:oMath xmlns:m="http://schemas.openxmlformats.org/officeDocument/2006/math">
                    <m:r>
                      <a:rPr lang="en-US" sz="1600" b="0" i="1" dirty="0" smtClean="0">
                        <a:cs typeface="Calibri" panose="020F0502020204030204" pitchFamily="34" charset="0"/>
                      </a:rPr>
                      <m:t>&gt;</m:t>
                    </m:r>
                    <m:sSub>
                      <m:sSubPr>
                        <m:ctrlPr>
                          <a:rPr lang="en-US" sz="1600" i="1" dirty="0">
                            <a:cs typeface="Calibri" panose="020F0502020204030204" pitchFamily="34" charset="0"/>
                          </a:rPr>
                        </m:ctrlPr>
                      </m:sSubPr>
                      <m:e>
                        <m:r>
                          <a:rPr lang="en-US" sz="1600" i="1" dirty="0">
                            <a:cs typeface="Calibri" panose="020F0502020204030204" pitchFamily="34" charset="0"/>
                          </a:rPr>
                          <m:t>𝑡</m:t>
                        </m:r>
                      </m:e>
                      <m:sub>
                        <m:r>
                          <a:rPr lang="en-US" sz="1600" b="0" i="1" dirty="0" smtClean="0">
                            <a:cs typeface="Calibri" panose="020F0502020204030204" pitchFamily="34" charset="0"/>
                          </a:rPr>
                          <m:t>1</m:t>
                        </m:r>
                      </m:sub>
                    </m:sSub>
                    <m:r>
                      <a:rPr lang="en-US" sz="1600" b="0" i="0" dirty="0" smtClean="0">
                        <a:cs typeface="Calibri" panose="020F0502020204030204" pitchFamily="34" charset="0"/>
                      </a:rPr>
                      <m:t> </m:t>
                    </m:r>
                  </m:oMath>
                </a14:m>
                <a:r>
                  <a:rPr lang="en-US" sz="1600" dirty="0">
                    <a:cs typeface="Calibri" panose="020F0502020204030204" pitchFamily="34" charset="0"/>
                  </a:rPr>
                  <a:t>need to be decided.</a:t>
                </a:r>
              </a:p>
            </p:txBody>
          </p:sp>
        </mc:Choice>
        <mc:Fallback>
          <p:sp>
            <p:nvSpPr>
              <p:cNvPr id="3" name="Content Placeholder 2">
                <a:extLst>
                  <a:ext uri="{FF2B5EF4-FFF2-40B4-BE49-F238E27FC236}">
                    <a16:creationId xmlns:a16="http://schemas.microsoft.com/office/drawing/2014/main" id="{2D04E12D-463F-40A6-A1A6-926FF6BC2EC7}"/>
                  </a:ext>
                </a:extLst>
              </p:cNvPr>
              <p:cNvSpPr>
                <a:spLocks noGrp="1" noRot="1" noChangeAspect="1" noMove="1" noResize="1" noEditPoints="1" noAdjustHandles="1" noChangeArrowheads="1" noChangeShapeType="1" noTextEdit="1"/>
              </p:cNvSpPr>
              <p:nvPr>
                <p:ph idx="1"/>
              </p:nvPr>
            </p:nvSpPr>
            <p:spPr>
              <a:xfrm>
                <a:off x="475903" y="1029815"/>
                <a:ext cx="8416578" cy="4572000"/>
              </a:xfrm>
              <a:blipFill>
                <a:blip r:embed="rId3"/>
                <a:stretch>
                  <a:fillRect l="-434"/>
                </a:stretch>
              </a:blipFill>
            </p:spPr>
            <p:txBody>
              <a:bodyPr/>
              <a:lstStyle/>
              <a:p>
                <a:r>
                  <a:rPr lang="en-US">
                    <a:noFill/>
                  </a:rPr>
                  <a:t> </a:t>
                </a:r>
              </a:p>
            </p:txBody>
          </p:sp>
        </mc:Fallback>
      </mc:AlternateContent>
      <p:sp>
        <p:nvSpPr>
          <p:cNvPr id="5" name="Footer Placeholder 4">
            <a:extLst>
              <a:ext uri="{FF2B5EF4-FFF2-40B4-BE49-F238E27FC236}">
                <a16:creationId xmlns:a16="http://schemas.microsoft.com/office/drawing/2014/main" id="{348C0C8E-D9FD-732D-185F-88625BDC4F1A}"/>
              </a:ext>
            </a:extLst>
          </p:cNvPr>
          <p:cNvSpPr>
            <a:spLocks noGrp="1"/>
          </p:cNvSpPr>
          <p:nvPr>
            <p:ph type="ftr" sz="quarter" idx="11"/>
          </p:nvPr>
        </p:nvSpPr>
        <p:spPr/>
        <p:txBody>
          <a:bodyPr/>
          <a:lstStyle/>
          <a:p>
            <a:r>
              <a:rPr lang="en-US" altLang="en-US"/>
              <a:t>Pakrooh et al. (Qualcomm)</a:t>
            </a:r>
            <a:endParaRPr lang="en-US" altLang="en-US" dirty="0"/>
          </a:p>
        </p:txBody>
      </p:sp>
    </p:spTree>
    <p:extLst>
      <p:ext uri="{BB962C8B-B14F-4D97-AF65-F5344CB8AC3E}">
        <p14:creationId xmlns:p14="http://schemas.microsoft.com/office/powerpoint/2010/main" val="3740324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C9D23-CB6B-4A9C-98F5-4E71EB602AFD}"/>
              </a:ext>
            </a:extLst>
          </p:cNvPr>
          <p:cNvSpPr>
            <a:spLocks noGrp="1"/>
          </p:cNvSpPr>
          <p:nvPr>
            <p:ph type="title"/>
          </p:nvPr>
        </p:nvSpPr>
        <p:spPr>
          <a:xfrm>
            <a:off x="685800" y="501227"/>
            <a:ext cx="7772400" cy="1066800"/>
          </a:xfrm>
        </p:spPr>
        <p:txBody>
          <a:bodyPr/>
          <a:lstStyle/>
          <a:p>
            <a:r>
              <a:rPr lang="en-US" dirty="0"/>
              <a:t>NB Hopping Distance</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2D04E12D-463F-40A6-A1A6-926FF6BC2EC7}"/>
                  </a:ext>
                </a:extLst>
              </p:cNvPr>
              <p:cNvSpPr>
                <a:spLocks noGrp="1"/>
              </p:cNvSpPr>
              <p:nvPr>
                <p:ph idx="1"/>
              </p:nvPr>
            </p:nvSpPr>
            <p:spPr>
              <a:xfrm>
                <a:off x="611560" y="1034627"/>
                <a:ext cx="8208912" cy="4572000"/>
              </a:xfrm>
            </p:spPr>
            <p:txBody>
              <a:bodyPr/>
              <a:lstStyle/>
              <a:p>
                <a:pPr marL="0" indent="0">
                  <a:buNone/>
                </a:pPr>
                <a:endParaRPr lang="en-US" sz="1800" dirty="0">
                  <a:cs typeface="Calibri" panose="020F0502020204030204" pitchFamily="34" charset="0"/>
                </a:endParaRPr>
              </a:p>
              <a:p>
                <a:r>
                  <a:rPr lang="en-US" sz="1800" dirty="0">
                    <a:cs typeface="Calibri" panose="020F0502020204030204" pitchFamily="34" charset="0"/>
                  </a:rPr>
                  <a:t>Using pseudo-random number generator (AES or LFSR) to directly generate channel number is not efficient in getting diversity or avoiding Wi-Fi interference. </a:t>
                </a:r>
              </a:p>
              <a:p>
                <a:r>
                  <a:rPr lang="en-US" sz="1800" dirty="0">
                    <a:cs typeface="Calibri" panose="020F0502020204030204" pitchFamily="34" charset="0"/>
                  </a:rPr>
                  <a:t>To avoid interference, and obtain NB channel diversity, it is more efficient to impose a minimum hopping distance between candidate channels. This minimum distance can be decided based on:</a:t>
                </a:r>
              </a:p>
              <a:p>
                <a:pPr lvl="1">
                  <a:buFont typeface="Courier New" panose="02070309020205020404" pitchFamily="49" charset="0"/>
                  <a:buChar char="o"/>
                </a:pPr>
                <a:r>
                  <a:rPr lang="en-US" sz="1500" dirty="0">
                    <a:cs typeface="Calibri" panose="020F0502020204030204" pitchFamily="34" charset="0"/>
                  </a:rPr>
                  <a:t>Achieving diversity, e.g., greater than 5MHz spacing.</a:t>
                </a:r>
              </a:p>
              <a:p>
                <a:pPr lvl="1">
                  <a:buFont typeface="Courier New" panose="02070309020205020404" pitchFamily="49" charset="0"/>
                  <a:buChar char="o"/>
                </a:pPr>
                <a:r>
                  <a:rPr lang="en-US" sz="1500" dirty="0">
                    <a:cs typeface="Calibri" panose="020F0502020204030204" pitchFamily="34" charset="0"/>
                  </a:rPr>
                  <a:t>Avoiding interference with Wi-Fi. If failure happens due to interference with Wi-Fi, it is likely that nearby channels also fail. Ensure hopping distance of 20MHz (minimum Wi-Fi BW).</a:t>
                </a:r>
              </a:p>
              <a:p>
                <a:r>
                  <a:rPr lang="en-US" sz="1800" dirty="0">
                    <a:cs typeface="Calibri" panose="020F0502020204030204" pitchFamily="34" charset="0"/>
                  </a:rPr>
                  <a:t>A proper hopping approach is to generate the hopping distance. </a:t>
                </a:r>
              </a:p>
              <a:p>
                <a:pPr lvl="1">
                  <a:buFont typeface="Courier New" panose="02070309020205020404" pitchFamily="49" charset="0"/>
                  <a:buChar char="o"/>
                </a:pPr>
                <a14:m>
                  <m:oMath xmlns:m="http://schemas.openxmlformats.org/officeDocument/2006/math">
                    <m:r>
                      <a:rPr lang="en-US" sz="1500" b="0" i="1" smtClean="0">
                        <a:cs typeface="Calibri" panose="020F0502020204030204" pitchFamily="34" charset="0"/>
                      </a:rPr>
                      <m:t>𝑁</m:t>
                    </m:r>
                    <m:sSub>
                      <m:sSubPr>
                        <m:ctrlPr>
                          <a:rPr lang="en-US" sz="1500" b="0" i="1" smtClean="0">
                            <a:cs typeface="Calibri" panose="020F0502020204030204" pitchFamily="34" charset="0"/>
                          </a:rPr>
                        </m:ctrlPr>
                      </m:sSubPr>
                      <m:e>
                        <m:r>
                          <a:rPr lang="en-US" sz="1500" b="0" i="1" smtClean="0">
                            <a:cs typeface="Calibri" panose="020F0502020204030204" pitchFamily="34" charset="0"/>
                          </a:rPr>
                          <m:t>𝐵</m:t>
                        </m:r>
                      </m:e>
                      <m:sub>
                        <m:r>
                          <a:rPr lang="en-US" sz="1500" b="0" i="1" smtClean="0">
                            <a:cs typeface="Calibri" panose="020F0502020204030204" pitchFamily="34" charset="0"/>
                          </a:rPr>
                          <m:t>𝐶𝐻</m:t>
                        </m:r>
                      </m:sub>
                    </m:sSub>
                    <m:d>
                      <m:dPr>
                        <m:ctrlPr>
                          <a:rPr lang="en-US" sz="1500" b="0" i="1" smtClean="0">
                            <a:cs typeface="Calibri" panose="020F0502020204030204" pitchFamily="34" charset="0"/>
                          </a:rPr>
                        </m:ctrlPr>
                      </m:dPr>
                      <m:e>
                        <m:r>
                          <a:rPr lang="en-US" sz="1500" b="0" i="1" smtClean="0">
                            <a:cs typeface="Calibri" panose="020F0502020204030204" pitchFamily="34" charset="0"/>
                          </a:rPr>
                          <m:t>𝑛</m:t>
                        </m:r>
                        <m:r>
                          <a:rPr lang="en-US" sz="1500" b="0" i="1" smtClean="0">
                            <a:cs typeface="Calibri" panose="020F0502020204030204" pitchFamily="34" charset="0"/>
                          </a:rPr>
                          <m:t>+1</m:t>
                        </m:r>
                      </m:e>
                    </m:d>
                    <m:r>
                      <a:rPr lang="en-US" sz="1500" i="1">
                        <a:cs typeface="Calibri" panose="020F0502020204030204" pitchFamily="34" charset="0"/>
                      </a:rPr>
                      <m:t>=</m:t>
                    </m:r>
                    <m:r>
                      <a:rPr lang="en-US" sz="1500" i="1">
                        <a:cs typeface="Calibri" panose="020F0502020204030204" pitchFamily="34" charset="0"/>
                      </a:rPr>
                      <m:t>𝑁</m:t>
                    </m:r>
                    <m:sSub>
                      <m:sSubPr>
                        <m:ctrlPr>
                          <a:rPr lang="en-US" sz="1500" i="1">
                            <a:cs typeface="Calibri" panose="020F0502020204030204" pitchFamily="34" charset="0"/>
                          </a:rPr>
                        </m:ctrlPr>
                      </m:sSubPr>
                      <m:e>
                        <m:r>
                          <a:rPr lang="en-US" sz="1500" i="1">
                            <a:cs typeface="Calibri" panose="020F0502020204030204" pitchFamily="34" charset="0"/>
                          </a:rPr>
                          <m:t>𝐵</m:t>
                        </m:r>
                      </m:e>
                      <m:sub>
                        <m:r>
                          <a:rPr lang="en-US" sz="1500" i="1">
                            <a:cs typeface="Calibri" panose="020F0502020204030204" pitchFamily="34" charset="0"/>
                          </a:rPr>
                          <m:t>𝐶𝐻</m:t>
                        </m:r>
                      </m:sub>
                    </m:sSub>
                    <m:d>
                      <m:dPr>
                        <m:ctrlPr>
                          <a:rPr lang="en-US" sz="1500" i="1">
                            <a:cs typeface="Calibri" panose="020F0502020204030204" pitchFamily="34" charset="0"/>
                          </a:rPr>
                        </m:ctrlPr>
                      </m:dPr>
                      <m:e>
                        <m:r>
                          <a:rPr lang="en-US" sz="1500" i="1">
                            <a:cs typeface="Calibri" panose="020F0502020204030204" pitchFamily="34" charset="0"/>
                          </a:rPr>
                          <m:t>𝑛</m:t>
                        </m:r>
                      </m:e>
                    </m:d>
                    <m:r>
                      <a:rPr lang="en-US" sz="1500" b="0" i="1" smtClean="0">
                        <a:cs typeface="Calibri" panose="020F0502020204030204" pitchFamily="34" charset="0"/>
                      </a:rPr>
                      <m:t>+</m:t>
                    </m:r>
                    <m:r>
                      <a:rPr lang="en-US" sz="1500" b="0" i="1" smtClean="0">
                        <a:cs typeface="Calibri" panose="020F0502020204030204" pitchFamily="34" charset="0"/>
                      </a:rPr>
                      <m:t>𝑑</m:t>
                    </m:r>
                    <m:d>
                      <m:dPr>
                        <m:ctrlPr>
                          <a:rPr lang="en-US" sz="1500" b="0" i="1" smtClean="0">
                            <a:cs typeface="Calibri" panose="020F0502020204030204" pitchFamily="34" charset="0"/>
                          </a:rPr>
                        </m:ctrlPr>
                      </m:dPr>
                      <m:e>
                        <m:r>
                          <a:rPr lang="en-US" sz="1500" b="0" i="1" smtClean="0">
                            <a:cs typeface="Calibri" panose="020F0502020204030204" pitchFamily="34" charset="0"/>
                          </a:rPr>
                          <m:t>𝑛</m:t>
                        </m:r>
                      </m:e>
                    </m:d>
                    <m:r>
                      <a:rPr lang="en-US" sz="1500" b="0" i="1" smtClean="0">
                        <a:cs typeface="Calibri" panose="020F0502020204030204" pitchFamily="34" charset="0"/>
                      </a:rPr>
                      <m:t> </m:t>
                    </m:r>
                  </m:oMath>
                </a14:m>
                <a:endParaRPr lang="en-US" sz="1500" b="0" dirty="0">
                  <a:cs typeface="Calibri" panose="020F0502020204030204" pitchFamily="34" charset="0"/>
                </a:endParaRPr>
              </a:p>
              <a:p>
                <a:pPr lvl="1">
                  <a:buFont typeface="Courier New" panose="02070309020205020404" pitchFamily="49" charset="0"/>
                  <a:buChar char="o"/>
                </a:pPr>
                <a:r>
                  <a:rPr lang="en-US" sz="1500" dirty="0">
                    <a:cs typeface="Calibri" panose="020F0502020204030204" pitchFamily="34" charset="0"/>
                  </a:rPr>
                  <a:t>Here, hopping distance </a:t>
                </a:r>
                <a14:m>
                  <m:oMath xmlns:m="http://schemas.openxmlformats.org/officeDocument/2006/math">
                    <m:r>
                      <a:rPr lang="en-US" sz="1500" b="0" i="1" smtClean="0">
                        <a:cs typeface="Calibri" panose="020F0502020204030204" pitchFamily="34" charset="0"/>
                      </a:rPr>
                      <m:t>𝑑</m:t>
                    </m:r>
                    <m:d>
                      <m:dPr>
                        <m:ctrlPr>
                          <a:rPr lang="en-US" sz="1500" b="0" i="1" smtClean="0">
                            <a:cs typeface="Calibri" panose="020F0502020204030204" pitchFamily="34" charset="0"/>
                          </a:rPr>
                        </m:ctrlPr>
                      </m:dPr>
                      <m:e>
                        <m:r>
                          <a:rPr lang="en-US" sz="1500" b="0" i="1" smtClean="0">
                            <a:cs typeface="Calibri" panose="020F0502020204030204" pitchFamily="34" charset="0"/>
                          </a:rPr>
                          <m:t>𝑛</m:t>
                        </m:r>
                      </m:e>
                    </m:d>
                    <m:r>
                      <a:rPr lang="en-US" sz="1500" b="0" i="1" smtClean="0">
                        <a:cs typeface="Calibri" panose="020F0502020204030204" pitchFamily="34" charset="0"/>
                      </a:rPr>
                      <m:t>=</m:t>
                    </m:r>
                    <m:r>
                      <a:rPr lang="en-US" sz="1500" b="0" i="1" smtClean="0">
                        <a:cs typeface="Calibri" panose="020F0502020204030204" pitchFamily="34" charset="0"/>
                      </a:rPr>
                      <m:t>𝑟</m:t>
                    </m:r>
                    <m:r>
                      <a:rPr lang="en-US" sz="1500" b="0" i="1" smtClean="0">
                        <a:cs typeface="Calibri" panose="020F0502020204030204" pitchFamily="34" charset="0"/>
                      </a:rPr>
                      <m:t>(</m:t>
                    </m:r>
                    <m:r>
                      <a:rPr lang="en-US" sz="1500" b="0" i="1" smtClean="0">
                        <a:cs typeface="Calibri" panose="020F0502020204030204" pitchFamily="34" charset="0"/>
                      </a:rPr>
                      <m:t>𝑛</m:t>
                    </m:r>
                    <m:r>
                      <a:rPr lang="en-US" sz="1500" b="0" i="1" smtClean="0">
                        <a:cs typeface="Calibri" panose="020F0502020204030204" pitchFamily="34" charset="0"/>
                      </a:rPr>
                      <m:t>)+</m:t>
                    </m:r>
                    <m:r>
                      <a:rPr lang="en-US" sz="1500" b="0" i="1" smtClean="0">
                        <a:cs typeface="Calibri" panose="020F0502020204030204" pitchFamily="34" charset="0"/>
                      </a:rPr>
                      <m:t>𝐵</m:t>
                    </m:r>
                  </m:oMath>
                </a14:m>
                <a:r>
                  <a:rPr lang="en-US" sz="1500" dirty="0">
                    <a:cs typeface="Calibri" panose="020F0502020204030204" pitchFamily="34" charset="0"/>
                  </a:rPr>
                  <a:t>  </a:t>
                </a:r>
                <a14:m>
                  <m:oMath xmlns:m="http://schemas.openxmlformats.org/officeDocument/2006/math">
                    <m:r>
                      <a:rPr lang="en-US" sz="1500" i="1" dirty="0" smtClean="0">
                        <a:cs typeface="Calibri" panose="020F0502020204030204" pitchFamily="34" charset="0"/>
                      </a:rPr>
                      <m:t>𝑚𝑜𝑑</m:t>
                    </m:r>
                    <m:r>
                      <a:rPr lang="en-US" sz="1500" i="1" dirty="0" smtClean="0">
                        <a:cs typeface="Calibri" panose="020F0502020204030204" pitchFamily="34" charset="0"/>
                      </a:rPr>
                      <m:t> </m:t>
                    </m:r>
                    <m:r>
                      <a:rPr lang="en-US" sz="1500" i="1" dirty="0" smtClean="0">
                        <a:cs typeface="Calibri" panose="020F0502020204030204" pitchFamily="34" charset="0"/>
                      </a:rPr>
                      <m:t>𝑀</m:t>
                    </m:r>
                  </m:oMath>
                </a14:m>
                <a:r>
                  <a:rPr lang="en-US" sz="1500" dirty="0">
                    <a:cs typeface="Calibri" panose="020F0502020204030204" pitchFamily="34" charset="0"/>
                  </a:rPr>
                  <a:t>. (where </a:t>
                </a:r>
                <a14:m>
                  <m:oMath xmlns:m="http://schemas.openxmlformats.org/officeDocument/2006/math">
                    <m:r>
                      <a:rPr lang="en-US" sz="1500" i="1" dirty="0" smtClean="0">
                        <a:cs typeface="Calibri" panose="020F0502020204030204" pitchFamily="34" charset="0"/>
                      </a:rPr>
                      <m:t>𝑀</m:t>
                    </m:r>
                  </m:oMath>
                </a14:m>
                <a:r>
                  <a:rPr lang="en-US" sz="1500" dirty="0">
                    <a:cs typeface="Calibri" panose="020F0502020204030204" pitchFamily="34" charset="0"/>
                  </a:rPr>
                  <a:t> is total number of channels in the non-priority list) </a:t>
                </a:r>
              </a:p>
              <a:p>
                <a:pPr lvl="1">
                  <a:buFont typeface="Courier New" panose="02070309020205020404" pitchFamily="49" charset="0"/>
                  <a:buChar char="o"/>
                </a:pPr>
                <a14:m>
                  <m:oMath xmlns:m="http://schemas.openxmlformats.org/officeDocument/2006/math">
                    <m:r>
                      <a:rPr lang="en-US" sz="1500" i="1">
                        <a:cs typeface="Calibri" panose="020F0502020204030204" pitchFamily="34" charset="0"/>
                      </a:rPr>
                      <m:t>𝐵</m:t>
                    </m:r>
                    <m:r>
                      <a:rPr lang="en-US" sz="1500" i="1">
                        <a:cs typeface="Calibri" panose="020F0502020204030204" pitchFamily="34" charset="0"/>
                      </a:rPr>
                      <m:t> </m:t>
                    </m:r>
                  </m:oMath>
                </a14:m>
                <a:r>
                  <a:rPr lang="en-US" sz="1500" dirty="0">
                    <a:cs typeface="Calibri" panose="020F0502020204030204" pitchFamily="34" charset="0"/>
                  </a:rPr>
                  <a:t>is a fixed gap (in terms of channel number) to ensure min hopping distance. </a:t>
                </a:r>
              </a:p>
              <a:p>
                <a:pPr lvl="1">
                  <a:buFont typeface="Courier New" panose="02070309020205020404" pitchFamily="49" charset="0"/>
                  <a:buChar char="o"/>
                </a:pPr>
                <a:r>
                  <a:rPr lang="en-US" sz="1500" dirty="0">
                    <a:cs typeface="Calibri" panose="020F0502020204030204" pitchFamily="34" charset="0"/>
                  </a:rPr>
                  <a:t> </a:t>
                </a:r>
                <a14:m>
                  <m:oMath xmlns:m="http://schemas.openxmlformats.org/officeDocument/2006/math">
                    <m:r>
                      <a:rPr lang="en-US" sz="1500" b="0" i="1" smtClean="0">
                        <a:cs typeface="Calibri" panose="020F0502020204030204" pitchFamily="34" charset="0"/>
                      </a:rPr>
                      <m:t>𝑟</m:t>
                    </m:r>
                    <m:r>
                      <a:rPr lang="en-US" sz="1500" b="0" i="1" smtClean="0">
                        <a:cs typeface="Calibri" panose="020F0502020204030204" pitchFamily="34" charset="0"/>
                      </a:rPr>
                      <m:t>(</m:t>
                    </m:r>
                    <m:r>
                      <a:rPr lang="en-US" sz="1500" b="0" i="1" smtClean="0">
                        <a:cs typeface="Calibri" panose="020F0502020204030204" pitchFamily="34" charset="0"/>
                      </a:rPr>
                      <m:t>𝑛</m:t>
                    </m:r>
                    <m:r>
                      <a:rPr lang="en-US" sz="1500" b="0" i="1" smtClean="0">
                        <a:cs typeface="Calibri" panose="020F0502020204030204" pitchFamily="34" charset="0"/>
                      </a:rPr>
                      <m:t>)</m:t>
                    </m:r>
                  </m:oMath>
                </a14:m>
                <a:r>
                  <a:rPr lang="en-US" sz="1500" dirty="0">
                    <a:cs typeface="Calibri" panose="020F0502020204030204" pitchFamily="34" charset="0"/>
                  </a:rPr>
                  <a:t> is the output of a PRNG such as LFSR or AES-128 methods.</a:t>
                </a:r>
              </a:p>
              <a:p>
                <a:pPr lvl="1">
                  <a:buFont typeface="Courier New" panose="02070309020205020404" pitchFamily="49" charset="0"/>
                  <a:buChar char="o"/>
                </a:pPr>
                <a:r>
                  <a:rPr lang="en-US" sz="1500" dirty="0">
                    <a:cs typeface="Calibri" panose="020F0502020204030204" pitchFamily="34" charset="0"/>
                  </a:rPr>
                  <a:t>Minimum hopping distance can ensure hopping outside of Wi-Fi channel bandwidth and avoid interference with Wi-Fi. </a:t>
                </a:r>
              </a:p>
              <a:p>
                <a:pPr lvl="1"/>
                <a:endParaRPr lang="en-US" sz="1800" dirty="0">
                  <a:cs typeface="Calibri" panose="020F0502020204030204" pitchFamily="34" charset="0"/>
                </a:endParaRPr>
              </a:p>
            </p:txBody>
          </p:sp>
        </mc:Choice>
        <mc:Fallback>
          <p:sp>
            <p:nvSpPr>
              <p:cNvPr id="3" name="Content Placeholder 2">
                <a:extLst>
                  <a:ext uri="{FF2B5EF4-FFF2-40B4-BE49-F238E27FC236}">
                    <a16:creationId xmlns:a16="http://schemas.microsoft.com/office/drawing/2014/main" id="{2D04E12D-463F-40A6-A1A6-926FF6BC2EC7}"/>
                  </a:ext>
                </a:extLst>
              </p:cNvPr>
              <p:cNvSpPr>
                <a:spLocks noGrp="1" noRot="1" noChangeAspect="1" noMove="1" noResize="1" noEditPoints="1" noAdjustHandles="1" noChangeArrowheads="1" noChangeShapeType="1" noTextEdit="1"/>
              </p:cNvSpPr>
              <p:nvPr>
                <p:ph idx="1"/>
              </p:nvPr>
            </p:nvSpPr>
            <p:spPr>
              <a:xfrm>
                <a:off x="611560" y="1034627"/>
                <a:ext cx="8208912" cy="4572000"/>
              </a:xfrm>
              <a:blipFill>
                <a:blip r:embed="rId3"/>
                <a:stretch>
                  <a:fillRect l="-445" r="-371" b="-17067"/>
                </a:stretch>
              </a:blipFill>
            </p:spPr>
            <p:txBody>
              <a:bodyPr/>
              <a:lstStyle/>
              <a:p>
                <a:r>
                  <a:rPr lang="en-US">
                    <a:noFill/>
                  </a:rPr>
                  <a:t> </a:t>
                </a:r>
              </a:p>
            </p:txBody>
          </p:sp>
        </mc:Fallback>
      </mc:AlternateContent>
      <p:sp>
        <p:nvSpPr>
          <p:cNvPr id="5" name="Footer Placeholder 4">
            <a:extLst>
              <a:ext uri="{FF2B5EF4-FFF2-40B4-BE49-F238E27FC236}">
                <a16:creationId xmlns:a16="http://schemas.microsoft.com/office/drawing/2014/main" id="{A2697642-C890-D3B6-D918-E9195B07A86F}"/>
              </a:ext>
            </a:extLst>
          </p:cNvPr>
          <p:cNvSpPr>
            <a:spLocks noGrp="1"/>
          </p:cNvSpPr>
          <p:nvPr>
            <p:ph type="ftr" sz="quarter" idx="11"/>
          </p:nvPr>
        </p:nvSpPr>
        <p:spPr/>
        <p:txBody>
          <a:bodyPr/>
          <a:lstStyle/>
          <a:p>
            <a:r>
              <a:rPr lang="en-US" altLang="en-US"/>
              <a:t>Pakrooh et al. (Qualcomm)</a:t>
            </a:r>
            <a:endParaRPr lang="en-US" altLang="en-US" dirty="0"/>
          </a:p>
        </p:txBody>
      </p:sp>
    </p:spTree>
    <p:extLst>
      <p:ext uri="{BB962C8B-B14F-4D97-AF65-F5344CB8AC3E}">
        <p14:creationId xmlns:p14="http://schemas.microsoft.com/office/powerpoint/2010/main" val="4170128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C9D23-CB6B-4A9C-98F5-4E71EB602AFD}"/>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2D04E12D-463F-40A6-A1A6-926FF6BC2EC7}"/>
              </a:ext>
            </a:extLst>
          </p:cNvPr>
          <p:cNvSpPr>
            <a:spLocks noGrp="1"/>
          </p:cNvSpPr>
          <p:nvPr>
            <p:ph idx="1"/>
          </p:nvPr>
        </p:nvSpPr>
        <p:spPr>
          <a:xfrm>
            <a:off x="611560" y="1600200"/>
            <a:ext cx="7770814" cy="4572000"/>
          </a:xfrm>
        </p:spPr>
        <p:txBody>
          <a:bodyPr/>
          <a:lstStyle/>
          <a:p>
            <a:pPr marL="457200" lvl="1" indent="0">
              <a:buNone/>
            </a:pPr>
            <a:r>
              <a:rPr lang="en-US" sz="1800" dirty="0">
                <a:cs typeface="Calibri" panose="020F0502020204030204" pitchFamily="34" charset="0"/>
              </a:rPr>
              <a:t>[1] </a:t>
            </a:r>
            <a:r>
              <a:rPr lang="en-US" altLang="en-US" sz="1800" dirty="0">
                <a:cs typeface="Calibri" panose="020F0502020204030204" pitchFamily="34" charset="0"/>
              </a:rPr>
              <a:t>Narrowband Channel Access and Interference Mitigation for NBA-MMS-UWB, IEEE doc. 15-22-0340-01-04ab</a:t>
            </a:r>
            <a:endParaRPr lang="en-US" sz="1800" dirty="0">
              <a:cs typeface="Calibri" panose="020F0502020204030204" pitchFamily="34" charset="0"/>
            </a:endParaRPr>
          </a:p>
          <a:p>
            <a:pPr marL="457200" lvl="1" indent="0">
              <a:buNone/>
            </a:pPr>
            <a:r>
              <a:rPr lang="en-US" sz="1800" dirty="0">
                <a:cs typeface="Calibri" panose="020F0502020204030204" pitchFamily="34" charset="0"/>
              </a:rPr>
              <a:t>[2]</a:t>
            </a:r>
            <a:r>
              <a:rPr lang="en-US" altLang="en-US" sz="1800" dirty="0">
                <a:cs typeface="Calibri" panose="020F0502020204030204" pitchFamily="34" charset="0"/>
              </a:rPr>
              <a:t> NB considerations for NBA-MMS UWB, IEEE doc. 15-22-0420-00-04ab</a:t>
            </a:r>
          </a:p>
          <a:p>
            <a:pPr marL="457200" lvl="1" indent="0">
              <a:buNone/>
            </a:pPr>
            <a:r>
              <a:rPr lang="en-US" altLang="zh-CN" sz="1800" kern="0" dirty="0">
                <a:cs typeface="Calibri" panose="020F0502020204030204" pitchFamily="34" charset="0"/>
              </a:rPr>
              <a:t>[3] Discussion on NB-Assisted UWB, IEEE doc. 15-22-0156-00-04ab</a:t>
            </a:r>
            <a:endParaRPr lang="en-US" sz="1800" dirty="0">
              <a:cs typeface="Calibri" panose="020F0502020204030204" pitchFamily="34" charset="0"/>
            </a:endParaRPr>
          </a:p>
          <a:p>
            <a:pPr marL="457200" lvl="1" indent="0">
              <a:buNone/>
            </a:pPr>
            <a:endParaRPr lang="en-US" sz="1800" dirty="0">
              <a:cs typeface="Calibri" panose="020F0502020204030204" pitchFamily="34" charset="0"/>
            </a:endParaRPr>
          </a:p>
        </p:txBody>
      </p:sp>
      <p:sp>
        <p:nvSpPr>
          <p:cNvPr id="5" name="Footer Placeholder 4">
            <a:extLst>
              <a:ext uri="{FF2B5EF4-FFF2-40B4-BE49-F238E27FC236}">
                <a16:creationId xmlns:a16="http://schemas.microsoft.com/office/drawing/2014/main" id="{F761B617-4846-FFA4-E1F5-1138FFC88F1B}"/>
              </a:ext>
            </a:extLst>
          </p:cNvPr>
          <p:cNvSpPr>
            <a:spLocks noGrp="1"/>
          </p:cNvSpPr>
          <p:nvPr>
            <p:ph type="ftr" sz="quarter" idx="11"/>
          </p:nvPr>
        </p:nvSpPr>
        <p:spPr/>
        <p:txBody>
          <a:bodyPr/>
          <a:lstStyle/>
          <a:p>
            <a:r>
              <a:rPr lang="en-US" altLang="en-US"/>
              <a:t>Pakrooh et al. (Qualcomm)</a:t>
            </a:r>
            <a:endParaRPr lang="en-US" altLang="en-US" dirty="0"/>
          </a:p>
        </p:txBody>
      </p:sp>
    </p:spTree>
    <p:extLst>
      <p:ext uri="{BB962C8B-B14F-4D97-AF65-F5344CB8AC3E}">
        <p14:creationId xmlns:p14="http://schemas.microsoft.com/office/powerpoint/2010/main" val="41286178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86042</TotalTime>
  <Words>1415</Words>
  <Application>Microsoft Office PowerPoint</Application>
  <PresentationFormat>On-screen Show (4:3)</PresentationFormat>
  <Paragraphs>153</Paragraphs>
  <Slides>9</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Cambria Math</vt:lpstr>
      <vt:lpstr>Courier New</vt:lpstr>
      <vt:lpstr>Times New Roman</vt:lpstr>
      <vt:lpstr>Office Theme</vt:lpstr>
      <vt:lpstr>PowerPoint Presentation</vt:lpstr>
      <vt:lpstr>PowerPoint Presentation</vt:lpstr>
      <vt:lpstr>Overview of NBA-UWB</vt:lpstr>
      <vt:lpstr>NB Channel Hopping Proposals</vt:lpstr>
      <vt:lpstr>NB Hopping Rules and Cadence</vt:lpstr>
      <vt:lpstr>NB Hopping Channel List</vt:lpstr>
      <vt:lpstr>NB Hopping Rule</vt:lpstr>
      <vt:lpstr>NB Hopping Distance</vt:lpstr>
      <vt:lpstr>References</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Pooria Pakrooh</cp:lastModifiedBy>
  <cp:revision>381</cp:revision>
  <cp:lastPrinted>1998-02-10T13:28:06Z</cp:lastPrinted>
  <dcterms:created xsi:type="dcterms:W3CDTF">2021-07-16T20:39:58Z</dcterms:created>
  <dcterms:modified xsi:type="dcterms:W3CDTF">2022-11-14T11:47:37Z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