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58" r:id="rId3"/>
    <p:sldId id="279" r:id="rId4"/>
    <p:sldId id="302" r:id="rId5"/>
    <p:sldId id="304" r:id="rId6"/>
    <p:sldId id="317" r:id="rId7"/>
    <p:sldId id="320" r:id="rId8"/>
    <p:sldId id="319" r:id="rId9"/>
    <p:sldId id="316" r:id="rId10"/>
    <p:sldId id="310" r:id="rId11"/>
    <p:sldId id="303" r:id="rId12"/>
    <p:sldId id="311" r:id="rId13"/>
    <p:sldId id="30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258"/>
            <p14:sldId id="279"/>
            <p14:sldId id="302"/>
            <p14:sldId id="304"/>
            <p14:sldId id="317"/>
            <p14:sldId id="320"/>
            <p14:sldId id="319"/>
            <p14:sldId id="316"/>
            <p14:sldId id="310"/>
            <p14:sldId id="303"/>
            <p14:sldId id="311"/>
            <p14:sldId id="30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p:restoredTop sz="95915"/>
  </p:normalViewPr>
  <p:slideViewPr>
    <p:cSldViewPr>
      <p:cViewPr varScale="1">
        <p:scale>
          <a:sx n="151" d="100"/>
          <a:sy n="151" d="100"/>
        </p:scale>
        <p:origin x="384" y="19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de-DE" altLang="en-US"/>
              <a:t>Nov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de-DE" altLang="en-US"/>
              <a:t>Nov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en-US"/>
              <a:t>Nov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15-22-0608-00-04ab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Header IE Extension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de-DE" altLang="en-US"/>
              <a:t>Nov 2022</a:t>
            </a:r>
            <a:endParaRPr lang="en-US" altLang="en-US"/>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[NBA-MMS-UWB Header IE Extension]	</a:t>
            </a:r>
          </a:p>
          <a:p>
            <a:r>
              <a:rPr lang="en-US" altLang="en-US" sz="1600" b="1" dirty="0"/>
              <a:t>Date Submitted: </a:t>
            </a:r>
            <a:r>
              <a:rPr lang="en-US" altLang="en-US" sz="1600" dirty="0"/>
              <a:t>[November 15, 2022]	</a:t>
            </a:r>
          </a:p>
          <a:p>
            <a:r>
              <a:rPr lang="en-US" altLang="en-US" sz="1600" b="1" dirty="0"/>
              <a:t>Source:</a:t>
            </a:r>
            <a:r>
              <a:rPr lang="en-US" altLang="en-US" sz="1600" dirty="0"/>
              <a:t> [Alexander Krebs, Moche Cohen, Santhosh Kumar Mani, </a:t>
            </a:r>
            <a:r>
              <a:rPr lang="en-US" altLang="en-US" sz="1600" dirty="0" err="1"/>
              <a:t>Xiliang</a:t>
            </a:r>
            <a:r>
              <a:rPr lang="en-US" altLang="en-US" sz="1600" dirty="0"/>
              <a:t> Luo, Yong Liu, Lochan Verma, </a:t>
            </a:r>
            <a:r>
              <a:rPr lang="en-US" altLang="en-US" sz="1600" dirty="0" err="1"/>
              <a:t>Jinjing</a:t>
            </a:r>
            <a:r>
              <a:rPr lang="en-US" altLang="en-US" sz="1600" dirty="0"/>
              <a:t> Jiang, SK Yong (Apple)]</a:t>
            </a:r>
          </a:p>
          <a:p>
            <a:r>
              <a:rPr lang="en-US" altLang="en-US" sz="1600" b="1" dirty="0"/>
              <a:t>Email: </a:t>
            </a:r>
            <a:r>
              <a:rPr lang="en-US" altLang="en-US" sz="1600" dirty="0" err="1"/>
              <a:t>krebs@apple.com</a:t>
            </a:r>
            <a:endParaRPr lang="en-US" altLang="en-US" sz="1600" dirty="0"/>
          </a:p>
          <a:p>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[Proposal of an efficient MAC control signal format suitable for a baseline feature set supported by low-rate O-QPSK narrowband </a:t>
            </a:r>
            <a:r>
              <a:rPr lang="en-US" altLang="en-US" sz="1600" dirty="0" err="1"/>
              <a:t>PHYs.</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685800" y="685800"/>
            <a:ext cx="7772400" cy="5638800"/>
          </a:xfrm>
        </p:spPr>
        <p:txBody>
          <a:bodyPr/>
          <a:lstStyle/>
          <a:p>
            <a:r>
              <a:rPr lang="en-US" dirty="0"/>
              <a:t>Consideration of 500k O-QPSK PHY for control signaling</a:t>
            </a:r>
            <a:br>
              <a:rPr lang="en-US" sz="2800" dirty="0"/>
            </a:br>
            <a:endParaRPr lang="en-US"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Tree>
    <p:extLst>
      <p:ext uri="{BB962C8B-B14F-4D97-AF65-F5344CB8AC3E}">
        <p14:creationId xmlns:p14="http://schemas.microsoft.com/office/powerpoint/2010/main" val="484836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O-QPSK uncoded 250k/500k/1M</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600" dirty="0"/>
              <a:t>250k O-QPSK uncoded</a:t>
            </a:r>
          </a:p>
          <a:p>
            <a:pPr lvl="1">
              <a:spcBef>
                <a:spcPts val="600"/>
              </a:spcBef>
              <a:spcAft>
                <a:spcPts val="600"/>
              </a:spcAft>
              <a:buFont typeface="Arial" panose="020B0604020202020204" pitchFamily="34" charset="0"/>
              <a:buChar char="•"/>
            </a:pPr>
            <a:r>
              <a:rPr lang="en-US" sz="1400" dirty="0"/>
              <a:t>6.8dB excess link budget over MMS UWB with 8 fragments [3]</a:t>
            </a:r>
          </a:p>
          <a:p>
            <a:pPr lvl="1">
              <a:spcBef>
                <a:spcPts val="600"/>
              </a:spcBef>
              <a:spcAft>
                <a:spcPts val="600"/>
              </a:spcAft>
              <a:buFont typeface="Arial" panose="020B0604020202020204" pitchFamily="34" charset="0"/>
              <a:buChar char="•"/>
            </a:pPr>
            <a:r>
              <a:rPr lang="en-US" sz="1400" dirty="0"/>
              <a:t>Needed to balance link budget of 32-fragment MMS-UWB [3,5]</a:t>
            </a:r>
          </a:p>
          <a:p>
            <a:pPr>
              <a:spcBef>
                <a:spcPts val="600"/>
              </a:spcBef>
              <a:spcAft>
                <a:spcPts val="600"/>
              </a:spcAft>
              <a:buFont typeface="Arial" panose="020B0604020202020204" pitchFamily="34" charset="0"/>
              <a:buChar char="•"/>
            </a:pPr>
            <a:r>
              <a:rPr lang="en-US" sz="1600" dirty="0"/>
              <a:t>Additional O-QPSK PHYs 500k (coded) and 1M (coded, uncoded) (CC, r=1/2, K=7) newly proposed in [1] for 802.15.4ab</a:t>
            </a:r>
          </a:p>
          <a:p>
            <a:pPr lvl="1">
              <a:spcBef>
                <a:spcPts val="600"/>
              </a:spcBef>
              <a:spcAft>
                <a:spcPts val="600"/>
              </a:spcAft>
              <a:buFont typeface="Arial" panose="020B0604020202020204" pitchFamily="34" charset="0"/>
              <a:buChar char="•"/>
            </a:pPr>
            <a:r>
              <a:rPr lang="en-US" sz="1400" dirty="0"/>
              <a:t>500k: 46% frame duration reduction for 10-bytes PSDU over 250k</a:t>
            </a:r>
          </a:p>
          <a:p>
            <a:pPr lvl="1">
              <a:spcBef>
                <a:spcPts val="600"/>
              </a:spcBef>
              <a:spcAft>
                <a:spcPts val="600"/>
              </a:spcAft>
              <a:buFont typeface="Arial" panose="020B0604020202020204" pitchFamily="34" charset="0"/>
              <a:buChar char="•"/>
            </a:pPr>
            <a:r>
              <a:rPr lang="en-US" sz="1400" dirty="0"/>
              <a:t>1M: 64% shorter 10-byte PSDU frames</a:t>
            </a:r>
          </a:p>
          <a:p>
            <a:pPr>
              <a:spcBef>
                <a:spcPts val="600"/>
              </a:spcBef>
              <a:spcAft>
                <a:spcPts val="600"/>
              </a:spcAft>
              <a:buFont typeface="Arial" panose="020B0604020202020204" pitchFamily="34" charset="0"/>
              <a:buChar char="•"/>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pic>
        <p:nvPicPr>
          <p:cNvPr id="7" name="Picture 6">
            <a:extLst>
              <a:ext uri="{FF2B5EF4-FFF2-40B4-BE49-F238E27FC236}">
                <a16:creationId xmlns:a16="http://schemas.microsoft.com/office/drawing/2014/main" id="{2A593686-3937-F085-897A-2345141EB0D1}"/>
              </a:ext>
            </a:extLst>
          </p:cNvPr>
          <p:cNvPicPr>
            <a:picLocks noChangeAspect="1"/>
          </p:cNvPicPr>
          <p:nvPr/>
        </p:nvPicPr>
        <p:blipFill>
          <a:blip r:embed="rId2"/>
          <a:stretch>
            <a:fillRect/>
          </a:stretch>
        </p:blipFill>
        <p:spPr>
          <a:xfrm>
            <a:off x="876300" y="4616945"/>
            <a:ext cx="7467600" cy="1707655"/>
          </a:xfrm>
          <a:prstGeom prst="rect">
            <a:avLst/>
          </a:prstGeom>
        </p:spPr>
      </p:pic>
    </p:spTree>
    <p:extLst>
      <p:ext uri="{BB962C8B-B14F-4D97-AF65-F5344CB8AC3E}">
        <p14:creationId xmlns:p14="http://schemas.microsoft.com/office/powerpoint/2010/main" val="3639986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Arial" panose="020B0604020202020204" pitchFamily="34" charset="0"/>
              <a:buChar char="•"/>
            </a:pPr>
            <a:r>
              <a:rPr lang="en-US" sz="1800" dirty="0"/>
              <a:t>Header IE Format Optimization Proposal </a:t>
            </a:r>
          </a:p>
          <a:p>
            <a:pPr lvl="1">
              <a:spcBef>
                <a:spcPts val="600"/>
              </a:spcBef>
              <a:spcAft>
                <a:spcPts val="600"/>
              </a:spcAft>
              <a:buFont typeface="Arial" panose="020B0604020202020204" pitchFamily="34" charset="0"/>
              <a:buChar char="•"/>
            </a:pPr>
            <a:r>
              <a:rPr lang="en-US" sz="1400" dirty="0"/>
              <a:t>Backward compatible with 802.15.4a-z header IE format</a:t>
            </a:r>
          </a:p>
          <a:p>
            <a:pPr lvl="1">
              <a:spcBef>
                <a:spcPts val="600"/>
              </a:spcBef>
              <a:spcAft>
                <a:spcPts val="600"/>
              </a:spcAft>
              <a:buFont typeface="Arial" panose="020B0604020202020204" pitchFamily="34" charset="0"/>
              <a:buChar char="•"/>
            </a:pPr>
            <a:r>
              <a:rPr lang="en-US" sz="1400" dirty="0"/>
              <a:t>Proposed format optimization reduces overhead by 3 bytes over 4z nested IE</a:t>
            </a:r>
          </a:p>
          <a:p>
            <a:pPr lvl="1">
              <a:spcBef>
                <a:spcPts val="600"/>
              </a:spcBef>
              <a:spcAft>
                <a:spcPts val="600"/>
              </a:spcAft>
              <a:buFont typeface="Arial" panose="020B0604020202020204" pitchFamily="34" charset="0"/>
              <a:buChar char="•"/>
            </a:pPr>
            <a:r>
              <a:rPr lang="en-US" sz="1400" dirty="0"/>
              <a:t>Most beneficial for cross-session/broadcast communication (e.g., discovery)</a:t>
            </a:r>
          </a:p>
          <a:p>
            <a:pPr>
              <a:spcBef>
                <a:spcPts val="600"/>
              </a:spcBef>
              <a:spcAft>
                <a:spcPts val="600"/>
              </a:spcAft>
              <a:buFont typeface="Arial" panose="020B0604020202020204" pitchFamily="34" charset="0"/>
              <a:buChar char="•"/>
            </a:pPr>
            <a:endParaRPr lang="en-US" sz="1800" dirty="0"/>
          </a:p>
          <a:p>
            <a:pPr>
              <a:spcBef>
                <a:spcPts val="600"/>
              </a:spcBef>
              <a:spcAft>
                <a:spcPts val="600"/>
              </a:spcAft>
              <a:buFont typeface="Arial" panose="020B0604020202020204" pitchFamily="34" charset="0"/>
              <a:buChar char="•"/>
            </a:pPr>
            <a:r>
              <a:rPr lang="en-US" sz="1800" dirty="0"/>
              <a:t>O-QPSK 500k/1M (coded)</a:t>
            </a:r>
          </a:p>
          <a:p>
            <a:pPr lvl="1">
              <a:spcBef>
                <a:spcPts val="600"/>
              </a:spcBef>
              <a:spcAft>
                <a:spcPts val="600"/>
              </a:spcAft>
              <a:buFont typeface="Arial" panose="020B0604020202020204" pitchFamily="34" charset="0"/>
              <a:buChar char="•"/>
            </a:pPr>
            <a:r>
              <a:rPr lang="en-US" sz="1400" dirty="0"/>
              <a:t>2x/4x PSDU capacity =&gt; extended baseline application support (security, </a:t>
            </a:r>
            <a:r>
              <a:rPr lang="en-US" sz="1400" dirty="0" err="1"/>
              <a:t>AoA</a:t>
            </a:r>
            <a:r>
              <a:rPr lang="en-US" sz="1400" dirty="0"/>
              <a:t>, …) </a:t>
            </a:r>
          </a:p>
          <a:p>
            <a:pPr lvl="1">
              <a:spcBef>
                <a:spcPts val="600"/>
              </a:spcBef>
              <a:spcAft>
                <a:spcPts val="600"/>
              </a:spcAft>
              <a:buFont typeface="Arial" panose="020B0604020202020204" pitchFamily="34" charset="0"/>
              <a:buChar char="•"/>
            </a:pPr>
            <a:r>
              <a:rPr lang="en-US" sz="1400" dirty="0"/>
              <a:t>We want to encourage the discussion in the group on whether or not 500k CC coded is a superior choice over 250k O-QPSK uncoded for NBA-MMS-UWB and should therefore play a more prominent role in 15.4ab</a:t>
            </a:r>
            <a:endParaRPr lang="en-US" sz="18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Tree>
    <p:extLst>
      <p:ext uri="{BB962C8B-B14F-4D97-AF65-F5344CB8AC3E}">
        <p14:creationId xmlns:p14="http://schemas.microsoft.com/office/powerpoint/2010/main" val="4136745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marL="0" indent="0">
              <a:spcBef>
                <a:spcPts val="600"/>
              </a:spcBef>
              <a:spcAft>
                <a:spcPts val="600"/>
              </a:spcAft>
              <a:buNone/>
            </a:pPr>
            <a:r>
              <a:rPr lang="en-US" sz="1800" dirty="0"/>
              <a:t>[1] X. Luo (Apple Inc), F. Leong (NXP), M. Lee (Samsung Electronics), et al., “NBA-UWB Technical Framework Proposal”, 15-22-0571-01-04ab.</a:t>
            </a:r>
          </a:p>
          <a:p>
            <a:pPr marL="0" indent="0">
              <a:spcBef>
                <a:spcPts val="600"/>
              </a:spcBef>
              <a:spcAft>
                <a:spcPts val="600"/>
              </a:spcAft>
              <a:buNone/>
            </a:pPr>
            <a:r>
              <a:rPr lang="en-US" sz="1800" dirty="0"/>
              <a:t>[2] A. Krebs et al., “NBA-MMS-UWB Compressed PSDU”, 15-22-0604-00-04ab.</a:t>
            </a:r>
          </a:p>
          <a:p>
            <a:pPr marL="0" indent="0">
              <a:spcBef>
                <a:spcPts val="600"/>
              </a:spcBef>
              <a:spcAft>
                <a:spcPts val="600"/>
              </a:spcAft>
              <a:buNone/>
            </a:pPr>
            <a:r>
              <a:rPr lang="en-US" sz="1800" dirty="0"/>
              <a:t>[3] E. </a:t>
            </a:r>
            <a:r>
              <a:rPr lang="en-US" sz="1800" dirty="0" err="1"/>
              <a:t>Ekrem</a:t>
            </a:r>
            <a:r>
              <a:rPr lang="en-US" sz="1800" dirty="0"/>
              <a:t> et al., “</a:t>
            </a:r>
            <a:r>
              <a:rPr lang="en-US" altLang="en-US" sz="1800" dirty="0">
                <a:solidFill>
                  <a:schemeClr val="tx2"/>
                </a:solidFill>
              </a:rPr>
              <a:t>Link budget analysis for narrowband assisted multi-millisecond UWB</a:t>
            </a:r>
            <a:r>
              <a:rPr lang="en-US" sz="1800" dirty="0"/>
              <a:t>”, 15-22-0074-00-04ab.</a:t>
            </a:r>
          </a:p>
          <a:p>
            <a:pPr marL="0" indent="0">
              <a:spcBef>
                <a:spcPts val="600"/>
              </a:spcBef>
              <a:spcAft>
                <a:spcPts val="600"/>
              </a:spcAft>
              <a:buNone/>
            </a:pPr>
            <a:r>
              <a:rPr lang="en-US" sz="1800" dirty="0"/>
              <a:t>[4] L. Verma (Apple), M. Lee (Samsung), W. </a:t>
            </a:r>
            <a:r>
              <a:rPr lang="en-US" sz="1800" dirty="0" err="1"/>
              <a:t>Kuchler</a:t>
            </a:r>
            <a:r>
              <a:rPr lang="en-US" sz="1800" dirty="0"/>
              <a:t> (NXP), et al., “UWB Channel Usage Coordination for better UWB Coexistence”, 15-22-0456-00-04ab.</a:t>
            </a:r>
          </a:p>
          <a:p>
            <a:pPr marL="0" indent="0">
              <a:spcBef>
                <a:spcPts val="600"/>
              </a:spcBef>
              <a:spcAft>
                <a:spcPts val="600"/>
              </a:spcAft>
              <a:buNone/>
            </a:pPr>
            <a:r>
              <a:rPr lang="en-US" sz="1800" dirty="0"/>
              <a:t>[5] E. </a:t>
            </a:r>
            <a:r>
              <a:rPr lang="en-US" sz="1800" dirty="0" err="1"/>
              <a:t>Ekrem</a:t>
            </a:r>
            <a:r>
              <a:rPr lang="en-US" sz="1800" dirty="0"/>
              <a:t> (Apple) et al., “</a:t>
            </a:r>
            <a:r>
              <a:rPr lang="en-US" altLang="en-US" sz="1800" dirty="0">
                <a:solidFill>
                  <a:schemeClr val="tx2"/>
                </a:solidFill>
              </a:rPr>
              <a:t>More on narrowband assisted multi-millisecond UWB</a:t>
            </a:r>
            <a:r>
              <a:rPr lang="en-US" sz="1800" dirty="0"/>
              <a:t>”, 15-21-0593-01-04ab.</a:t>
            </a:r>
          </a:p>
          <a:p>
            <a:pPr marL="0" indent="0">
              <a:spcBef>
                <a:spcPts val="600"/>
              </a:spcBef>
              <a:spcAft>
                <a:spcPts val="600"/>
              </a:spcAft>
              <a:buNone/>
            </a:pPr>
            <a:r>
              <a:rPr lang="en-US" sz="1800" dirty="0"/>
              <a:t>[6] L. Verma (Apple) et al., ”Follow-up on UWB Channel Usage Coordination”, 15-22-0573-00-04ab.</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spTree>
    <p:extLst>
      <p:ext uri="{BB962C8B-B14F-4D97-AF65-F5344CB8AC3E}">
        <p14:creationId xmlns:p14="http://schemas.microsoft.com/office/powerpoint/2010/main" val="268157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68823312"/>
              </p:ext>
            </p:extLst>
          </p:nvPr>
        </p:nvGraphicFramePr>
        <p:xfrm>
          <a:off x="685800" y="908720"/>
          <a:ext cx="7774632" cy="5389404"/>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rPr>
                        <a:t>PAR Objective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Proposed Solution (how addressed)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Signaling, control, and information elements (IEs) for hybrid operation and multi-millisecond ranging mode</a:t>
                      </a: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2" name="Date Placeholder 1">
            <a:extLst>
              <a:ext uri="{FF2B5EF4-FFF2-40B4-BE49-F238E27FC236}">
                <a16:creationId xmlns:a16="http://schemas.microsoft.com/office/drawing/2014/main" id="{16805F27-FE2C-C4AA-57DA-088CCF284B7D}"/>
              </a:ext>
            </a:extLst>
          </p:cNvPr>
          <p:cNvSpPr>
            <a:spLocks noGrp="1"/>
          </p:cNvSpPr>
          <p:nvPr>
            <p:ph type="dt" sz="half" idx="10"/>
          </p:nvPr>
        </p:nvSpPr>
        <p:spPr/>
        <p:txBody>
          <a:bodyPr/>
          <a:lstStyle/>
          <a:p>
            <a:r>
              <a:rPr lang="de-DE" altLang="en-US"/>
              <a:t>Nov 2022</a:t>
            </a:r>
            <a:endParaRPr lang="en-US" altLang="en-US" dirty="0"/>
          </a:p>
        </p:txBody>
      </p:sp>
      <p:sp>
        <p:nvSpPr>
          <p:cNvPr id="3" name="Footer Placeholder 2">
            <a:extLst>
              <a:ext uri="{FF2B5EF4-FFF2-40B4-BE49-F238E27FC236}">
                <a16:creationId xmlns:a16="http://schemas.microsoft.com/office/drawing/2014/main" id="{B364E93B-4197-C216-3826-51BAEE2A5073}"/>
              </a:ext>
            </a:extLst>
          </p:cNvPr>
          <p:cNvSpPr>
            <a:spLocks noGrp="1"/>
          </p:cNvSpPr>
          <p:nvPr>
            <p:ph type="ftr" sz="quarter" idx="11"/>
          </p:nvPr>
        </p:nvSpPr>
        <p:spPr/>
        <p:txBody>
          <a:bodyPr/>
          <a:lstStyle/>
          <a:p>
            <a:r>
              <a:rPr lang="en-US" altLang="en-US"/>
              <a:t>Krebs et al. (Apple)</a:t>
            </a:r>
            <a:endParaRPr lang="en-US" altLang="en-US" dirty="0"/>
          </a:p>
        </p:txBody>
      </p:sp>
      <p:sp>
        <p:nvSpPr>
          <p:cNvPr id="4" name="Slide Number Placeholder 3">
            <a:extLst>
              <a:ext uri="{FF2B5EF4-FFF2-40B4-BE49-F238E27FC236}">
                <a16:creationId xmlns:a16="http://schemas.microsoft.com/office/drawing/2014/main" id="{0FB6D0F4-AFAA-2AE8-B4BC-EB399F863247}"/>
              </a:ext>
            </a:extLst>
          </p:cNvPr>
          <p:cNvSpPr>
            <a:spLocks noGrp="1"/>
          </p:cNvSpPr>
          <p:nvPr>
            <p:ph type="sldNum" sz="quarter" idx="12"/>
          </p:nvPr>
        </p:nvSpPr>
        <p:spPr/>
        <p:txBody>
          <a:bodyPr/>
          <a:lstStyle/>
          <a:p>
            <a:r>
              <a:rPr lang="en-US" altLang="en-US"/>
              <a:t>Slide </a:t>
            </a:r>
            <a:fld id="{96EDDC46-E58E-0248-8CAF-96DF08F8D1CD}" type="slidenum">
              <a:rPr lang="en-US" altLang="en-US" smtClean="0"/>
              <a:pPr/>
              <a:t>2</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buFont typeface="+mj-lt"/>
              <a:buAutoNum type="arabicPeriod"/>
            </a:pPr>
            <a:r>
              <a:rPr lang="en-US" sz="1800" dirty="0"/>
              <a:t>Optimized Header IE format for broadcast signaling</a:t>
            </a:r>
          </a:p>
          <a:p>
            <a:pPr>
              <a:spcBef>
                <a:spcPts val="600"/>
              </a:spcBef>
              <a:spcAft>
                <a:spcPts val="600"/>
              </a:spcAft>
              <a:buFont typeface="+mj-lt"/>
              <a:buAutoNum type="arabicPeriod"/>
            </a:pPr>
            <a:r>
              <a:rPr lang="en-US" sz="1800" dirty="0"/>
              <a:t>Consideration of 500k O-QPSK PHY for control signaling</a:t>
            </a: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3163199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Application Example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Discovery channel [4,6]</a:t>
            </a:r>
          </a:p>
          <a:p>
            <a:pPr lvl="1">
              <a:spcBef>
                <a:spcPts val="600"/>
              </a:spcBef>
              <a:spcAft>
                <a:spcPts val="600"/>
              </a:spcAft>
              <a:buFont typeface="Arial" panose="020B0604020202020204" pitchFamily="34" charset="0"/>
              <a:buChar char="•"/>
            </a:pPr>
            <a:r>
              <a:rPr lang="en-US" sz="1800" dirty="0"/>
              <a:t>NB-AP, UWB-AP</a:t>
            </a:r>
          </a:p>
          <a:p>
            <a:pPr lvl="2">
              <a:spcBef>
                <a:spcPts val="600"/>
              </a:spcBef>
              <a:spcAft>
                <a:spcPts val="600"/>
              </a:spcAft>
              <a:buFont typeface="Arial" panose="020B0604020202020204" pitchFamily="34" charset="0"/>
              <a:buChar char="•"/>
            </a:pPr>
            <a:r>
              <a:rPr lang="en-US" sz="1400" dirty="0"/>
              <a:t>Broadcast traffic, unencrypted</a:t>
            </a:r>
          </a:p>
          <a:p>
            <a:pPr lvl="2">
              <a:spcBef>
                <a:spcPts val="600"/>
              </a:spcBef>
              <a:spcAft>
                <a:spcPts val="600"/>
              </a:spcAft>
              <a:buFont typeface="Arial" panose="020B0604020202020204" pitchFamily="34" charset="0"/>
              <a:buChar char="•"/>
            </a:pPr>
            <a:r>
              <a:rPr lang="en-US" sz="1400" dirty="0"/>
              <a:t>Shared among use cases (ranging, sensing, data, …)</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pic>
        <p:nvPicPr>
          <p:cNvPr id="7" name="Picture 6">
            <a:extLst>
              <a:ext uri="{FF2B5EF4-FFF2-40B4-BE49-F238E27FC236}">
                <a16:creationId xmlns:a16="http://schemas.microsoft.com/office/drawing/2014/main" id="{7C6F3759-4E4C-D32D-274F-E53F6C270FAE}"/>
              </a:ext>
            </a:extLst>
          </p:cNvPr>
          <p:cNvPicPr>
            <a:picLocks noChangeAspect="1"/>
          </p:cNvPicPr>
          <p:nvPr/>
        </p:nvPicPr>
        <p:blipFill>
          <a:blip r:embed="rId2"/>
          <a:stretch>
            <a:fillRect/>
          </a:stretch>
        </p:blipFill>
        <p:spPr>
          <a:xfrm>
            <a:off x="1819438" y="3810000"/>
            <a:ext cx="5581323" cy="1916818"/>
          </a:xfrm>
          <a:prstGeom prst="rect">
            <a:avLst/>
          </a:prstGeom>
        </p:spPr>
      </p:pic>
    </p:spTree>
    <p:extLst>
      <p:ext uri="{BB962C8B-B14F-4D97-AF65-F5344CB8AC3E}">
        <p14:creationId xmlns:p14="http://schemas.microsoft.com/office/powerpoint/2010/main" val="2303416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Optimization: Why?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IEs in 802.15.4z</a:t>
            </a:r>
          </a:p>
          <a:p>
            <a:pPr lvl="1">
              <a:spcBef>
                <a:spcPts val="600"/>
              </a:spcBef>
              <a:spcAft>
                <a:spcPts val="600"/>
              </a:spcAft>
              <a:buFont typeface="Arial" panose="020B0604020202020204" pitchFamily="34" charset="0"/>
              <a:buChar char="•"/>
            </a:pPr>
            <a:r>
              <a:rPr lang="en-US" sz="1400" dirty="0"/>
              <a:t>Payload nested IEs inflict overhead (32-38% frame duration, as discussed in [2])</a:t>
            </a:r>
          </a:p>
          <a:p>
            <a:pPr lvl="1">
              <a:spcBef>
                <a:spcPts val="600"/>
              </a:spcBef>
              <a:spcAft>
                <a:spcPts val="600"/>
              </a:spcAft>
              <a:buFont typeface="Arial" panose="020B0604020202020204" pitchFamily="34" charset="0"/>
              <a:buChar char="•"/>
            </a:pPr>
            <a:r>
              <a:rPr lang="en-US" sz="1400" dirty="0"/>
              <a:t>(Unencrypted) Header IEs are used less in 4z in comparison to Nested Payload IEs</a:t>
            </a:r>
          </a:p>
          <a:p>
            <a:pPr lvl="2">
              <a:spcBef>
                <a:spcPts val="600"/>
              </a:spcBef>
              <a:spcAft>
                <a:spcPts val="600"/>
              </a:spcAft>
              <a:buFont typeface="Arial" panose="020B0604020202020204" pitchFamily="34" charset="0"/>
              <a:buChar char="•"/>
            </a:pPr>
            <a:r>
              <a:rPr lang="en-US" sz="1400" dirty="0"/>
              <a:t>236 remaining Header IE Element IDs (vs. 57 remaining nested IE Sub-IDs)</a:t>
            </a:r>
            <a:endParaRPr lang="en-US" sz="1800" dirty="0"/>
          </a:p>
          <a:p>
            <a:pPr>
              <a:spcBef>
                <a:spcPts val="600"/>
              </a:spcBef>
              <a:spcAft>
                <a:spcPts val="600"/>
              </a:spcAft>
              <a:buFont typeface="Arial" panose="020B0604020202020204" pitchFamily="34" charset="0"/>
              <a:buChar char="•"/>
            </a:pPr>
            <a:r>
              <a:rPr lang="en-US" sz="1800" dirty="0"/>
              <a:t>Applications where Header IEs could be used</a:t>
            </a:r>
          </a:p>
          <a:p>
            <a:pPr lvl="1">
              <a:spcBef>
                <a:spcPts val="600"/>
              </a:spcBef>
              <a:spcAft>
                <a:spcPts val="600"/>
              </a:spcAft>
              <a:buFont typeface="Arial" panose="020B0604020202020204" pitchFamily="34" charset="0"/>
              <a:buChar char="•"/>
            </a:pPr>
            <a:r>
              <a:rPr lang="en-US" sz="1400" dirty="0"/>
              <a:t>Broadcast traffic </a:t>
            </a:r>
          </a:p>
          <a:p>
            <a:pPr lvl="2">
              <a:spcBef>
                <a:spcPts val="600"/>
              </a:spcBef>
              <a:spcAft>
                <a:spcPts val="600"/>
              </a:spcAft>
              <a:buFont typeface="Arial" panose="020B0604020202020204" pitchFamily="34" charset="0"/>
              <a:buChar char="•"/>
            </a:pPr>
            <a:r>
              <a:rPr lang="en-US" sz="1400" dirty="0"/>
              <a:t>=&gt; emphasis on cross-device interoperability</a:t>
            </a:r>
          </a:p>
          <a:p>
            <a:pPr lvl="3">
              <a:spcBef>
                <a:spcPts val="600"/>
              </a:spcBef>
              <a:spcAft>
                <a:spcPts val="600"/>
              </a:spcAft>
              <a:buFont typeface="Arial" panose="020B0604020202020204" pitchFamily="34" charset="0"/>
              <a:buChar char="•"/>
            </a:pPr>
            <a:r>
              <a:rPr lang="en-US" sz="1400" dirty="0"/>
              <a:t>Non-recurring, sporadic traffic achieve less energy saving by PSDU compression [2]</a:t>
            </a:r>
          </a:p>
          <a:p>
            <a:pPr lvl="2">
              <a:spcBef>
                <a:spcPts val="600"/>
              </a:spcBef>
              <a:spcAft>
                <a:spcPts val="600"/>
              </a:spcAft>
              <a:buFont typeface="Arial" panose="020B0604020202020204" pitchFamily="34" charset="0"/>
              <a:buChar char="•"/>
            </a:pPr>
            <a:r>
              <a:rPr lang="en-US" sz="1400" dirty="0"/>
              <a:t>=&gt; mostly unencrypted =&gt; no gain over MIC/CRC redundancy</a:t>
            </a:r>
          </a:p>
          <a:p>
            <a:pPr lvl="1">
              <a:spcBef>
                <a:spcPts val="600"/>
              </a:spcBef>
              <a:spcAft>
                <a:spcPts val="600"/>
              </a:spcAft>
              <a:buFont typeface="Arial" panose="020B0604020202020204" pitchFamily="34" charset="0"/>
              <a:buChar char="•"/>
            </a:pPr>
            <a:r>
              <a:rPr lang="en-US" sz="1400" dirty="0"/>
              <a:t>If needed, encryption can be added on a per field basis</a:t>
            </a:r>
          </a:p>
          <a:p>
            <a:pPr lvl="1">
              <a:spcBef>
                <a:spcPts val="600"/>
              </a:spcBef>
              <a:spcAft>
                <a:spcPts val="600"/>
              </a:spcAft>
              <a:buFont typeface="Arial" panose="020B0604020202020204" pitchFamily="34" charset="0"/>
              <a:buChar char="•"/>
            </a:pPr>
            <a:endParaRPr lang="en-US" sz="1400" dirty="0"/>
          </a:p>
          <a:p>
            <a:pPr lvl="1">
              <a:spcBef>
                <a:spcPts val="600"/>
              </a:spcBef>
              <a:spcAft>
                <a:spcPts val="600"/>
              </a:spcAft>
              <a:buFont typeface="Arial" panose="020B0604020202020204" pitchFamily="34" charset="0"/>
              <a:buChar char="•"/>
            </a:pPr>
            <a:endParaRPr lang="en-US" sz="14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227096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Current Header IE Format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No MLME header (as needed for nested payload IEs)</a:t>
            </a:r>
          </a:p>
          <a:p>
            <a:pPr>
              <a:spcBef>
                <a:spcPts val="600"/>
              </a:spcBef>
              <a:spcAft>
                <a:spcPts val="600"/>
              </a:spcAft>
              <a:buFont typeface="Arial" panose="020B0604020202020204" pitchFamily="34" charset="0"/>
              <a:buChar char="•"/>
            </a:pPr>
            <a:r>
              <a:rPr lang="en-US" sz="1800" dirty="0"/>
              <a:t>IE Length field may be redundant for simple IEs</a:t>
            </a:r>
          </a:p>
          <a:p>
            <a:pPr>
              <a:spcBef>
                <a:spcPts val="600"/>
              </a:spcBef>
              <a:spcAft>
                <a:spcPts val="600"/>
              </a:spcAft>
              <a:buFont typeface="Arial" panose="020B0604020202020204" pitchFamily="34" charset="0"/>
              <a:buChar char="•"/>
            </a:pPr>
            <a:endParaRPr lang="en-US" sz="1800" dirty="0"/>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pic>
        <p:nvPicPr>
          <p:cNvPr id="11" name="Picture 10">
            <a:extLst>
              <a:ext uri="{FF2B5EF4-FFF2-40B4-BE49-F238E27FC236}">
                <a16:creationId xmlns:a16="http://schemas.microsoft.com/office/drawing/2014/main" id="{1AB249F9-8765-D6B3-8448-8CA09DA3DEF8}"/>
              </a:ext>
            </a:extLst>
          </p:cNvPr>
          <p:cNvPicPr>
            <a:picLocks noChangeAspect="1"/>
          </p:cNvPicPr>
          <p:nvPr/>
        </p:nvPicPr>
        <p:blipFill>
          <a:blip r:embed="rId2"/>
          <a:stretch>
            <a:fillRect/>
          </a:stretch>
        </p:blipFill>
        <p:spPr>
          <a:xfrm>
            <a:off x="1765300" y="4419600"/>
            <a:ext cx="5613400" cy="1168400"/>
          </a:xfrm>
          <a:prstGeom prst="rect">
            <a:avLst/>
          </a:prstGeom>
        </p:spPr>
      </p:pic>
    </p:spTree>
    <p:extLst>
      <p:ext uri="{BB962C8B-B14F-4D97-AF65-F5344CB8AC3E}">
        <p14:creationId xmlns:p14="http://schemas.microsoft.com/office/powerpoint/2010/main" val="2112245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Proposed Header IE Range Change</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No MLME header (as needed for nested payload IEs)</a:t>
            </a:r>
          </a:p>
          <a:p>
            <a:pPr>
              <a:spcBef>
                <a:spcPts val="600"/>
              </a:spcBef>
              <a:spcAft>
                <a:spcPts val="600"/>
              </a:spcAft>
              <a:buFont typeface="Arial" panose="020B0604020202020204" pitchFamily="34" charset="0"/>
              <a:buChar char="•"/>
            </a:pPr>
            <a:r>
              <a:rPr lang="en-US" sz="1800" dirty="0"/>
              <a:t>IE Length field may be redundant for simple </a:t>
            </a:r>
            <a:r>
              <a:rPr lang="en-US" sz="1800" dirty="0" err="1"/>
              <a:t>Ies</a:t>
            </a:r>
            <a:endParaRPr lang="en-US" sz="1800" dirty="0"/>
          </a:p>
          <a:p>
            <a:pPr>
              <a:spcBef>
                <a:spcPts val="600"/>
              </a:spcBef>
              <a:spcAft>
                <a:spcPts val="600"/>
              </a:spcAft>
              <a:buFont typeface="Arial" panose="020B0604020202020204" pitchFamily="34" charset="0"/>
              <a:buChar char="•"/>
            </a:pPr>
            <a:r>
              <a:rPr lang="en-US" sz="1800" dirty="0"/>
              <a:t>Reduce range of legacy 15.4a-z header IEs to 0-127</a:t>
            </a:r>
          </a:p>
          <a:p>
            <a:pPr lvl="1">
              <a:spcBef>
                <a:spcPts val="600"/>
              </a:spcBef>
              <a:spcAft>
                <a:spcPts val="600"/>
              </a:spcAft>
              <a:buFont typeface="Arial" panose="020B0604020202020204" pitchFamily="34" charset="0"/>
              <a:buChar char="•"/>
            </a:pPr>
            <a:r>
              <a:rPr lang="en-US" sz="1400" dirty="0"/>
              <a:t>(only 20 out of 256 used as of 15.4z)</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8" name="Picture 7">
            <a:extLst>
              <a:ext uri="{FF2B5EF4-FFF2-40B4-BE49-F238E27FC236}">
                <a16:creationId xmlns:a16="http://schemas.microsoft.com/office/drawing/2014/main" id="{BE8515EF-D264-7095-E1E1-F8136E09667D}"/>
              </a:ext>
            </a:extLst>
          </p:cNvPr>
          <p:cNvPicPr>
            <a:picLocks noChangeAspect="1"/>
          </p:cNvPicPr>
          <p:nvPr/>
        </p:nvPicPr>
        <p:blipFill>
          <a:blip r:embed="rId2"/>
          <a:stretch>
            <a:fillRect/>
          </a:stretch>
        </p:blipFill>
        <p:spPr>
          <a:xfrm>
            <a:off x="1765300" y="4394200"/>
            <a:ext cx="5613400" cy="1168400"/>
          </a:xfrm>
          <a:prstGeom prst="rect">
            <a:avLst/>
          </a:prstGeom>
        </p:spPr>
      </p:pic>
    </p:spTree>
    <p:extLst>
      <p:ext uri="{BB962C8B-B14F-4D97-AF65-F5344CB8AC3E}">
        <p14:creationId xmlns:p14="http://schemas.microsoft.com/office/powerpoint/2010/main" val="583300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Optimization: Proposal</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Maintain legacy signaling for Header IEs 0-127</a:t>
            </a:r>
          </a:p>
          <a:p>
            <a:pPr>
              <a:spcBef>
                <a:spcPts val="600"/>
              </a:spcBef>
              <a:spcAft>
                <a:spcPts val="600"/>
              </a:spcAft>
              <a:buFont typeface="Arial" panose="020B0604020202020204" pitchFamily="34" charset="0"/>
              <a:buChar char="•"/>
            </a:pPr>
            <a:r>
              <a:rPr lang="en-US" sz="1800" dirty="0"/>
              <a:t>Header IEs 128-255 =&gt; strip IE length field</a:t>
            </a:r>
          </a:p>
          <a:p>
            <a:pPr>
              <a:spcBef>
                <a:spcPts val="600"/>
              </a:spcBef>
              <a:spcAft>
                <a:spcPts val="600"/>
              </a:spcAft>
              <a:buFont typeface="Arial" panose="020B0604020202020204" pitchFamily="34" charset="0"/>
              <a:buChar char="•"/>
            </a:pPr>
            <a:r>
              <a:rPr lang="en-US" sz="1800" dirty="0"/>
              <a:t>Example: translation of compressed PSDU format to proposed Header IE</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pic>
        <p:nvPicPr>
          <p:cNvPr id="9" name="Picture 8">
            <a:extLst>
              <a:ext uri="{FF2B5EF4-FFF2-40B4-BE49-F238E27FC236}">
                <a16:creationId xmlns:a16="http://schemas.microsoft.com/office/drawing/2014/main" id="{1687D2B4-35E1-9D1C-9805-3B0DCA6C205D}"/>
              </a:ext>
            </a:extLst>
          </p:cNvPr>
          <p:cNvPicPr>
            <a:picLocks noChangeAspect="1"/>
          </p:cNvPicPr>
          <p:nvPr/>
        </p:nvPicPr>
        <p:blipFill>
          <a:blip r:embed="rId2"/>
          <a:stretch>
            <a:fillRect/>
          </a:stretch>
        </p:blipFill>
        <p:spPr>
          <a:xfrm>
            <a:off x="1949450" y="3581400"/>
            <a:ext cx="5245100" cy="1966913"/>
          </a:xfrm>
          <a:prstGeom prst="rect">
            <a:avLst/>
          </a:prstGeom>
        </p:spPr>
      </p:pic>
    </p:spTree>
    <p:extLst>
      <p:ext uri="{BB962C8B-B14F-4D97-AF65-F5344CB8AC3E}">
        <p14:creationId xmlns:p14="http://schemas.microsoft.com/office/powerpoint/2010/main" val="4066444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Header IE Optimization: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09600" y="1752600"/>
            <a:ext cx="8001000" cy="4572000"/>
          </a:xfrm>
        </p:spPr>
        <p:txBody>
          <a:bodyPr/>
          <a:lstStyle/>
          <a:p>
            <a:pPr>
              <a:spcBef>
                <a:spcPts val="600"/>
              </a:spcBef>
              <a:spcAft>
                <a:spcPts val="600"/>
              </a:spcAft>
              <a:buFont typeface="Arial" panose="020B0604020202020204" pitchFamily="34" charset="0"/>
              <a:buChar char="•"/>
            </a:pPr>
            <a:r>
              <a:rPr lang="en-US" sz="1800" dirty="0"/>
              <a:t>Enables ”compressed PSDU design principles” within legacy 15.4 PSDU</a:t>
            </a:r>
          </a:p>
          <a:p>
            <a:pPr lvl="1">
              <a:spcBef>
                <a:spcPts val="600"/>
              </a:spcBef>
              <a:spcAft>
                <a:spcPts val="600"/>
              </a:spcAft>
              <a:buFont typeface="Arial" panose="020B0604020202020204" pitchFamily="34" charset="0"/>
              <a:buChar char="•"/>
            </a:pPr>
            <a:r>
              <a:rPr lang="en-US" sz="1400" dirty="0"/>
              <a:t>2-octed more than compressed PSDU [2]</a:t>
            </a:r>
          </a:p>
          <a:p>
            <a:pPr lvl="1">
              <a:spcBef>
                <a:spcPts val="600"/>
              </a:spcBef>
              <a:spcAft>
                <a:spcPts val="600"/>
              </a:spcAft>
              <a:buFont typeface="Arial" panose="020B0604020202020204" pitchFamily="34" charset="0"/>
              <a:buChar char="•"/>
            </a:pPr>
            <a:r>
              <a:rPr lang="en-US" sz="1400" dirty="0"/>
              <a:t>Works for simple IEs, that do not require explicit LEN field</a:t>
            </a:r>
          </a:p>
          <a:p>
            <a:pPr lvl="1">
              <a:spcBef>
                <a:spcPts val="600"/>
              </a:spcBef>
              <a:spcAft>
                <a:spcPts val="600"/>
              </a:spcAft>
              <a:buFont typeface="Arial" panose="020B0604020202020204" pitchFamily="34" charset="0"/>
              <a:buChar char="•"/>
            </a:pPr>
            <a:r>
              <a:rPr lang="en-US" sz="1400" dirty="0"/>
              <a:t>More interoperability, scalability, and modularity provided by 15.4 MHR</a:t>
            </a:r>
          </a:p>
          <a:p>
            <a:pPr lvl="1">
              <a:spcBef>
                <a:spcPts val="600"/>
              </a:spcBef>
              <a:spcAft>
                <a:spcPts val="600"/>
              </a:spcAft>
              <a:buFont typeface="Arial" panose="020B0604020202020204" pitchFamily="34" charset="0"/>
              <a:buChar char="•"/>
            </a:pPr>
            <a:r>
              <a:rPr lang="en-US" sz="1400" dirty="0"/>
              <a:t>Combines w Header IEs 0-127, and/or Nested Payload IEs in the same PSDU, if needed</a:t>
            </a:r>
          </a:p>
          <a:p>
            <a:pPr lvl="1">
              <a:spcBef>
                <a:spcPts val="600"/>
              </a:spcBef>
              <a:spcAft>
                <a:spcPts val="600"/>
              </a:spcAft>
              <a:buFont typeface="Arial" panose="020B0604020202020204" pitchFamily="34" charset="0"/>
              <a:buChar char="•"/>
            </a:pPr>
            <a:r>
              <a:rPr lang="en-US" sz="1400" dirty="0"/>
              <a:t>Encryption can added on a per field basis  supported </a:t>
            </a:r>
          </a:p>
          <a:p>
            <a:pPr>
              <a:spcBef>
                <a:spcPts val="600"/>
              </a:spcBef>
              <a:spcAft>
                <a:spcPts val="600"/>
              </a:spcAft>
              <a:buFont typeface="Arial" panose="020B0604020202020204" pitchFamily="34" charset="0"/>
              <a:buChar char="•"/>
            </a:pPr>
            <a:r>
              <a:rPr lang="en-US" sz="1800" dirty="0"/>
              <a:t>At least 3 octets shorter than existing 4z nested payload IE format</a:t>
            </a:r>
          </a:p>
          <a:p>
            <a:pPr marL="0" indent="0">
              <a:spcBef>
                <a:spcPts val="600"/>
              </a:spcBef>
              <a:spcAft>
                <a:spcPts val="600"/>
              </a:spcAft>
              <a:buNone/>
            </a:pPr>
            <a:endParaRPr lang="en-US" sz="18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de-DE" altLang="en-US"/>
              <a:t>Nov 2022</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1576948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87222</TotalTime>
  <Words>1191</Words>
  <Application>Microsoft Macintosh PowerPoint</Application>
  <PresentationFormat>On-screen Show (4:3)</PresentationFormat>
  <Paragraphs>132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PowerPoint Presentation</vt:lpstr>
      <vt:lpstr>PowerPoint Presentation</vt:lpstr>
      <vt:lpstr>Agenda</vt:lpstr>
      <vt:lpstr>Header IE: Application Example</vt:lpstr>
      <vt:lpstr>Header IE Optimization: Why?</vt:lpstr>
      <vt:lpstr>Current Header IE Format</vt:lpstr>
      <vt:lpstr>Proposed Header IE Range Change</vt:lpstr>
      <vt:lpstr>Header IE Optimization: Proposal</vt:lpstr>
      <vt:lpstr>Header IE Optimization: Summary</vt:lpstr>
      <vt:lpstr>Consideration of 500k O-QPSK PHY for control signaling </vt:lpstr>
      <vt:lpstr>O-QPSK uncoded 250k/500k/1M</vt:lpstr>
      <vt:lpstr>Summary</vt:lpstr>
      <vt:lpstr>References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Alexander Krebs</cp:lastModifiedBy>
  <cp:revision>384</cp:revision>
  <cp:lastPrinted>1998-02-10T13:28:06Z</cp:lastPrinted>
  <dcterms:created xsi:type="dcterms:W3CDTF">2021-07-16T20:39:58Z</dcterms:created>
  <dcterms:modified xsi:type="dcterms:W3CDTF">2022-11-15T01:15:37Z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