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4"/>
  </p:notesMasterIdLst>
  <p:sldIdLst>
    <p:sldId id="363" r:id="rId2"/>
    <p:sldId id="2413" r:id="rId3"/>
    <p:sldId id="2401" r:id="rId4"/>
    <p:sldId id="2366" r:id="rId5"/>
    <p:sldId id="339" r:id="rId6"/>
    <p:sldId id="2414" r:id="rId7"/>
    <p:sldId id="2385" r:id="rId8"/>
    <p:sldId id="2368" r:id="rId9"/>
    <p:sldId id="365" r:id="rId10"/>
    <p:sldId id="304" r:id="rId11"/>
    <p:sldId id="317" r:id="rId12"/>
    <p:sldId id="2408" r:id="rId13"/>
    <p:sldId id="2392" r:id="rId14"/>
    <p:sldId id="2417" r:id="rId15"/>
    <p:sldId id="361" r:id="rId16"/>
    <p:sldId id="2415" r:id="rId17"/>
    <p:sldId id="2416" r:id="rId18"/>
    <p:sldId id="2395" r:id="rId19"/>
    <p:sldId id="2399" r:id="rId20"/>
    <p:sldId id="312" r:id="rId21"/>
    <p:sldId id="2375" r:id="rId22"/>
    <p:sldId id="2377" r:id="rId23"/>
    <p:sldId id="2427" r:id="rId24"/>
    <p:sldId id="326" r:id="rId25"/>
    <p:sldId id="2428" r:id="rId26"/>
    <p:sldId id="2429" r:id="rId27"/>
    <p:sldId id="2430" r:id="rId28"/>
    <p:sldId id="2389" r:id="rId29"/>
    <p:sldId id="2431" r:id="rId30"/>
    <p:sldId id="2432" r:id="rId31"/>
    <p:sldId id="298" r:id="rId32"/>
    <p:sldId id="296" r:id="rId3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F8F"/>
    <a:srgbClr val="FFEFEF"/>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3BBB86-00AB-4273-A45F-604407D0D212}" v="55" dt="2022-11-17T05:07:05.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778"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Rolfe" userId="2cb8745b51aa14eb" providerId="LiveId" clId="{6E3BBB86-00AB-4273-A45F-604407D0D212}"/>
    <pc:docChg chg="undo redo custSel addSld delSld modSld modMainMaster">
      <pc:chgData name="Benjamin Rolfe" userId="2cb8745b51aa14eb" providerId="LiveId" clId="{6E3BBB86-00AB-4273-A45F-604407D0D212}" dt="2022-11-17T05:07:05.022" v="534" actId="478"/>
      <pc:docMkLst>
        <pc:docMk/>
      </pc:docMkLst>
      <pc:sldChg chg="addSp delSp modSp new mod">
        <pc:chgData name="Benjamin Rolfe" userId="2cb8745b51aa14eb" providerId="LiveId" clId="{6E3BBB86-00AB-4273-A45F-604407D0D212}" dt="2022-11-17T05:06:50.674" v="531" actId="14100"/>
        <pc:sldMkLst>
          <pc:docMk/>
          <pc:sldMk cId="52299158" sldId="2431"/>
        </pc:sldMkLst>
        <pc:spChg chg="mod">
          <ac:chgData name="Benjamin Rolfe" userId="2cb8745b51aa14eb" providerId="LiveId" clId="{6E3BBB86-00AB-4273-A45F-604407D0D212}" dt="2022-11-17T05:06:50.674" v="531" actId="14100"/>
          <ac:spMkLst>
            <pc:docMk/>
            <pc:sldMk cId="52299158" sldId="2431"/>
            <ac:spMk id="2" creationId="{9C6C3D83-2A76-5775-A0A8-7ED5FEC7A02E}"/>
          </ac:spMkLst>
        </pc:spChg>
        <pc:spChg chg="del">
          <ac:chgData name="Benjamin Rolfe" userId="2cb8745b51aa14eb" providerId="LiveId" clId="{6E3BBB86-00AB-4273-A45F-604407D0D212}" dt="2022-11-17T04:32:28.978" v="35" actId="478"/>
          <ac:spMkLst>
            <pc:docMk/>
            <pc:sldMk cId="52299158" sldId="2431"/>
            <ac:spMk id="3" creationId="{B5318E35-0C4B-EFE3-133D-A36AFDA16FE7}"/>
          </ac:spMkLst>
        </pc:spChg>
        <pc:spChg chg="add del mod">
          <ac:chgData name="Benjamin Rolfe" userId="2cb8745b51aa14eb" providerId="LiveId" clId="{6E3BBB86-00AB-4273-A45F-604407D0D212}" dt="2022-11-17T04:56:58.046" v="376" actId="22"/>
          <ac:spMkLst>
            <pc:docMk/>
            <pc:sldMk cId="52299158" sldId="2431"/>
            <ac:spMk id="8" creationId="{F6B9BF26-3AB5-255F-CA2D-999664B00B1F}"/>
          </ac:spMkLst>
        </pc:spChg>
        <pc:spChg chg="add mod">
          <ac:chgData name="Benjamin Rolfe" userId="2cb8745b51aa14eb" providerId="LiveId" clId="{6E3BBB86-00AB-4273-A45F-604407D0D212}" dt="2022-11-17T04:59:58.811" v="467" actId="20577"/>
          <ac:spMkLst>
            <pc:docMk/>
            <pc:sldMk cId="52299158" sldId="2431"/>
            <ac:spMk id="9" creationId="{A6547954-4161-4A35-1D75-91E3CDC91189}"/>
          </ac:spMkLst>
        </pc:spChg>
        <pc:spChg chg="add mod">
          <ac:chgData name="Benjamin Rolfe" userId="2cb8745b51aa14eb" providerId="LiveId" clId="{6E3BBB86-00AB-4273-A45F-604407D0D212}" dt="2022-11-17T05:05:06.029" v="527" actId="14100"/>
          <ac:spMkLst>
            <pc:docMk/>
            <pc:sldMk cId="52299158" sldId="2431"/>
            <ac:spMk id="10" creationId="{0714B41B-D1A4-E187-260D-4BCD457E5190}"/>
          </ac:spMkLst>
        </pc:spChg>
        <pc:spChg chg="add mod">
          <ac:chgData name="Benjamin Rolfe" userId="2cb8745b51aa14eb" providerId="LiveId" clId="{6E3BBB86-00AB-4273-A45F-604407D0D212}" dt="2022-11-17T05:06:19.160" v="529" actId="207"/>
          <ac:spMkLst>
            <pc:docMk/>
            <pc:sldMk cId="52299158" sldId="2431"/>
            <ac:spMk id="11" creationId="{A0667763-86F5-F760-7B80-22F8AA3FDE82}"/>
          </ac:spMkLst>
        </pc:spChg>
        <pc:graphicFrameChg chg="add mod modGraphic">
          <ac:chgData name="Benjamin Rolfe" userId="2cb8745b51aa14eb" providerId="LiveId" clId="{6E3BBB86-00AB-4273-A45F-604407D0D212}" dt="2022-11-17T05:01:15.208" v="484" actId="14100"/>
          <ac:graphicFrameMkLst>
            <pc:docMk/>
            <pc:sldMk cId="52299158" sldId="2431"/>
            <ac:graphicFrameMk id="5" creationId="{AD9A3DA5-D32D-B591-03AF-A6C5ABDC4D79}"/>
          </ac:graphicFrameMkLst>
        </pc:graphicFrameChg>
        <pc:graphicFrameChg chg="add del mod modGraphic">
          <ac:chgData name="Benjamin Rolfe" userId="2cb8745b51aa14eb" providerId="LiveId" clId="{6E3BBB86-00AB-4273-A45F-604407D0D212}" dt="2022-11-17T05:01:13.778" v="482" actId="14100"/>
          <ac:graphicFrameMkLst>
            <pc:docMk/>
            <pc:sldMk cId="52299158" sldId="2431"/>
            <ac:graphicFrameMk id="6" creationId="{C8B0A993-1A25-F824-82F1-8DAB02377A44}"/>
          </ac:graphicFrameMkLst>
        </pc:graphicFrameChg>
      </pc:sldChg>
      <pc:sldChg chg="addSp delSp modSp add mod">
        <pc:chgData name="Benjamin Rolfe" userId="2cb8745b51aa14eb" providerId="LiveId" clId="{6E3BBB86-00AB-4273-A45F-604407D0D212}" dt="2022-11-17T05:07:05.022" v="534" actId="478"/>
        <pc:sldMkLst>
          <pc:docMk/>
          <pc:sldMk cId="1036000802" sldId="2432"/>
        </pc:sldMkLst>
        <pc:spChg chg="del">
          <ac:chgData name="Benjamin Rolfe" userId="2cb8745b51aa14eb" providerId="LiveId" clId="{6E3BBB86-00AB-4273-A45F-604407D0D212}" dt="2022-11-17T05:07:00.668" v="532" actId="478"/>
          <ac:spMkLst>
            <pc:docMk/>
            <pc:sldMk cId="1036000802" sldId="2432"/>
            <ac:spMk id="2" creationId="{9C6C3D83-2A76-5775-A0A8-7ED5FEC7A02E}"/>
          </ac:spMkLst>
        </pc:spChg>
        <pc:spChg chg="add mod">
          <ac:chgData name="Benjamin Rolfe" userId="2cb8745b51aa14eb" providerId="LiveId" clId="{6E3BBB86-00AB-4273-A45F-604407D0D212}" dt="2022-11-17T04:47:26.410" v="252" actId="1036"/>
          <ac:spMkLst>
            <pc:docMk/>
            <pc:sldMk cId="1036000802" sldId="2432"/>
            <ac:spMk id="3" creationId="{CBC3F5C4-F3B8-D454-F1E9-062D502EC8D7}"/>
          </ac:spMkLst>
        </pc:spChg>
        <pc:spChg chg="add del mod">
          <ac:chgData name="Benjamin Rolfe" userId="2cb8745b51aa14eb" providerId="LiveId" clId="{6E3BBB86-00AB-4273-A45F-604407D0D212}" dt="2022-11-17T05:07:05.022" v="534" actId="478"/>
          <ac:spMkLst>
            <pc:docMk/>
            <pc:sldMk cId="1036000802" sldId="2432"/>
            <ac:spMk id="7" creationId="{BCB2B630-9869-D154-7CFF-B5F8D2FB8306}"/>
          </ac:spMkLst>
        </pc:spChg>
        <pc:spChg chg="add mod">
          <ac:chgData name="Benjamin Rolfe" userId="2cb8745b51aa14eb" providerId="LiveId" clId="{6E3BBB86-00AB-4273-A45F-604407D0D212}" dt="2022-11-17T05:07:02.145" v="533"/>
          <ac:spMkLst>
            <pc:docMk/>
            <pc:sldMk cId="1036000802" sldId="2432"/>
            <ac:spMk id="8" creationId="{CA24556E-24EC-2AF2-5779-4918D5B11932}"/>
          </ac:spMkLst>
        </pc:spChg>
        <pc:graphicFrameChg chg="del">
          <ac:chgData name="Benjamin Rolfe" userId="2cb8745b51aa14eb" providerId="LiveId" clId="{6E3BBB86-00AB-4273-A45F-604407D0D212}" dt="2022-11-17T04:42:08.178" v="130" actId="478"/>
          <ac:graphicFrameMkLst>
            <pc:docMk/>
            <pc:sldMk cId="1036000802" sldId="2432"/>
            <ac:graphicFrameMk id="5" creationId="{AD9A3DA5-D32D-B591-03AF-A6C5ABDC4D79}"/>
          </ac:graphicFrameMkLst>
        </pc:graphicFrameChg>
        <pc:graphicFrameChg chg="mod modGraphic">
          <ac:chgData name="Benjamin Rolfe" userId="2cb8745b51aa14eb" providerId="LiveId" clId="{6E3BBB86-00AB-4273-A45F-604407D0D212}" dt="2022-11-17T05:02:11.693" v="492" actId="108"/>
          <ac:graphicFrameMkLst>
            <pc:docMk/>
            <pc:sldMk cId="1036000802" sldId="2432"/>
            <ac:graphicFrameMk id="6" creationId="{C8B0A993-1A25-F824-82F1-8DAB02377A44}"/>
          </ac:graphicFrameMkLst>
        </pc:graphicFrameChg>
      </pc:sldChg>
      <pc:sldChg chg="addSp delSp modSp new del mod">
        <pc:chgData name="Benjamin Rolfe" userId="2cb8745b51aa14eb" providerId="LiveId" clId="{6E3BBB86-00AB-4273-A45F-604407D0D212}" dt="2022-11-17T05:06:36.336" v="530" actId="47"/>
        <pc:sldMkLst>
          <pc:docMk/>
          <pc:sldMk cId="864245531" sldId="2433"/>
        </pc:sldMkLst>
        <pc:spChg chg="del mod">
          <ac:chgData name="Benjamin Rolfe" userId="2cb8745b51aa14eb" providerId="LiveId" clId="{6E3BBB86-00AB-4273-A45F-604407D0D212}" dt="2022-11-17T04:58:26.318" v="395" actId="21"/>
          <ac:spMkLst>
            <pc:docMk/>
            <pc:sldMk cId="864245531" sldId="2433"/>
            <ac:spMk id="3" creationId="{9F84E3CA-B2A9-3330-692D-CBC371CC1183}"/>
          </ac:spMkLst>
        </pc:spChg>
        <pc:spChg chg="add mod">
          <ac:chgData name="Benjamin Rolfe" userId="2cb8745b51aa14eb" providerId="LiveId" clId="{6E3BBB86-00AB-4273-A45F-604407D0D212}" dt="2022-11-17T04:58:26.318" v="395" actId="21"/>
          <ac:spMkLst>
            <pc:docMk/>
            <pc:sldMk cId="864245531" sldId="2433"/>
            <ac:spMk id="5" creationId="{F583C24D-A18F-D576-AA73-F8514E5AF88E}"/>
          </ac:spMkLst>
        </pc:spChg>
      </pc:sldChg>
      <pc:sldMasterChg chg="modSp mod">
        <pc:chgData name="Benjamin Rolfe" userId="2cb8745b51aa14eb" providerId="LiveId" clId="{6E3BBB86-00AB-4273-A45F-604407D0D212}" dt="2022-11-17T04:28:41.815" v="1" actId="20577"/>
        <pc:sldMasterMkLst>
          <pc:docMk/>
          <pc:sldMasterMk cId="0" sldId="2147483648"/>
        </pc:sldMasterMkLst>
        <pc:spChg chg="mod">
          <ac:chgData name="Benjamin Rolfe" userId="2cb8745b51aa14eb" providerId="LiveId" clId="{6E3BBB86-00AB-4273-A45F-604407D0D212}" dt="2022-11-17T04:28:41.815" v="1" actId="20577"/>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802.15-22-0605-02-04ab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eeesa.webex.com/ieeesa/j.php?MTID=m5dff7eac804a555afce33031902f8b9e" TargetMode="External"/><Relationship Id="rId7" Type="http://schemas.openxmlformats.org/officeDocument/2006/relationships/hyperlink" Target="https://ieeesa.webex.com/ieeesa/j.php?MTID=m80ccf8df7986bb01a69f3db4b8243fef" TargetMode="External"/><Relationship Id="rId2" Type="http://schemas.openxmlformats.org/officeDocument/2006/relationships/hyperlink" Target="https://mentor.ieee.org/802.15/dcn/22/15-22-0541-04-04ab-tg4ab-agenda-november-2022.xlsx" TargetMode="External"/><Relationship Id="rId1" Type="http://schemas.openxmlformats.org/officeDocument/2006/relationships/slideLayout" Target="../slideLayouts/slideLayout2.xml"/><Relationship Id="rId6" Type="http://schemas.openxmlformats.org/officeDocument/2006/relationships/hyperlink" Target="https://ieeesa.webex.com/ieeesa/j.php?MTID=mb884a0f3d7d2d4ef463797a991898c12" TargetMode="External"/><Relationship Id="rId5" Type="http://schemas.openxmlformats.org/officeDocument/2006/relationships/hyperlink" Target="https://ieeesa.webex.com/ieeesa/j.php?MTID=m8257e200f37151060c55093c984a64ca" TargetMode="External"/><Relationship Id="rId4" Type="http://schemas.openxmlformats.org/officeDocument/2006/relationships/hyperlink" Target="https://ieeesa.webex.com/ieeesa/j.php?MTID=m95604532074fae572029cf2fd8c9f2e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5/dcn/22/15-22-0586-00-04ab-tg4ab-conf-call-mins-sep-to-nov-2022.docx" TargetMode="External"/><Relationship Id="rId2" Type="http://schemas.openxmlformats.org/officeDocument/2006/relationships/hyperlink" Target="https://mentor.ieee.org/802.15/dcn/22/15-22-0533-00-04ab-tg4ab-sep-interim-mins.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mentor.ieee.org/802.15/dcn/22/15-22-0486-00-04ab-ssbd-channel-access-tfd-text.docx" TargetMode="External"/><Relationship Id="rId3" Type="http://schemas.openxmlformats.org/officeDocument/2006/relationships/hyperlink" Target="https://mentor.ieee.org/802.15/dcn/22/15-22-0291-01-04ab-proposal-of-sensing-framework.docx" TargetMode="External"/><Relationship Id="rId7" Type="http://schemas.openxmlformats.org/officeDocument/2006/relationships/hyperlink" Target="https://mentor.ieee.org/802.15/dcn/22/15-22-0538-02-04ab-proposal-of-sensing-framework.docx" TargetMode="External"/><Relationship Id="rId2" Type="http://schemas.openxmlformats.org/officeDocument/2006/relationships/hyperlink" Target="https://mentor.ieee.org/802.15/dcn/22/15-22-0262-01-04ab-nba-uwb-technical-framework-proposal.doc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514-00-04ab-non-coherent-phy-layer-proposal-for-15-4ab-tfd.docx" TargetMode="External"/><Relationship Id="rId5" Type="http://schemas.openxmlformats.org/officeDocument/2006/relationships/hyperlink" Target="https://mentor.ieee.org/802.15/dcn/22/15-22-0490-01-04ab-dl-tdoa-based-location-service-technical-specification.docx" TargetMode="External"/><Relationship Id="rId4" Type="http://schemas.openxmlformats.org/officeDocument/2006/relationships/hyperlink" Target="https://mentor.ieee.org/802.15/dcn/22/15-22-0341-02-04ab-nba-uwb-technical-framework-proposal-2022-july.docx"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mentor.ieee.org/802.15/dcn/22/15-22-0602-00-04ab-sensing-sequence-metrics.pptx" TargetMode="External"/><Relationship Id="rId3" Type="http://schemas.openxmlformats.org/officeDocument/2006/relationships/hyperlink" Target="https://mentor.ieee.org/802.15/dcn/22/15-22-0585-00-04ab-one-to-many-ranging-using-nba-mms.pptx" TargetMode="External"/><Relationship Id="rId7" Type="http://schemas.openxmlformats.org/officeDocument/2006/relationships/hyperlink" Target="https://mentor.ieee.org/802.15/dcn/22/15-22-0592-00-04ab-pulse-burst-sensing-phase-noise-proof-supercomplementary-set-of-sequences.pptx" TargetMode="External"/><Relationship Id="rId2" Type="http://schemas.openxmlformats.org/officeDocument/2006/relationships/hyperlink" Target="https://mentor.ieee.org/802.15/dcn/22/15-22-0593-00-04ab-flexible-block-structure-updates.ppt" TargetMode="External"/><Relationship Id="rId1" Type="http://schemas.openxmlformats.org/officeDocument/2006/relationships/slideLayout" Target="../slideLayouts/slideLayout2.xml"/><Relationship Id="rId6" Type="http://schemas.openxmlformats.org/officeDocument/2006/relationships/hyperlink" Target="https://mentor.ieee.org/802.15/dcn/22/15-22-0604-00-04ab-nba-mms-uwb-compressed-psdu.pptx" TargetMode="External"/><Relationship Id="rId11" Type="http://schemas.openxmlformats.org/officeDocument/2006/relationships/hyperlink" Target="https://mentor.ieee.org/802.15/dcn/22/15-22-0608-01-04ab-header-ie-extension.pptx" TargetMode="External"/><Relationship Id="rId5" Type="http://schemas.openxmlformats.org/officeDocument/2006/relationships/hyperlink" Target="https://mentor.ieee.org/802.15/dcn/22/15-22-0588-00-04ab-time-domain-mask-for-pulse-shape-in-802-15-4ab.pptx" TargetMode="External"/><Relationship Id="rId10" Type="http://schemas.openxmlformats.org/officeDocument/2006/relationships/hyperlink" Target="https://mentor.ieee.org/802.15/dcn/21/15-21-0506-04-04ab-advanced-coding-for-data-comm.pptx" TargetMode="External"/><Relationship Id="rId4" Type="http://schemas.openxmlformats.org/officeDocument/2006/relationships/hyperlink" Target="https://mentor.ieee.org/802.15/dcn/22/15-22-0568-01-04ab-improvements-on-scheduling-ie-design-in-802-15-4ab.pptx" TargetMode="External"/><Relationship Id="rId9" Type="http://schemas.openxmlformats.org/officeDocument/2006/relationships/hyperlink" Target="https://mentor.ieee.org/802.15/dcn/22/15-22-0606-00-04ab-spectrum-sensing-based-deferral-evaluation-and-enhancement.pptx"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mentor.ieee.org/802.15/dcn/22/15-22-0570-00-04ab-rsf-and-mmrs-in-multi-millisecond-uwb.pptx" TargetMode="External"/><Relationship Id="rId3" Type="http://schemas.openxmlformats.org/officeDocument/2006/relationships/hyperlink" Target="https://mentor.ieee.org/802.15/dcn/22/15-22-0574-00-04ab-channels-for-frequency-stitching.pptx" TargetMode="External"/><Relationship Id="rId7" Type="http://schemas.openxmlformats.org/officeDocument/2006/relationships/hyperlink" Target="https://mentor.ieee.org/802.15/dcn/22/15-22-0613-00-04ab-co-scheduling-ranging-and-sensing-continued.ppt" TargetMode="External"/><Relationship Id="rId2" Type="http://schemas.openxmlformats.org/officeDocument/2006/relationships/hyperlink" Target="https://mentor.ieee.org/802.15/dcn/22/15-22-0609-00-04ab-nb-channel-hopping-for-nb-assisted-uwb.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632-00-04ab-scz-code-blocks-a-good-candidate-for-the-sensing-sequences-in-4ab.pptx" TargetMode="External"/><Relationship Id="rId11" Type="http://schemas.openxmlformats.org/officeDocument/2006/relationships/hyperlink" Target="https://mentor.ieee.org/802.15/dcn/22/15-22-0645-00-04ab-inter-frame-spacing-follow-up.pptx" TargetMode="External"/><Relationship Id="rId5" Type="http://schemas.openxmlformats.org/officeDocument/2006/relationships/hyperlink" Target="https://mentor.ieee.org/802.15/dcn/22/15-22-0593-00-04ab-flexible-block-structure-updates.ppt" TargetMode="External"/><Relationship Id="rId10" Type="http://schemas.openxmlformats.org/officeDocument/2006/relationships/hyperlink" Target="https://mentor.ieee.org/802.15/dcn/22/15-22-0642-01-04ab-ssbd-enabled-uwb-radio-coexistence-with-wi-fi-6e-demo.pptx" TargetMode="External"/><Relationship Id="rId4" Type="http://schemas.openxmlformats.org/officeDocument/2006/relationships/hyperlink" Target="https://mentor.ieee.org/802.15/dcn/22/15-22-0573-00-04ab-follow-up-on-uwb-channel-usage-coordination.pptx" TargetMode="External"/><Relationship Id="rId9" Type="http://schemas.openxmlformats.org/officeDocument/2006/relationships/hyperlink" Target="https://mentor.ieee.org/802.15/dcn/22/15-22-0514-01-04ab-non-coherent-phy-layer-proposal-for-15-4ab-tfd.docx"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mentor.ieee.org/802.15/dcn/22/15-22-0660-00-04ab-code-length-selection-of-11n-based-ldpc-codes-for-15-4ab.pptx" TargetMode="External"/><Relationship Id="rId3" Type="http://schemas.openxmlformats.org/officeDocument/2006/relationships/hyperlink" Target="https://mentor.ieee.org/802.15/dcn/22/15-22-0650-02-04ab-consensus-on-uwb-sensing-for-802-15-4ab.pptx" TargetMode="External"/><Relationship Id="rId7" Type="http://schemas.openxmlformats.org/officeDocument/2006/relationships/hyperlink" Target="https://mentor.ieee.org/802.15/dcn/22/15-22-0616-00-04ab-interference-analysis-of-initial-synchronization-sequence.pptx" TargetMode="External"/><Relationship Id="rId2" Type="http://schemas.openxmlformats.org/officeDocument/2006/relationships/hyperlink" Target="https://mentor.ieee.org/802.15/dcn/22/15-22-0646-00-04ab-uwb-in-band-discovery.ppthttps:/mentor.ieee.org/802.15/dcn/22/15-22-0646-00-04ab-uwb-in-band-discovery.ppt" TargetMode="External"/><Relationship Id="rId1" Type="http://schemas.openxmlformats.org/officeDocument/2006/relationships/slideLayout" Target="../slideLayouts/slideLayout2.xml"/><Relationship Id="rId6" Type="http://schemas.openxmlformats.org/officeDocument/2006/relationships/hyperlink" Target="https://mentor.ieee.org/802.15/dcn/22/15-22-0659-01-04ab-further-thoughts-on-the-mac-of-the-nba-mms-uwb.pptx" TargetMode="External"/><Relationship Id="rId11" Type="http://schemas.openxmlformats.org/officeDocument/2006/relationships/hyperlink" Target="https://mentor.ieee.org/802.15/dcn/22/15-22-0653-00-04ab-an-updated-phy-header-proposal.pptx" TargetMode="External"/><Relationship Id="rId5" Type="http://schemas.openxmlformats.org/officeDocument/2006/relationships/hyperlink" Target="https://mentor.ieee.org/802.15/dcn/22/15-22-0649-00-04ab-coherent-phy-layer-proposal-for-15-4ab-tfd.docx" TargetMode="External"/><Relationship Id="rId10" Type="http://schemas.openxmlformats.org/officeDocument/2006/relationships/hyperlink" Target="https://mentor.ieee.org/802.15/dcn/22/15-22-0654-00-04ab-draft-text-for-uwb-wake-up-radio.pdf" TargetMode="External"/><Relationship Id="rId4" Type="http://schemas.openxmlformats.org/officeDocument/2006/relationships/hyperlink" Target="https://mentor.ieee.org/802.15/dcn/22/15-22-0651-00-04ab-recap-and-new-considerations-on-nba-mms-ranging-integrity-fragments.pptx" TargetMode="External"/><Relationship Id="rId9" Type="http://schemas.openxmlformats.org/officeDocument/2006/relationships/hyperlink" Target="https://mentor.ieee.org/802.15/documents?is_dcn=571&amp;is_group=04ab"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web.cvent.com/event/840c257d-5d52-4eff-94b4-39d2aafda56b/summa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November 2022 Interim Session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12 September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10</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a:xfrm>
            <a:off x="755576" y="685801"/>
            <a:ext cx="7764463" cy="366936"/>
          </a:xfrm>
        </p:spPr>
        <p:txBody>
          <a:bodyPr/>
          <a:lstStyle/>
          <a:p>
            <a:r>
              <a:rPr lang="en-US" dirty="0"/>
              <a:t>Task Group Agenda</a:t>
            </a:r>
          </a:p>
        </p:txBody>
      </p:sp>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
        <p:nvSpPr>
          <p:cNvPr id="8" name="TextBox 7">
            <a:extLst>
              <a:ext uri="{FF2B5EF4-FFF2-40B4-BE49-F238E27FC236}">
                <a16:creationId xmlns:a16="http://schemas.microsoft.com/office/drawing/2014/main" id="{80E0065C-7F39-77F7-A925-6981F38F87F2}"/>
              </a:ext>
            </a:extLst>
          </p:cNvPr>
          <p:cNvSpPr txBox="1"/>
          <p:nvPr/>
        </p:nvSpPr>
        <p:spPr>
          <a:xfrm>
            <a:off x="611560" y="1075252"/>
            <a:ext cx="7639220" cy="923330"/>
          </a:xfrm>
          <a:prstGeom prst="rect">
            <a:avLst/>
          </a:prstGeom>
          <a:noFill/>
        </p:spPr>
        <p:txBody>
          <a:bodyPr wrap="square">
            <a:spAutoFit/>
          </a:bodyPr>
          <a:lstStyle/>
          <a:p>
            <a:pPr algn="ctr"/>
            <a:r>
              <a:rPr lang="en-US" sz="1800" dirty="0">
                <a:solidFill>
                  <a:schemeClr val="accent6">
                    <a:lumMod val="50000"/>
                  </a:schemeClr>
                </a:solidFill>
                <a:latin typeface="+mj-lt"/>
                <a:hlinkClick r:id="rId2">
                  <a:extLst>
                    <a:ext uri="{A12FA001-AC4F-418D-AE19-62706E023703}">
                      <ahyp:hlinkClr xmlns:ahyp="http://schemas.microsoft.com/office/drawing/2018/hyperlinkcolor" val="tx"/>
                    </a:ext>
                  </a:extLst>
                </a:hlinkClick>
              </a:rPr>
              <a:t>https://mentor.ieee.org/802.15/dcn/22/15-22-0541-04-04ab-tg4ab-agenda-november-2022.xlsx</a:t>
            </a:r>
            <a:endParaRPr lang="en-US" sz="1800" dirty="0">
              <a:solidFill>
                <a:schemeClr val="accent6">
                  <a:lumMod val="50000"/>
                </a:schemeClr>
              </a:solidFill>
              <a:latin typeface="+mj-lt"/>
            </a:endParaRPr>
          </a:p>
          <a:p>
            <a:pPr algn="ctr"/>
            <a:endParaRPr lang="en-US" sz="1800" dirty="0">
              <a:solidFill>
                <a:schemeClr val="accent6">
                  <a:lumMod val="50000"/>
                </a:schemeClr>
              </a:solidFill>
              <a:latin typeface="+mj-lt"/>
            </a:endParaRPr>
          </a:p>
        </p:txBody>
      </p:sp>
      <p:graphicFrame>
        <p:nvGraphicFramePr>
          <p:cNvPr id="9" name="Table 8">
            <a:extLst>
              <a:ext uri="{FF2B5EF4-FFF2-40B4-BE49-F238E27FC236}">
                <a16:creationId xmlns:a16="http://schemas.microsoft.com/office/drawing/2014/main" id="{EF0B92D6-9F11-C177-047D-C3F2E234BDFE}"/>
              </a:ext>
            </a:extLst>
          </p:cNvPr>
          <p:cNvGraphicFramePr>
            <a:graphicFrameLocks noGrp="1"/>
          </p:cNvGraphicFramePr>
          <p:nvPr>
            <p:extLst>
              <p:ext uri="{D42A27DB-BD31-4B8C-83A1-F6EECF244321}">
                <p14:modId xmlns:p14="http://schemas.microsoft.com/office/powerpoint/2010/main" val="3040910738"/>
              </p:ext>
            </p:extLst>
          </p:nvPr>
        </p:nvGraphicFramePr>
        <p:xfrm>
          <a:off x="1037246" y="1700808"/>
          <a:ext cx="7423186" cy="4871505"/>
        </p:xfrm>
        <a:graphic>
          <a:graphicData uri="http://schemas.openxmlformats.org/drawingml/2006/table">
            <a:tbl>
              <a:tblPr/>
              <a:tblGrid>
                <a:gridCol w="642604">
                  <a:extLst>
                    <a:ext uri="{9D8B030D-6E8A-4147-A177-3AD203B41FA5}">
                      <a16:colId xmlns:a16="http://schemas.microsoft.com/office/drawing/2014/main" val="851210682"/>
                    </a:ext>
                  </a:extLst>
                </a:gridCol>
                <a:gridCol w="376699">
                  <a:extLst>
                    <a:ext uri="{9D8B030D-6E8A-4147-A177-3AD203B41FA5}">
                      <a16:colId xmlns:a16="http://schemas.microsoft.com/office/drawing/2014/main" val="1223993863"/>
                    </a:ext>
                  </a:extLst>
                </a:gridCol>
                <a:gridCol w="376699">
                  <a:extLst>
                    <a:ext uri="{9D8B030D-6E8A-4147-A177-3AD203B41FA5}">
                      <a16:colId xmlns:a16="http://schemas.microsoft.com/office/drawing/2014/main" val="1042385012"/>
                    </a:ext>
                  </a:extLst>
                </a:gridCol>
                <a:gridCol w="376699">
                  <a:extLst>
                    <a:ext uri="{9D8B030D-6E8A-4147-A177-3AD203B41FA5}">
                      <a16:colId xmlns:a16="http://schemas.microsoft.com/office/drawing/2014/main" val="646835492"/>
                    </a:ext>
                  </a:extLst>
                </a:gridCol>
                <a:gridCol w="376699">
                  <a:extLst>
                    <a:ext uri="{9D8B030D-6E8A-4147-A177-3AD203B41FA5}">
                      <a16:colId xmlns:a16="http://schemas.microsoft.com/office/drawing/2014/main" val="311924098"/>
                    </a:ext>
                  </a:extLst>
                </a:gridCol>
                <a:gridCol w="376699">
                  <a:extLst>
                    <a:ext uri="{9D8B030D-6E8A-4147-A177-3AD203B41FA5}">
                      <a16:colId xmlns:a16="http://schemas.microsoft.com/office/drawing/2014/main" val="685503711"/>
                    </a:ext>
                  </a:extLst>
                </a:gridCol>
                <a:gridCol w="376699">
                  <a:extLst>
                    <a:ext uri="{9D8B030D-6E8A-4147-A177-3AD203B41FA5}">
                      <a16:colId xmlns:a16="http://schemas.microsoft.com/office/drawing/2014/main" val="3198627968"/>
                    </a:ext>
                  </a:extLst>
                </a:gridCol>
                <a:gridCol w="376699">
                  <a:extLst>
                    <a:ext uri="{9D8B030D-6E8A-4147-A177-3AD203B41FA5}">
                      <a16:colId xmlns:a16="http://schemas.microsoft.com/office/drawing/2014/main" val="3492088907"/>
                    </a:ext>
                  </a:extLst>
                </a:gridCol>
                <a:gridCol w="376699">
                  <a:extLst>
                    <a:ext uri="{9D8B030D-6E8A-4147-A177-3AD203B41FA5}">
                      <a16:colId xmlns:a16="http://schemas.microsoft.com/office/drawing/2014/main" val="3859186190"/>
                    </a:ext>
                  </a:extLst>
                </a:gridCol>
                <a:gridCol w="376699">
                  <a:extLst>
                    <a:ext uri="{9D8B030D-6E8A-4147-A177-3AD203B41FA5}">
                      <a16:colId xmlns:a16="http://schemas.microsoft.com/office/drawing/2014/main" val="1688808078"/>
                    </a:ext>
                  </a:extLst>
                </a:gridCol>
                <a:gridCol w="376699">
                  <a:extLst>
                    <a:ext uri="{9D8B030D-6E8A-4147-A177-3AD203B41FA5}">
                      <a16:colId xmlns:a16="http://schemas.microsoft.com/office/drawing/2014/main" val="2914271752"/>
                    </a:ext>
                  </a:extLst>
                </a:gridCol>
                <a:gridCol w="376699">
                  <a:extLst>
                    <a:ext uri="{9D8B030D-6E8A-4147-A177-3AD203B41FA5}">
                      <a16:colId xmlns:a16="http://schemas.microsoft.com/office/drawing/2014/main" val="828887256"/>
                    </a:ext>
                  </a:extLst>
                </a:gridCol>
                <a:gridCol w="376699">
                  <a:extLst>
                    <a:ext uri="{9D8B030D-6E8A-4147-A177-3AD203B41FA5}">
                      <a16:colId xmlns:a16="http://schemas.microsoft.com/office/drawing/2014/main" val="2108706794"/>
                    </a:ext>
                  </a:extLst>
                </a:gridCol>
                <a:gridCol w="376699">
                  <a:extLst>
                    <a:ext uri="{9D8B030D-6E8A-4147-A177-3AD203B41FA5}">
                      <a16:colId xmlns:a16="http://schemas.microsoft.com/office/drawing/2014/main" val="301230708"/>
                    </a:ext>
                  </a:extLst>
                </a:gridCol>
                <a:gridCol w="376699">
                  <a:extLst>
                    <a:ext uri="{9D8B030D-6E8A-4147-A177-3AD203B41FA5}">
                      <a16:colId xmlns:a16="http://schemas.microsoft.com/office/drawing/2014/main" val="2356891356"/>
                    </a:ext>
                  </a:extLst>
                </a:gridCol>
                <a:gridCol w="376699">
                  <a:extLst>
                    <a:ext uri="{9D8B030D-6E8A-4147-A177-3AD203B41FA5}">
                      <a16:colId xmlns:a16="http://schemas.microsoft.com/office/drawing/2014/main" val="3357174592"/>
                    </a:ext>
                  </a:extLst>
                </a:gridCol>
                <a:gridCol w="376699">
                  <a:extLst>
                    <a:ext uri="{9D8B030D-6E8A-4147-A177-3AD203B41FA5}">
                      <a16:colId xmlns:a16="http://schemas.microsoft.com/office/drawing/2014/main" val="2615905896"/>
                    </a:ext>
                  </a:extLst>
                </a:gridCol>
                <a:gridCol w="376699">
                  <a:extLst>
                    <a:ext uri="{9D8B030D-6E8A-4147-A177-3AD203B41FA5}">
                      <a16:colId xmlns:a16="http://schemas.microsoft.com/office/drawing/2014/main" val="723893850"/>
                    </a:ext>
                  </a:extLst>
                </a:gridCol>
                <a:gridCol w="376699">
                  <a:extLst>
                    <a:ext uri="{9D8B030D-6E8A-4147-A177-3AD203B41FA5}">
                      <a16:colId xmlns:a16="http://schemas.microsoft.com/office/drawing/2014/main" val="3537434223"/>
                    </a:ext>
                  </a:extLst>
                </a:gridCol>
              </a:tblGrid>
              <a:tr h="95283">
                <a:tc>
                  <a:txBody>
                    <a:bodyPr/>
                    <a:lstStyle/>
                    <a:p>
                      <a:pPr algn="ctr" fontAlgn="ctr"/>
                      <a:r>
                        <a:rPr lang="en-US" sz="600" b="1" i="0" u="none" strike="noStrike">
                          <a:effectLst/>
                          <a:latin typeface="Arial" panose="020B0604020202020204" pitchFamily="34" charset="0"/>
                        </a:rPr>
                        <a:t>Bangkok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600" b="1" i="0" u="none" strike="noStrike">
                          <a:effectLst/>
                          <a:latin typeface="Arial" panose="020B0604020202020204" pitchFamily="34" charset="0"/>
                        </a:rPr>
                        <a:t>13-Nov-2022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14-Nov-2022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15-Nov-2022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16-Nov-2022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17-Nov-2022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5692949"/>
                  </a:ext>
                </a:extLst>
              </a:tr>
              <a:tr h="95283">
                <a:tc>
                  <a:txBody>
                    <a:bodyPr/>
                    <a:lstStyle/>
                    <a:p>
                      <a:pPr algn="l" fontAlgn="b"/>
                      <a:r>
                        <a:rPr lang="en-US" sz="600" b="1" i="0" u="none" strike="noStrike">
                          <a:effectLst/>
                          <a:latin typeface="Arial" panose="020B0604020202020204" pitchFamily="34" charset="0"/>
                        </a:rPr>
                        <a:t> </a:t>
                      </a:r>
                    </a:p>
                  </a:txBody>
                  <a:tcPr marL="3166" marR="3166" marT="31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Arial" panose="020B0604020202020204" pitchFamily="34" charset="0"/>
                          <a:hlinkClick r:id="rId3"/>
                        </a:rPr>
                        <a:t>Virtual Rm 1</a:t>
                      </a:r>
                      <a:endParaRPr lang="en-US" sz="6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2700154"/>
                  </a:ext>
                </a:extLst>
              </a:tr>
              <a:tr h="163236">
                <a:tc>
                  <a:txBody>
                    <a:bodyPr/>
                    <a:lstStyle/>
                    <a:p>
                      <a:pPr algn="ctr" fontAlgn="ctr"/>
                      <a:r>
                        <a:rPr lang="en-US" sz="600" b="1" i="0" u="none" strike="noStrike">
                          <a:solidFill>
                            <a:srgbClr val="000000"/>
                          </a:solidFill>
                          <a:effectLst/>
                          <a:latin typeface="Arial" panose="020B0604020202020204" pitchFamily="34" charset="0"/>
                        </a:rPr>
                        <a:t>07:00-07:30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600" b="1" i="0" u="none" strike="noStrike">
                          <a:effectLst/>
                          <a:latin typeface="Arial" panose="020B0604020202020204" pitchFamily="34" charset="0"/>
                        </a:rPr>
                        <a:t>CONTINENTAL BREAKFAST</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CONTINENTAL BREAKFAST</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CONTINENTAL BREAKFAST</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CONTINENTAL BREAKFAST</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231135046"/>
                  </a:ext>
                </a:extLst>
              </a:tr>
              <a:tr h="163236">
                <a:tc>
                  <a:txBody>
                    <a:bodyPr/>
                    <a:lstStyle/>
                    <a:p>
                      <a:pPr algn="ctr" fontAlgn="ctr"/>
                      <a:r>
                        <a:rPr lang="en-US" sz="600" b="1" i="0" u="none" strike="noStrike">
                          <a:solidFill>
                            <a:srgbClr val="000000"/>
                          </a:solidFill>
                          <a:effectLst/>
                          <a:latin typeface="Arial" panose="020B0604020202020204" pitchFamily="34" charset="0"/>
                        </a:rPr>
                        <a:t>07:30-08:00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AC Meeting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333103950"/>
                  </a:ext>
                </a:extLst>
              </a:tr>
              <a:tr h="163236">
                <a:tc>
                  <a:txBody>
                    <a:bodyPr/>
                    <a:lstStyle/>
                    <a:p>
                      <a:pPr algn="ctr" fontAlgn="ctr"/>
                      <a:r>
                        <a:rPr lang="en-US" sz="600" b="1" i="0" u="none" strike="noStrike">
                          <a:solidFill>
                            <a:srgbClr val="FFFFFF"/>
                          </a:solidFill>
                          <a:effectLst/>
                          <a:latin typeface="Arial" panose="020B0604020202020204" pitchFamily="34" charset="0"/>
                        </a:rPr>
                        <a:t>08:00-08:30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gridSpan="4">
                  <a:txBody>
                    <a:bodyPr/>
                    <a:lstStyle/>
                    <a:p>
                      <a:pPr algn="ctr" fontAlgn="ctr"/>
                      <a:r>
                        <a:rPr lang="en-US" sz="600" b="1" i="0" u="none" strike="noStrike">
                          <a:solidFill>
                            <a:srgbClr val="000000"/>
                          </a:solidFill>
                          <a:effectLst/>
                          <a:latin typeface="Arial" panose="020B0604020202020204" pitchFamily="34" charset="0"/>
                        </a:rPr>
                        <a:t>802 EC</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OPENING MEETING</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solidFill>
                            <a:srgbClr val="FFFFFF"/>
                          </a:solidFill>
                          <a:effectLst/>
                          <a:latin typeface="Arial" panose="020B0604020202020204" pitchFamily="34" charset="0"/>
                        </a:rPr>
                        <a:t>TG3mb</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HDR</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SC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IETF</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7FDD"/>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extLst>
                  <a:ext uri="{0D108BD9-81ED-4DB2-BD59-A6C34878D82A}">
                    <a16:rowId xmlns:a16="http://schemas.microsoft.com/office/drawing/2014/main" val="2680181146"/>
                  </a:ext>
                </a:extLst>
              </a:tr>
              <a:tr h="163236">
                <a:tc>
                  <a:txBody>
                    <a:bodyPr/>
                    <a:lstStyle/>
                    <a:p>
                      <a:pPr algn="ctr" fontAlgn="ctr"/>
                      <a:r>
                        <a:rPr lang="en-US" sz="600" b="1" i="0" u="none" strike="noStrike">
                          <a:solidFill>
                            <a:srgbClr val="FFFFFF"/>
                          </a:solidFill>
                          <a:effectLst/>
                          <a:latin typeface="Arial" panose="020B0604020202020204" pitchFamily="34" charset="0"/>
                        </a:rPr>
                        <a:t>08:30-09:00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500" b="1" i="0" u="none" strike="noStrike">
                          <a:effectLst/>
                          <a:latin typeface="Arial" panose="020B0604020202020204" pitchFamily="34" charset="0"/>
                        </a:rPr>
                        <a:t>TG4me</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3">
                  <a:txBody>
                    <a:bodyPr/>
                    <a:lstStyle/>
                    <a:p>
                      <a:pPr algn="ctr" fontAlgn="ctr"/>
                      <a:r>
                        <a:rPr lang="en-US" sz="500" b="1" i="0" u="none" strike="noStrike">
                          <a:solidFill>
                            <a:srgbClr val="FFFFFF"/>
                          </a:solidFill>
                          <a:effectLst/>
                          <a:latin typeface="Arial" panose="020B0604020202020204" pitchFamily="34" charset="0"/>
                        </a:rPr>
                        <a:t>TG3mb</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HDR</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3">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37657113"/>
                  </a:ext>
                </a:extLst>
              </a:tr>
              <a:tr h="163236">
                <a:tc>
                  <a:txBody>
                    <a:bodyPr/>
                    <a:lstStyle/>
                    <a:p>
                      <a:pPr algn="ctr" fontAlgn="ctr"/>
                      <a:r>
                        <a:rPr lang="en-US" sz="600" b="1" i="0" u="none" strike="noStrike">
                          <a:solidFill>
                            <a:srgbClr val="FFFFFF"/>
                          </a:solidFill>
                          <a:effectLst/>
                          <a:latin typeface="Arial" panose="020B0604020202020204" pitchFamily="34" charset="0"/>
                        </a:rPr>
                        <a:t>09:00-09:30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05298618"/>
                  </a:ext>
                </a:extLst>
              </a:tr>
              <a:tr h="163236">
                <a:tc>
                  <a:txBody>
                    <a:bodyPr/>
                    <a:lstStyle/>
                    <a:p>
                      <a:pPr algn="ctr" fontAlgn="ctr"/>
                      <a:r>
                        <a:rPr lang="en-US" sz="600" b="1" i="0" u="none" strike="noStrike">
                          <a:solidFill>
                            <a:srgbClr val="FFFFFF"/>
                          </a:solidFill>
                          <a:effectLst/>
                          <a:latin typeface="Arial" panose="020B0604020202020204" pitchFamily="34" charset="0"/>
                        </a:rPr>
                        <a:t>09:30-10:00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36272701"/>
                  </a:ext>
                </a:extLst>
              </a:tr>
              <a:tr h="163236">
                <a:tc>
                  <a:txBody>
                    <a:bodyPr/>
                    <a:lstStyle/>
                    <a:p>
                      <a:pPr algn="ctr" fontAlgn="ctr"/>
                      <a:r>
                        <a:rPr lang="en-US" sz="600" b="1" i="0" u="none" strike="noStrike">
                          <a:effectLst/>
                          <a:latin typeface="Arial" panose="020B0604020202020204" pitchFamily="34" charset="0"/>
                        </a:rPr>
                        <a:t>10:00-10:30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9565445"/>
                  </a:ext>
                </a:extLst>
              </a:tr>
              <a:tr h="163236">
                <a:tc>
                  <a:txBody>
                    <a:bodyPr/>
                    <a:lstStyle/>
                    <a:p>
                      <a:pPr algn="ctr" fontAlgn="ctr"/>
                      <a:r>
                        <a:rPr lang="en-US" sz="600" b="1" i="0" u="none" strike="noStrike">
                          <a:solidFill>
                            <a:srgbClr val="FFFFFF"/>
                          </a:solidFill>
                          <a:effectLst/>
                          <a:latin typeface="Arial" panose="020B0604020202020204" pitchFamily="34" charset="0"/>
                        </a:rPr>
                        <a:t>10:30-11:00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4" gridSpan="4">
                  <a:txBody>
                    <a:bodyPr/>
                    <a:lstStyle/>
                    <a:p>
                      <a:pPr algn="ctr" fontAlgn="ctr"/>
                      <a:r>
                        <a:rPr lang="en-US" sz="600" b="1" i="0" u="none" strike="noStrike">
                          <a:solidFill>
                            <a:srgbClr val="FFFFFF"/>
                          </a:solidFill>
                          <a:effectLst/>
                          <a:latin typeface="Arial" panose="020B0604020202020204" pitchFamily="34" charset="0"/>
                        </a:rPr>
                        <a:t>802.15 WG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Opening Plenary</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(Virtual Rm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TG4me</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effectLst/>
                          <a:latin typeface="Arial" panose="020B0604020202020204" pitchFamily="34" charset="0"/>
                        </a:rPr>
                        <a:t>SC-M</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Midweek</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(Virtual Rm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500" b="1" i="0" u="none" strike="noStrike">
                          <a:effectLst/>
                          <a:latin typeface="Arial" panose="020B0604020202020204" pitchFamily="34" charset="0"/>
                        </a:rPr>
                        <a:t>SC-M</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500" b="1" i="0" u="none" strike="noStrike">
                          <a:solidFill>
                            <a:srgbClr val="FFFFFF"/>
                          </a:solidFill>
                          <a:effectLst/>
                          <a:latin typeface="Arial" panose="020B0604020202020204" pitchFamily="34" charset="0"/>
                        </a:rPr>
                        <a:t>TG13  OWC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3177228698"/>
                  </a:ext>
                </a:extLst>
              </a:tr>
              <a:tr h="163236">
                <a:tc>
                  <a:txBody>
                    <a:bodyPr/>
                    <a:lstStyle/>
                    <a:p>
                      <a:pPr algn="ctr" fontAlgn="ctr"/>
                      <a:r>
                        <a:rPr lang="en-US" sz="600" b="1" i="0" u="none" strike="noStrike">
                          <a:solidFill>
                            <a:srgbClr val="FFFFFF"/>
                          </a:solidFill>
                          <a:effectLst/>
                          <a:latin typeface="Arial" panose="020B0604020202020204" pitchFamily="34" charset="0"/>
                        </a:rPr>
                        <a:t>11:00-11:30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34717214"/>
                  </a:ext>
                </a:extLst>
              </a:tr>
              <a:tr h="163236">
                <a:tc>
                  <a:txBody>
                    <a:bodyPr/>
                    <a:lstStyle/>
                    <a:p>
                      <a:pPr algn="ctr" fontAlgn="ctr"/>
                      <a:r>
                        <a:rPr lang="en-US" sz="600" b="1" i="0" u="none" strike="noStrike">
                          <a:solidFill>
                            <a:srgbClr val="FFFFFF"/>
                          </a:solidFill>
                          <a:effectLst/>
                          <a:latin typeface="Arial" panose="020B0604020202020204" pitchFamily="34" charset="0"/>
                        </a:rPr>
                        <a:t>11:30-12:00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WNG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(Virtual Rm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66655141"/>
                  </a:ext>
                </a:extLst>
              </a:tr>
              <a:tr h="163236">
                <a:tc>
                  <a:txBody>
                    <a:bodyPr/>
                    <a:lstStyle/>
                    <a:p>
                      <a:pPr algn="ctr" fontAlgn="ctr"/>
                      <a:r>
                        <a:rPr lang="en-US" sz="600" b="1" i="0" u="none" strike="noStrike">
                          <a:solidFill>
                            <a:srgbClr val="FFFFFF"/>
                          </a:solidFill>
                          <a:effectLst/>
                          <a:latin typeface="Arial" panose="020B0604020202020204" pitchFamily="34" charset="0"/>
                        </a:rPr>
                        <a:t>12:00-12:30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46668790"/>
                  </a:ext>
                </a:extLst>
              </a:tr>
              <a:tr h="163236">
                <a:tc>
                  <a:txBody>
                    <a:bodyPr/>
                    <a:lstStyle/>
                    <a:p>
                      <a:pPr algn="ctr" fontAlgn="ctr"/>
                      <a:r>
                        <a:rPr lang="en-US" sz="600" b="1" i="0" u="none" strike="noStrike">
                          <a:solidFill>
                            <a:srgbClr val="000000"/>
                          </a:solidFill>
                          <a:effectLst/>
                          <a:latin typeface="Arial" panose="020B0604020202020204" pitchFamily="34" charset="0"/>
                        </a:rPr>
                        <a:t>12:30-13:00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effectLst/>
                          <a:latin typeface="Arial" panose="020B0604020202020204" pitchFamily="34" charset="0"/>
                        </a:rPr>
                        <a:t>LUNCH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33289900"/>
                  </a:ext>
                </a:extLst>
              </a:tr>
              <a:tr h="163236">
                <a:tc>
                  <a:txBody>
                    <a:bodyPr/>
                    <a:lstStyle/>
                    <a:p>
                      <a:pPr algn="ctr" fontAlgn="ctr"/>
                      <a:r>
                        <a:rPr lang="en-US" sz="600" b="1" i="0" u="none" strike="noStrike">
                          <a:solidFill>
                            <a:srgbClr val="000000"/>
                          </a:solidFill>
                          <a:effectLst/>
                          <a:latin typeface="Arial" panose="020B0604020202020204" pitchFamily="34" charset="0"/>
                        </a:rPr>
                        <a:t>13:00-13:30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659024955"/>
                  </a:ext>
                </a:extLst>
              </a:tr>
              <a:tr h="163236">
                <a:tc>
                  <a:txBody>
                    <a:bodyPr/>
                    <a:lstStyle/>
                    <a:p>
                      <a:pPr algn="ctr" fontAlgn="ctr"/>
                      <a:r>
                        <a:rPr lang="en-US" sz="600" b="1" i="0" u="none" strike="noStrike">
                          <a:solidFill>
                            <a:srgbClr val="FFFFFF"/>
                          </a:solidFill>
                          <a:effectLst/>
                          <a:latin typeface="Arial" panose="020B0604020202020204" pitchFamily="34" charset="0"/>
                        </a:rPr>
                        <a:t>13:30-14:00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IG</a:t>
                      </a:r>
                      <a:br>
                        <a:rPr lang="en-US" sz="500" b="1" i="0" u="none" strike="noStrike">
                          <a:effectLst/>
                          <a:latin typeface="Arial" panose="020B0604020202020204" pitchFamily="34" charset="0"/>
                        </a:rPr>
                      </a:br>
                      <a:r>
                        <a:rPr lang="en-US" sz="400" b="1" i="0" u="none" strike="noStrike">
                          <a:effectLst/>
                          <a:latin typeface="Arial" panose="020B0604020202020204" pitchFamily="34" charset="0"/>
                        </a:rPr>
                        <a:t>Privacy</a:t>
                      </a:r>
                      <a:endParaRPr lang="en-US" sz="500" b="1" i="0" u="none" strike="noStrike">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TG7a OCC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500" b="1" i="0" u="none" strike="noStrike">
                          <a:effectLst/>
                          <a:latin typeface="Arial" panose="020B0604020202020204" pitchFamily="34" charset="0"/>
                        </a:rPr>
                        <a:t>802 LMSC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ISO JTC1</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Rm TBD</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TG16t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LicNB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500" b="1" i="0" u="none" strike="noStrike">
                          <a:solidFill>
                            <a:srgbClr val="FFFFFF"/>
                          </a:solidFill>
                          <a:effectLst/>
                          <a:latin typeface="Arial" panose="020B0604020202020204" pitchFamily="34" charset="0"/>
                        </a:rPr>
                        <a:t>TG13  OWC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500" b="1" i="0" u="none" strike="noStrike">
                          <a:effectLst/>
                          <a:latin typeface="Arial" panose="020B0604020202020204" pitchFamily="34" charset="0"/>
                        </a:rPr>
                        <a:t>TG4me</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effectLst/>
                          <a:latin typeface="Arial" panose="020B0604020202020204" pitchFamily="34" charset="0"/>
                        </a:rPr>
                        <a:t>TG16t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LicNB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500" b="1" i="0" u="none" strike="noStrike">
                          <a:effectLst/>
                          <a:latin typeface="Arial" panose="020B0604020202020204" pitchFamily="34" charset="0"/>
                        </a:rPr>
                        <a:t>TG7a OCC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IG</a:t>
                      </a:r>
                      <a:br>
                        <a:rPr lang="en-US" sz="500" b="1" i="0" u="none" strike="noStrike">
                          <a:effectLst/>
                          <a:latin typeface="Arial" panose="020B0604020202020204" pitchFamily="34" charset="0"/>
                        </a:rPr>
                      </a:br>
                      <a:r>
                        <a:rPr lang="en-US" sz="400" b="1" i="0" u="none" strike="noStrike">
                          <a:effectLst/>
                          <a:latin typeface="Arial" panose="020B0604020202020204" pitchFamily="34" charset="0"/>
                        </a:rPr>
                        <a:t>Privacy</a:t>
                      </a:r>
                      <a:endParaRPr lang="en-US" sz="500" b="1" i="0" u="none" strike="noStrike">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500" b="1" i="0" u="none" strike="noStrike">
                          <a:effectLst/>
                          <a:latin typeface="Arial" panose="020B0604020202020204" pitchFamily="34" charset="0"/>
                        </a:rPr>
                        <a:t>TG16t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LicNB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500" b="1" i="0" u="none" strike="noStrike">
                          <a:effectLst/>
                          <a:latin typeface="Arial" panose="020B0604020202020204" pitchFamily="34" charset="0"/>
                        </a:rPr>
                        <a:t>TG7a OCC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extLst>
                  <a:ext uri="{0D108BD9-81ED-4DB2-BD59-A6C34878D82A}">
                    <a16:rowId xmlns:a16="http://schemas.microsoft.com/office/drawing/2014/main" val="2694825433"/>
                  </a:ext>
                </a:extLst>
              </a:tr>
              <a:tr h="163236">
                <a:tc>
                  <a:txBody>
                    <a:bodyPr/>
                    <a:lstStyle/>
                    <a:p>
                      <a:pPr algn="ctr" fontAlgn="ctr"/>
                      <a:r>
                        <a:rPr lang="en-US" sz="600" b="1" i="0" u="none" strike="noStrike">
                          <a:solidFill>
                            <a:srgbClr val="FFFFFF"/>
                          </a:solidFill>
                          <a:effectLst/>
                          <a:latin typeface="Arial" panose="020B0604020202020204" pitchFamily="34" charset="0"/>
                        </a:rPr>
                        <a:t>14:00-14:30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11375150"/>
                  </a:ext>
                </a:extLst>
              </a:tr>
              <a:tr h="163236">
                <a:tc>
                  <a:txBody>
                    <a:bodyPr/>
                    <a:lstStyle/>
                    <a:p>
                      <a:pPr algn="ctr" fontAlgn="ctr"/>
                      <a:r>
                        <a:rPr lang="en-US" sz="600" b="1" i="0" u="none" strike="noStrike">
                          <a:solidFill>
                            <a:srgbClr val="FFFFFF"/>
                          </a:solidFill>
                          <a:effectLst/>
                          <a:latin typeface="Arial" panose="020B0604020202020204" pitchFamily="34" charset="0"/>
                        </a:rPr>
                        <a:t>14:30-15:00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84432945"/>
                  </a:ext>
                </a:extLst>
              </a:tr>
              <a:tr h="163236">
                <a:tc>
                  <a:txBody>
                    <a:bodyPr/>
                    <a:lstStyle/>
                    <a:p>
                      <a:pPr algn="ctr" fontAlgn="ctr"/>
                      <a:r>
                        <a:rPr lang="en-US" sz="600" b="1" i="0" u="none" strike="noStrike">
                          <a:solidFill>
                            <a:srgbClr val="FFFFFF"/>
                          </a:solidFill>
                          <a:effectLst/>
                          <a:latin typeface="Arial" panose="020B0604020202020204" pitchFamily="34" charset="0"/>
                        </a:rPr>
                        <a:t>15:00-15:30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13505855"/>
                  </a:ext>
                </a:extLst>
              </a:tr>
              <a:tr h="163236">
                <a:tc>
                  <a:txBody>
                    <a:bodyPr/>
                    <a:lstStyle/>
                    <a:p>
                      <a:pPr algn="ctr" fontAlgn="ctr"/>
                      <a:r>
                        <a:rPr lang="en-US" sz="600" b="1" i="0" u="none" strike="noStrike">
                          <a:effectLst/>
                          <a:latin typeface="Arial" panose="020B0604020202020204" pitchFamily="34" charset="0"/>
                        </a:rPr>
                        <a:t>15:30-16:00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9137277"/>
                  </a:ext>
                </a:extLst>
              </a:tr>
              <a:tr h="163236">
                <a:tc>
                  <a:txBody>
                    <a:bodyPr/>
                    <a:lstStyle/>
                    <a:p>
                      <a:pPr algn="ctr" fontAlgn="ctr"/>
                      <a:r>
                        <a:rPr lang="en-US" sz="600" b="1" i="0" u="none" strike="noStrike">
                          <a:solidFill>
                            <a:srgbClr val="FFFFFF"/>
                          </a:solidFill>
                          <a:effectLst/>
                          <a:latin typeface="Arial" panose="020B0604020202020204" pitchFamily="34" charset="0"/>
                        </a:rPr>
                        <a:t>16:00-16:30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400" b="1" i="0" u="none" strike="noStrike">
                          <a:solidFill>
                            <a:srgbClr val="FFFFFF"/>
                          </a:solidFill>
                          <a:effectLst/>
                          <a:latin typeface="Arial" panose="020B0604020202020204" pitchFamily="34" charset="0"/>
                        </a:rPr>
                        <a:t>WIRELESS CHAIRS MEETING</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TG4me</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solidFill>
                            <a:srgbClr val="FFFFFF"/>
                          </a:solidFill>
                          <a:effectLst/>
                          <a:latin typeface="Arial" panose="020B0604020202020204" pitchFamily="34" charset="0"/>
                        </a:rPr>
                        <a:t>TG3mb</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HDR</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solidFill>
                            <a:srgbClr val="FFFFFF"/>
                          </a:solidFill>
                          <a:effectLst/>
                          <a:latin typeface="Arial" panose="020B0604020202020204" pitchFamily="34" charset="0"/>
                        </a:rPr>
                        <a:t>TG3mb</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HDR</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500" b="1" i="0" u="none" strike="noStrike">
                          <a:solidFill>
                            <a:srgbClr val="FFFFFF"/>
                          </a:solidFill>
                          <a:effectLst/>
                          <a:latin typeface="Arial" panose="020B0604020202020204" pitchFamily="34" charset="0"/>
                        </a:rPr>
                        <a:t>TG13  OWC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TG4me</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TG7a OCC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extLst>
                  <a:ext uri="{0D108BD9-81ED-4DB2-BD59-A6C34878D82A}">
                    <a16:rowId xmlns:a16="http://schemas.microsoft.com/office/drawing/2014/main" val="2406962808"/>
                  </a:ext>
                </a:extLst>
              </a:tr>
              <a:tr h="163236">
                <a:tc>
                  <a:txBody>
                    <a:bodyPr/>
                    <a:lstStyle/>
                    <a:p>
                      <a:pPr algn="ctr" fontAlgn="ctr"/>
                      <a:r>
                        <a:rPr lang="en-US" sz="600" b="1" i="0" u="none" strike="noStrike">
                          <a:solidFill>
                            <a:srgbClr val="FFFFFF"/>
                          </a:solidFill>
                          <a:effectLst/>
                          <a:latin typeface="Arial" panose="020B0604020202020204" pitchFamily="34" charset="0"/>
                        </a:rPr>
                        <a:t>16:30-17:00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04178964"/>
                  </a:ext>
                </a:extLst>
              </a:tr>
              <a:tr h="163236">
                <a:tc>
                  <a:txBody>
                    <a:bodyPr/>
                    <a:lstStyle/>
                    <a:p>
                      <a:pPr algn="ctr" fontAlgn="ctr"/>
                      <a:r>
                        <a:rPr lang="en-US" sz="600" b="1" i="0" u="none" strike="noStrike">
                          <a:solidFill>
                            <a:srgbClr val="FFFFFF"/>
                          </a:solidFill>
                          <a:effectLst/>
                          <a:latin typeface="Arial" panose="020B0604020202020204" pitchFamily="34" charset="0"/>
                        </a:rPr>
                        <a:t>17:00-17:30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45584858"/>
                  </a:ext>
                </a:extLst>
              </a:tr>
              <a:tr h="163236">
                <a:tc>
                  <a:txBody>
                    <a:bodyPr/>
                    <a:lstStyle/>
                    <a:p>
                      <a:pPr algn="ctr" fontAlgn="ctr"/>
                      <a:r>
                        <a:rPr lang="en-US" sz="600" b="1" i="0" u="none" strike="noStrike">
                          <a:solidFill>
                            <a:srgbClr val="FFFFFF"/>
                          </a:solidFill>
                          <a:effectLst/>
                          <a:latin typeface="Arial" panose="020B0604020202020204" pitchFamily="34" charset="0"/>
                        </a:rPr>
                        <a:t>17:30-18:00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500" b="1" i="0" u="none" strike="noStrike">
                          <a:solidFill>
                            <a:srgbClr val="FFFFFF"/>
                          </a:solidFill>
                          <a:effectLst/>
                          <a:latin typeface="Arial" panose="020B0604020202020204" pitchFamily="34" charset="0"/>
                        </a:rPr>
                        <a:t>802.15</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AC MEETING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64095845"/>
                  </a:ext>
                </a:extLst>
              </a:tr>
              <a:tr h="163236">
                <a:tc>
                  <a:txBody>
                    <a:bodyPr/>
                    <a:lstStyle/>
                    <a:p>
                      <a:pPr algn="ctr" fontAlgn="ctr"/>
                      <a:r>
                        <a:rPr lang="en-US" sz="600" b="1" i="0" u="none" strike="noStrike">
                          <a:solidFill>
                            <a:srgbClr val="000000"/>
                          </a:solidFill>
                          <a:effectLst/>
                          <a:latin typeface="Arial" panose="020B0604020202020204" pitchFamily="34" charset="0"/>
                        </a:rPr>
                        <a:t>18:00-18:30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4470436"/>
                  </a:ext>
                </a:extLst>
              </a:tr>
              <a:tr h="95283">
                <a:tc>
                  <a:txBody>
                    <a:bodyPr/>
                    <a:lstStyle/>
                    <a:p>
                      <a:pPr algn="ctr" fontAlgn="ctr"/>
                      <a:r>
                        <a:rPr lang="en-US" sz="600" b="1" i="0" u="none" strike="noStrike">
                          <a:solidFill>
                            <a:srgbClr val="000000"/>
                          </a:solidFill>
                          <a:effectLst/>
                          <a:latin typeface="Arial" panose="020B0604020202020204" pitchFamily="34" charset="0"/>
                        </a:rPr>
                        <a:t>18:30-19:00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rowSpan="9" gridSpan="2">
                  <a:txBody>
                    <a:bodyPr/>
                    <a:lstStyle/>
                    <a:p>
                      <a:pPr algn="ctr" fontAlgn="ctr"/>
                      <a:r>
                        <a:rPr lang="en-US" sz="600" b="1" i="0" u="none" strike="noStrike">
                          <a:effectLst/>
                          <a:latin typeface="Arial" panose="020B0604020202020204" pitchFamily="34" charset="0"/>
                        </a:rPr>
                        <a:t>Dinner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9" hMerge="1">
                  <a:txBody>
                    <a:bodyPr/>
                    <a:lstStyle/>
                    <a:p>
                      <a:endParaRPr lang="en-US"/>
                    </a:p>
                  </a:txBody>
                  <a:tcPr/>
                </a:tc>
                <a:tc rowSpan="3" gridSpan="2">
                  <a:txBody>
                    <a:bodyPr/>
                    <a:lstStyle/>
                    <a:p>
                      <a:pPr algn="ctr" fontAlgn="ctr"/>
                      <a:r>
                        <a:rPr lang="en-US" sz="600" b="1" i="0" u="none" strike="noStrike">
                          <a:effectLst/>
                          <a:latin typeface="Arial" panose="020B0604020202020204" pitchFamily="34" charset="0"/>
                        </a:rPr>
                        <a:t>Tutorial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3" hMerge="1">
                  <a:txBody>
                    <a:bodyPr/>
                    <a:lstStyle/>
                    <a:p>
                      <a:endParaRPr lang="en-US"/>
                    </a:p>
                  </a:txBody>
                  <a:tcPr/>
                </a:tc>
                <a:tc rowSpan="9" gridSpan="2">
                  <a:txBody>
                    <a:bodyPr/>
                    <a:lstStyle/>
                    <a:p>
                      <a:pPr algn="ctr" fontAlgn="ctr"/>
                      <a:r>
                        <a:rPr lang="en-US" sz="600" b="1" i="0" u="none" strike="noStrike">
                          <a:effectLst/>
                          <a:latin typeface="Arial" panose="020B0604020202020204" pitchFamily="34" charset="0"/>
                        </a:rPr>
                        <a:t>Dinner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9" h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802.15/802.1 Joint Mtg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(Virtual Rm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gridSpan="4">
                  <a:txBody>
                    <a:bodyPr/>
                    <a:lstStyle/>
                    <a:p>
                      <a:pPr algn="ctr" fontAlgn="ctr"/>
                      <a:r>
                        <a:rPr lang="en-US" sz="600" b="1" i="0" u="none" strike="noStrike">
                          <a:effectLst/>
                          <a:latin typeface="Arial" panose="020B0604020202020204" pitchFamily="34" charset="0"/>
                        </a:rPr>
                        <a:t>Social</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gridSpan="4">
                  <a:txBody>
                    <a:bodyPr/>
                    <a:lstStyle/>
                    <a:p>
                      <a:pPr algn="ctr" fontAlgn="ctr"/>
                      <a:r>
                        <a:rPr lang="en-US" sz="600" b="1" i="0" u="sng" strike="noStrike">
                          <a:solidFill>
                            <a:srgbClr val="FFFFFF"/>
                          </a:solidFill>
                          <a:effectLst/>
                          <a:latin typeface="Arial" panose="020B0604020202020204" pitchFamily="34" charset="0"/>
                          <a:hlinkClick r:id="rId7"/>
                        </a:rPr>
                        <a:t>802.15 WG</a:t>
                      </a:r>
                      <a:br>
                        <a:rPr lang="en-US" sz="600" b="1" i="0" u="sng" strike="noStrike">
                          <a:solidFill>
                            <a:srgbClr val="FFFFFF"/>
                          </a:solidFill>
                          <a:effectLst/>
                          <a:latin typeface="Arial" panose="020B0604020202020204" pitchFamily="34" charset="0"/>
                          <a:hlinkClick r:id="rId7"/>
                        </a:rPr>
                      </a:br>
                      <a:r>
                        <a:rPr lang="en-US" sz="600" b="1" i="0" u="sng" strike="noStrike">
                          <a:solidFill>
                            <a:srgbClr val="FFFFFF"/>
                          </a:solidFill>
                          <a:effectLst/>
                          <a:latin typeface="Arial" panose="020B0604020202020204" pitchFamily="34" charset="0"/>
                          <a:hlinkClick r:id="rId7"/>
                        </a:rPr>
                        <a:t>Closing Plenary</a:t>
                      </a:r>
                      <a:br>
                        <a:rPr lang="en-US" sz="600" b="1" i="0" u="sng" strike="noStrike">
                          <a:solidFill>
                            <a:srgbClr val="FFFFFF"/>
                          </a:solidFill>
                          <a:effectLst/>
                          <a:latin typeface="Arial" panose="020B0604020202020204" pitchFamily="34" charset="0"/>
                          <a:hlinkClick r:id="rId7"/>
                        </a:rPr>
                      </a:br>
                      <a:r>
                        <a:rPr lang="en-US" sz="600" b="1" i="0" u="sng" strike="noStrike">
                          <a:solidFill>
                            <a:srgbClr val="FFFFFF"/>
                          </a:solidFill>
                          <a:effectLst/>
                          <a:latin typeface="Arial" panose="020B0604020202020204" pitchFamily="34" charset="0"/>
                          <a:hlinkClick r:id="rId7"/>
                        </a:rPr>
                        <a:t>(Virtual Rm C)</a:t>
                      </a:r>
                      <a:endParaRPr lang="en-US" sz="600" b="1" i="0" u="sng" strike="noStrike">
                        <a:solidFill>
                          <a:srgbClr val="FFFF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3931096137"/>
                  </a:ext>
                </a:extLst>
              </a:tr>
              <a:tr h="102880">
                <a:tc>
                  <a:txBody>
                    <a:bodyPr/>
                    <a:lstStyle/>
                    <a:p>
                      <a:pPr algn="ctr" fontAlgn="ctr"/>
                      <a:r>
                        <a:rPr lang="en-US" sz="600" b="1" i="0" u="none" strike="noStrike">
                          <a:solidFill>
                            <a:srgbClr val="000000"/>
                          </a:solidFill>
                          <a:effectLst/>
                          <a:latin typeface="Arial" panose="020B0604020202020204" pitchFamily="34" charset="0"/>
                        </a:rPr>
                        <a:t>19:00-19:30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172195317"/>
                  </a:ext>
                </a:extLst>
              </a:tr>
              <a:tr h="91959">
                <a:tc>
                  <a:txBody>
                    <a:bodyPr/>
                    <a:lstStyle/>
                    <a:p>
                      <a:pPr algn="ctr" fontAlgn="ctr"/>
                      <a:r>
                        <a:rPr lang="en-US" sz="600" b="1" i="0" u="none" strike="noStrike">
                          <a:solidFill>
                            <a:srgbClr val="000000"/>
                          </a:solidFill>
                          <a:effectLst/>
                          <a:latin typeface="Arial" panose="020B0604020202020204" pitchFamily="34" charset="0"/>
                        </a:rPr>
                        <a:t>19:30-20:00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rowSpan="7" gridSpan="4">
                  <a:txBody>
                    <a:bodyPr/>
                    <a:lstStyle/>
                    <a:p>
                      <a:pPr algn="ctr" fontAlgn="ctr"/>
                      <a:r>
                        <a:rPr lang="en-US" sz="600" b="1" i="0" u="none" strike="noStrike" dirty="0">
                          <a:effectLst/>
                          <a:latin typeface="Arial" panose="020B0604020202020204" pitchFamily="34" charset="0"/>
                        </a:rPr>
                        <a:t>Dinner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7" hMerge="1">
                  <a:txBody>
                    <a:bodyPr/>
                    <a:lstStyle/>
                    <a:p>
                      <a:endParaRPr lang="en-US"/>
                    </a:p>
                  </a:txBody>
                  <a:tcPr/>
                </a:tc>
                <a:tc rowSpan="7" hMerge="1">
                  <a:txBody>
                    <a:bodyPr/>
                    <a:lstStyle/>
                    <a:p>
                      <a:endParaRPr lang="en-US"/>
                    </a:p>
                  </a:txBody>
                  <a:tcPr/>
                </a:tc>
                <a:tc rowSpan="7"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698950934"/>
                  </a:ext>
                </a:extLst>
              </a:tr>
              <a:tr h="110794">
                <a:tc>
                  <a:txBody>
                    <a:bodyPr/>
                    <a:lstStyle/>
                    <a:p>
                      <a:pPr algn="ctr" fontAlgn="ctr"/>
                      <a:r>
                        <a:rPr lang="en-US" sz="600" b="1" i="0" u="none" strike="noStrike">
                          <a:solidFill>
                            <a:srgbClr val="FFFFFF"/>
                          </a:solidFill>
                          <a:effectLst/>
                          <a:latin typeface="Arial" panose="020B0604020202020204" pitchFamily="34" charset="0"/>
                        </a:rPr>
                        <a:t>20:00-20:30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rowSpan="3" gridSpan="2">
                  <a:txBody>
                    <a:bodyPr/>
                    <a:lstStyle/>
                    <a:p>
                      <a:pPr algn="ctr" fontAlgn="ctr"/>
                      <a:r>
                        <a:rPr lang="en-US" sz="600" b="1" i="0" u="none" strike="noStrike">
                          <a:effectLst/>
                          <a:latin typeface="Arial" panose="020B0604020202020204" pitchFamily="34" charset="0"/>
                        </a:rPr>
                        <a:t>Tutorial 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3" h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900824839"/>
                  </a:ext>
                </a:extLst>
              </a:tr>
              <a:tr h="110794">
                <a:tc>
                  <a:txBody>
                    <a:bodyPr/>
                    <a:lstStyle/>
                    <a:p>
                      <a:pPr algn="ctr" fontAlgn="ctr"/>
                      <a:r>
                        <a:rPr lang="en-US" sz="600" b="1" i="0" u="none" strike="noStrike">
                          <a:solidFill>
                            <a:srgbClr val="FFFFFF"/>
                          </a:solidFill>
                          <a:effectLst/>
                          <a:latin typeface="Arial" panose="020B0604020202020204" pitchFamily="34" charset="0"/>
                        </a:rPr>
                        <a:t>20:30-21:00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5" gridSpan="4">
                  <a:txBody>
                    <a:bodyPr/>
                    <a:lstStyle/>
                    <a:p>
                      <a:pPr algn="ctr" fontAlgn="ctr"/>
                      <a:r>
                        <a:rPr lang="en-US" sz="600" b="1" i="0" u="none" strike="noStrike" dirty="0">
                          <a:effectLst/>
                          <a:latin typeface="Arial" panose="020B0604020202020204" pitchFamily="34" charset="0"/>
                        </a:rPr>
                        <a:t>Dinner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3504219030"/>
                  </a:ext>
                </a:extLst>
              </a:tr>
              <a:tr h="110794">
                <a:tc>
                  <a:txBody>
                    <a:bodyPr/>
                    <a:lstStyle/>
                    <a:p>
                      <a:pPr algn="ctr" fontAlgn="ctr"/>
                      <a:r>
                        <a:rPr lang="en-US" sz="600" b="1" i="0" u="none" strike="noStrike">
                          <a:solidFill>
                            <a:srgbClr val="FFFFFF"/>
                          </a:solidFill>
                          <a:effectLst/>
                          <a:latin typeface="Arial" panose="020B0604020202020204" pitchFamily="34" charset="0"/>
                        </a:rPr>
                        <a:t>21:00-21:30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2312694316"/>
                  </a:ext>
                </a:extLst>
              </a:tr>
              <a:tr h="110794">
                <a:tc>
                  <a:txBody>
                    <a:bodyPr/>
                    <a:lstStyle/>
                    <a:p>
                      <a:pPr algn="ctr" fontAlgn="ctr"/>
                      <a:r>
                        <a:rPr lang="en-US" sz="600" b="1" i="0" u="none" strike="noStrike">
                          <a:solidFill>
                            <a:srgbClr val="FFFFFF"/>
                          </a:solidFill>
                          <a:effectLst/>
                          <a:latin typeface="Arial" panose="020B0604020202020204" pitchFamily="34" charset="0"/>
                        </a:rPr>
                        <a:t>21:30-22:00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33"/>
                    </a:solidFill>
                  </a:tcPr>
                </a:tc>
                <a:tc gridSpan="2" vMerge="1">
                  <a:txBody>
                    <a:bodyPr/>
                    <a:lstStyle/>
                    <a:p>
                      <a:endParaRPr lang="en-US"/>
                    </a:p>
                  </a:txBody>
                  <a:tcPr/>
                </a:tc>
                <a:tc hMerge="1" vMerge="1">
                  <a:txBody>
                    <a:bodyPr/>
                    <a:lstStyle/>
                    <a:p>
                      <a:endParaRPr lang="en-US"/>
                    </a:p>
                  </a:txBody>
                  <a:tcPr/>
                </a:tc>
                <a:tc rowSpan="3" gridSpan="2">
                  <a:txBody>
                    <a:bodyPr/>
                    <a:lstStyle/>
                    <a:p>
                      <a:pPr algn="ctr" fontAlgn="ctr"/>
                      <a:r>
                        <a:rPr lang="en-US" sz="600" b="1" i="0" u="none" strike="noStrike" dirty="0">
                          <a:effectLst/>
                          <a:latin typeface="Arial" panose="020B0604020202020204" pitchFamily="34" charset="0"/>
                        </a:rPr>
                        <a:t>Tutorial 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3" h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499138414"/>
                  </a:ext>
                </a:extLst>
              </a:tr>
              <a:tr h="95283">
                <a:tc>
                  <a:txBody>
                    <a:bodyPr/>
                    <a:lstStyle/>
                    <a:p>
                      <a:pPr algn="ctr" fontAlgn="ctr"/>
                      <a:r>
                        <a:rPr lang="en-US" sz="600" b="1" i="0" u="none" strike="noStrike">
                          <a:solidFill>
                            <a:srgbClr val="FFFFFF"/>
                          </a:solidFill>
                          <a:effectLst/>
                          <a:latin typeface="Arial" panose="020B0604020202020204" pitchFamily="34" charset="0"/>
                        </a:rPr>
                        <a:t>22:00-22:30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33"/>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182162653"/>
                  </a:ext>
                </a:extLst>
              </a:tr>
              <a:tr h="95283">
                <a:tc>
                  <a:txBody>
                    <a:bodyPr/>
                    <a:lstStyle/>
                    <a:p>
                      <a:pPr algn="ctr" fontAlgn="ctr"/>
                      <a:r>
                        <a:rPr lang="en-US" sz="600" b="1" i="0" u="none" strike="noStrike" dirty="0">
                          <a:solidFill>
                            <a:srgbClr val="FFFFFF"/>
                          </a:solidFill>
                          <a:effectLst/>
                          <a:latin typeface="Arial" panose="020B0604020202020204" pitchFamily="34" charset="0"/>
                        </a:rPr>
                        <a:t>22:30-23:00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33"/>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dirty="0">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552814997"/>
                  </a:ext>
                </a:extLst>
              </a:tr>
            </a:tbl>
          </a:graphicData>
        </a:graphic>
      </p:graphicFrame>
    </p:spTree>
    <p:extLst>
      <p:ext uri="{BB962C8B-B14F-4D97-AF65-F5344CB8AC3E}">
        <p14:creationId xmlns:p14="http://schemas.microsoft.com/office/powerpoint/2010/main" val="3930523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15-22-0541r5 </a:t>
            </a:r>
          </a:p>
          <a:p>
            <a:pPr marL="457200" indent="-457200">
              <a:buFont typeface="Arial" panose="020B0604020202020204" pitchFamily="34" charset="0"/>
              <a:buChar char="•"/>
            </a:pPr>
            <a:r>
              <a:rPr lang="en-US" dirty="0"/>
              <a:t>Moved by Clint Powell (Meta)</a:t>
            </a:r>
          </a:p>
          <a:p>
            <a:pPr marL="457200" indent="-457200">
              <a:buFont typeface="Arial" panose="020B0604020202020204" pitchFamily="34" charset="0"/>
              <a:buChar char="•"/>
            </a:pPr>
            <a:r>
              <a:rPr lang="en-US" dirty="0"/>
              <a:t>Second by Clint Chaplin (SRA)</a:t>
            </a:r>
          </a:p>
          <a:p>
            <a:pPr marL="457200" indent="-457200">
              <a:buFont typeface="Arial" panose="020B0604020202020204" pitchFamily="34" charset="0"/>
              <a:buChar char="•"/>
            </a:pPr>
            <a:r>
              <a:rPr lang="en-US" dirty="0"/>
              <a:t>Discussion:</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13</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E482-BC41-AC4E-513C-44527BA8CB3A}"/>
              </a:ext>
            </a:extLst>
          </p:cNvPr>
          <p:cNvSpPr>
            <a:spLocks noGrp="1"/>
          </p:cNvSpPr>
          <p:nvPr>
            <p:ph type="title"/>
          </p:nvPr>
        </p:nvSpPr>
        <p:spPr/>
        <p:txBody>
          <a:bodyPr/>
          <a:lstStyle/>
          <a:p>
            <a:r>
              <a:rPr lang="en-US" dirty="0"/>
              <a:t>Approvals of Minutes</a:t>
            </a:r>
          </a:p>
        </p:txBody>
      </p:sp>
      <p:sp>
        <p:nvSpPr>
          <p:cNvPr id="3" name="Content Placeholder 2">
            <a:extLst>
              <a:ext uri="{FF2B5EF4-FFF2-40B4-BE49-F238E27FC236}">
                <a16:creationId xmlns:a16="http://schemas.microsoft.com/office/drawing/2014/main" id="{C92498DB-B226-586E-BB90-96399F31C5AE}"/>
              </a:ext>
            </a:extLst>
          </p:cNvPr>
          <p:cNvSpPr>
            <a:spLocks noGrp="1"/>
          </p:cNvSpPr>
          <p:nvPr>
            <p:ph idx="1"/>
          </p:nvPr>
        </p:nvSpPr>
        <p:spPr/>
        <p:txBody>
          <a:bodyPr>
            <a:normAutofit fontScale="70000" lnSpcReduction="20000"/>
          </a:bodyPr>
          <a:lstStyle/>
          <a:p>
            <a:r>
              <a:rPr lang="en-US" dirty="0"/>
              <a:t>Motion to approve minutes contained in documents 15-22-0533r0 and 15-22-0586r0</a:t>
            </a:r>
          </a:p>
          <a:p>
            <a:endParaRPr lang="en-US" dirty="0"/>
          </a:p>
          <a:p>
            <a:r>
              <a:rPr lang="en-US" dirty="0"/>
              <a:t>Moved by:  David </a:t>
            </a:r>
            <a:r>
              <a:rPr lang="en-US" dirty="0" err="1"/>
              <a:t>Xun</a:t>
            </a:r>
            <a:r>
              <a:rPr lang="en-US" dirty="0"/>
              <a:t> Yang </a:t>
            </a:r>
          </a:p>
          <a:p>
            <a:r>
              <a:rPr lang="en-US" dirty="0"/>
              <a:t>Second by: Clint Chaplin</a:t>
            </a:r>
          </a:p>
          <a:p>
            <a:endParaRPr lang="en-US" dirty="0"/>
          </a:p>
          <a:p>
            <a:r>
              <a:rPr lang="en-US" dirty="0"/>
              <a:t>TG4ab Sep Interim Mins: 	</a:t>
            </a:r>
            <a:r>
              <a:rPr lang="en-US" dirty="0">
                <a:hlinkClick r:id="rId2"/>
              </a:rPr>
              <a:t>https://mentor.ieee.org/802.15/dcn/22/15-22-0533-00-04ab-tg4ab-sep-interim-mins.docx</a:t>
            </a:r>
            <a:endParaRPr lang="en-US" dirty="0"/>
          </a:p>
          <a:p>
            <a:endParaRPr lang="en-US" dirty="0"/>
          </a:p>
          <a:p>
            <a:r>
              <a:rPr lang="en-US" dirty="0"/>
              <a:t>TG4ab Conf Call Mins Sep to Nov 2022:	</a:t>
            </a:r>
            <a:r>
              <a:rPr lang="en-US" dirty="0">
                <a:hlinkClick r:id="rId3"/>
              </a:rPr>
              <a:t>https://mentor.ieee.org/802.15/dcn/22/15-22-0586-00-04ab-tg4ab-conf-call-mins-sep-to-nov-2022.docx</a:t>
            </a:r>
            <a:endParaRPr lang="en-US" dirty="0"/>
          </a:p>
          <a:p>
            <a:endParaRPr lang="en-US" dirty="0"/>
          </a:p>
        </p:txBody>
      </p:sp>
      <p:sp>
        <p:nvSpPr>
          <p:cNvPr id="4" name="Slide Number Placeholder 3">
            <a:extLst>
              <a:ext uri="{FF2B5EF4-FFF2-40B4-BE49-F238E27FC236}">
                <a16:creationId xmlns:a16="http://schemas.microsoft.com/office/drawing/2014/main" id="{BD1DF144-E95B-D06E-0953-5D1F0507D3C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4590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solidFill>
                  <a:schemeClr val="accent1">
                    <a:lumMod val="50000"/>
                  </a:schemeClr>
                </a:solidFill>
              </a:rPr>
              <a:t>Hear technical contributions and develop technical content for the draft</a:t>
            </a:r>
          </a:p>
          <a:p>
            <a:pPr marL="457200" indent="-457200">
              <a:buFont typeface="Arial" panose="020B0604020202020204" pitchFamily="34" charset="0"/>
              <a:buChar char="•"/>
            </a:pPr>
            <a:r>
              <a:rPr lang="en-US" b="1" dirty="0">
                <a:solidFill>
                  <a:schemeClr val="accent1">
                    <a:lumMod val="50000"/>
                  </a:schemeClr>
                </a:solidFill>
              </a:rPr>
              <a:t>Converge and build consensus</a:t>
            </a:r>
          </a:p>
          <a:p>
            <a:pPr marL="457200" indent="-457200">
              <a:buFont typeface="Arial" panose="020B0604020202020204" pitchFamily="34" charset="0"/>
              <a:buChar char="•"/>
            </a:pPr>
            <a:r>
              <a:rPr lang="en-US" dirty="0">
                <a:solidFill>
                  <a:schemeClr val="accent1">
                    <a:lumMod val="50000"/>
                  </a:schemeClr>
                </a:solidFill>
              </a:rPr>
              <a:t>Consider proposed text for draft</a:t>
            </a:r>
          </a:p>
          <a:p>
            <a:pPr marL="457200" indent="-457200">
              <a:buFont typeface="Arial" panose="020B0604020202020204" pitchFamily="34" charset="0"/>
              <a:buChar char="•"/>
            </a:pPr>
            <a:r>
              <a:rPr lang="en-US" dirty="0">
                <a:solidFill>
                  <a:schemeClr val="accent1">
                    <a:lumMod val="50000"/>
                  </a:schemeClr>
                </a:solidFill>
              </a:rPr>
              <a:t>Map the path to a technically complete draft</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Queues</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70000" lnSpcReduction="20000"/>
          </a:bodyPr>
          <a:lstStyle/>
          <a:p>
            <a:pPr marL="0" indent="0"/>
            <a:r>
              <a:rPr lang="en-US" dirty="0"/>
              <a:t>In room:</a:t>
            </a:r>
          </a:p>
          <a:p>
            <a:pPr marL="457200" indent="-457200">
              <a:buFont typeface="Arial" panose="020B0604020202020204" pitchFamily="34" charset="0"/>
              <a:buChar char="•"/>
            </a:pPr>
            <a:r>
              <a:rPr lang="en-US" dirty="0"/>
              <a:t>Que up at the 2 microphones </a:t>
            </a:r>
          </a:p>
          <a:p>
            <a:pPr marL="457200" indent="-457200">
              <a:buFont typeface="Arial" panose="020B0604020202020204" pitchFamily="34" charset="0"/>
              <a:buChar char="•"/>
            </a:pPr>
            <a:r>
              <a:rPr lang="en-US" dirty="0"/>
              <a:t>Advise the chair if you need the mic to be brought to you</a:t>
            </a:r>
          </a:p>
          <a:p>
            <a:pPr marL="457200" indent="-457200">
              <a:buFont typeface="Arial" panose="020B0604020202020204" pitchFamily="34" charset="0"/>
              <a:buChar char="•"/>
            </a:pPr>
            <a:r>
              <a:rPr lang="en-US" dirty="0"/>
              <a:t>Remote attendees won’t hear you unless you use the microphone!</a:t>
            </a:r>
          </a:p>
          <a:p>
            <a:pPr marL="0" indent="0"/>
            <a:r>
              <a:rPr lang="en-US" dirty="0"/>
              <a:t>Remote:</a:t>
            </a:r>
          </a:p>
          <a:p>
            <a:pPr marL="457200" indent="-457200">
              <a:buFont typeface="Arial" panose="020B0604020202020204" pitchFamily="34" charset="0"/>
              <a:buChar char="•"/>
            </a:pPr>
            <a:r>
              <a:rPr lang="en-US" dirty="0"/>
              <a:t>Que via chat</a:t>
            </a:r>
          </a:p>
          <a:p>
            <a:pPr marL="457200" indent="-457200">
              <a:buFont typeface="Arial" panose="020B0604020202020204" pitchFamily="34" charset="0"/>
              <a:buChar char="•"/>
            </a:pPr>
            <a:r>
              <a:rPr lang="en-US" dirty="0"/>
              <a:t>Please mute until recognized</a:t>
            </a:r>
          </a:p>
          <a:p>
            <a:pPr marL="0" indent="0"/>
            <a:endParaRPr lang="en-US" dirty="0"/>
          </a:p>
          <a:p>
            <a:pPr marL="0" indent="0"/>
            <a:r>
              <a:rPr lang="en-US" dirty="0"/>
              <a:t>Queue manager will interleave</a:t>
            </a:r>
          </a:p>
          <a:p>
            <a:pPr marL="457200" indent="-457200">
              <a:buFont typeface="Arial" panose="020B0604020202020204" pitchFamily="34" charset="0"/>
              <a:buChar char="•"/>
            </a:pPr>
            <a:r>
              <a:rPr lang="en-US" dirty="0"/>
              <a:t>1 question or comment per que slot; requeue as needed </a:t>
            </a:r>
          </a:p>
          <a:p>
            <a:pPr marL="457200" indent="-457200">
              <a:buFont typeface="Arial" panose="020B0604020202020204" pitchFamily="34" charset="0"/>
              <a:buChar char="•"/>
            </a:pPr>
            <a:r>
              <a:rPr lang="en-US" dirty="0"/>
              <a:t>Keep (question + answer) to 2 minutes</a:t>
            </a:r>
          </a:p>
          <a:p>
            <a:pPr marL="457200" indent="-457200">
              <a:buFont typeface="Arial" panose="020B0604020202020204" pitchFamily="34" charset="0"/>
              <a:buChar char="•"/>
            </a:pPr>
            <a:r>
              <a:rPr lang="en-US" b="1" dirty="0"/>
              <a:t>For more in-depth discussion use the reflector.</a:t>
            </a:r>
          </a:p>
          <a:p>
            <a:pPr marL="0" indent="0"/>
            <a:endParaRPr lang="en-US" dirty="0"/>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135502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Other</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92500" lnSpcReduction="20000"/>
          </a:bodyPr>
          <a:lstStyle/>
          <a:p>
            <a:pPr marL="0" indent="0"/>
            <a:r>
              <a:rPr lang="en-US" dirty="0"/>
              <a:t>In room breakouts (if needed):</a:t>
            </a:r>
          </a:p>
          <a:p>
            <a:pPr marL="457200" indent="-457200">
              <a:buFont typeface="Arial" panose="020B0604020202020204" pitchFamily="34" charset="0"/>
              <a:buChar char="•"/>
            </a:pPr>
            <a:r>
              <a:rPr lang="en-US" dirty="0"/>
              <a:t>Will be difficult for remote attendees – use ad-hoc methods (adapt)</a:t>
            </a:r>
          </a:p>
          <a:p>
            <a:pPr marL="457200" indent="-457200">
              <a:buFont typeface="Arial" panose="020B0604020202020204" pitchFamily="34" charset="0"/>
              <a:buChar char="•"/>
            </a:pPr>
            <a:r>
              <a:rPr lang="en-US" dirty="0"/>
              <a:t>Loop in remote attendees when able (email reflector, </a:t>
            </a:r>
            <a:r>
              <a:rPr lang="en-US" dirty="0" err="1"/>
              <a:t>etc</a:t>
            </a:r>
            <a:r>
              <a:rPr lang="en-US" dirty="0"/>
              <a:t>)</a:t>
            </a:r>
          </a:p>
          <a:p>
            <a:pPr marL="457200" indent="-457200">
              <a:buFont typeface="Arial" panose="020B0604020202020204" pitchFamily="34" charset="0"/>
              <a:buChar char="•"/>
            </a:pPr>
            <a:r>
              <a:rPr lang="en-US" dirty="0"/>
              <a:t>We will do the best we can!</a:t>
            </a:r>
          </a:p>
          <a:p>
            <a:pPr marL="0" indent="0"/>
            <a:r>
              <a:rPr lang="en-US" dirty="0"/>
              <a:t>Presenting:</a:t>
            </a:r>
          </a:p>
          <a:p>
            <a:pPr marL="457200" indent="-457200">
              <a:buFont typeface="Arial" panose="020B0604020202020204" pitchFamily="34" charset="0"/>
              <a:buChar char="•"/>
            </a:pPr>
            <a:r>
              <a:rPr lang="en-US" dirty="0"/>
              <a:t>VC-CC will “drive” presentations</a:t>
            </a:r>
          </a:p>
          <a:p>
            <a:pPr marL="457200" indent="-457200">
              <a:buFont typeface="Arial" panose="020B0604020202020204" pitchFamily="34" charset="0"/>
              <a:buChar char="•"/>
            </a:pPr>
            <a:r>
              <a:rPr lang="en-US" dirty="0"/>
              <a:t>Please cue as needed</a:t>
            </a:r>
          </a:p>
          <a:p>
            <a:pPr marL="457200" indent="-457200">
              <a:buFont typeface="Arial" panose="020B0604020202020204" pitchFamily="34" charset="0"/>
              <a:buChar char="•"/>
            </a:pPr>
            <a:r>
              <a:rPr lang="en-US" dirty="0">
                <a:solidFill>
                  <a:srgbClr val="C00000"/>
                </a:solidFill>
              </a:rPr>
              <a:t>Please upload early so Clint can pre-que!</a:t>
            </a:r>
          </a:p>
          <a:p>
            <a:pPr marL="0" indent="0"/>
            <a:endParaRPr lang="en-US" dirty="0"/>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90619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755576" y="617537"/>
            <a:ext cx="7764463" cy="579216"/>
          </a:xfrm>
        </p:spPr>
        <p:txBody>
          <a:bodyPr/>
          <a:lstStyle/>
          <a:p>
            <a:r>
              <a:rPr lang="en-US" dirty="0"/>
              <a:t>We have a full 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767977" y="1556792"/>
            <a:ext cx="7764463" cy="4896544"/>
          </a:xfrm>
        </p:spPr>
        <p:txBody>
          <a:bodyPr>
            <a:normAutofit fontScale="77500" lnSpcReduction="20000"/>
          </a:bodyPr>
          <a:lstStyle/>
          <a:p>
            <a:pPr marL="457200" indent="-457200">
              <a:buFont typeface="Arial" panose="020B0604020202020204" pitchFamily="34" charset="0"/>
              <a:buChar char="•"/>
            </a:pPr>
            <a:r>
              <a:rPr lang="en-US"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t>We will need to be disciplined to get through everything</a:t>
            </a:r>
          </a:p>
          <a:p>
            <a:pPr marL="457200" indent="-457200">
              <a:buFont typeface="Arial" panose="020B0604020202020204" pitchFamily="34" charset="0"/>
              <a:buChar char="•"/>
            </a:pPr>
            <a:r>
              <a:rPr lang="en-US" dirty="0"/>
              <a:t>Questions and discussions time may be limited:  </a:t>
            </a:r>
            <a:r>
              <a:rPr lang="en-US" b="1" dirty="0">
                <a:solidFill>
                  <a:schemeClr val="accent1">
                    <a:lumMod val="50000"/>
                  </a:schemeClr>
                </a:solidFill>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a:t>
            </a:r>
          </a:p>
          <a:p>
            <a:pPr marL="457200" indent="-457200">
              <a:buFont typeface="Arial" panose="020B0604020202020204" pitchFamily="34" charset="0"/>
              <a:buChar char="•"/>
            </a:pPr>
            <a:r>
              <a:rPr lang="en-US" b="1" dirty="0">
                <a:solidFill>
                  <a:schemeClr val="accent1">
                    <a:lumMod val="50000"/>
                  </a:schemeClr>
                </a:solidFill>
              </a:rPr>
              <a:t>Don’t forget about remote attendees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683568" y="5622338"/>
            <a:ext cx="7920880" cy="830997"/>
          </a:xfrm>
        </p:spPr>
        <p:txBody>
          <a:bodyPr wrap="square" anchor="b">
            <a:normAutofit fontScale="90000"/>
          </a:bodyPr>
          <a:lstStyle/>
          <a:p>
            <a:pPr algn="ctr">
              <a:lnSpc>
                <a:spcPct val="90000"/>
              </a:lnSpc>
            </a:pPr>
            <a:r>
              <a:rPr lang="en-US" sz="2800" dirty="0"/>
              <a:t> </a:t>
            </a:r>
            <a:br>
              <a:rPr lang="en-US" sz="2800" dirty="0"/>
            </a:br>
            <a:r>
              <a:rPr lang="en-US" sz="2800" dirty="0"/>
              <a:t>Mixed Mode Interim, Live from Bangkok Thailand</a:t>
            </a:r>
            <a:br>
              <a:rPr lang="en-US" sz="2800" dirty="0"/>
            </a:br>
            <a:r>
              <a:rPr lang="en-US" sz="2800" dirty="0"/>
              <a:t>November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sp>
        <p:nvSpPr>
          <p:cNvPr id="8" name="TextBox 7">
            <a:extLst>
              <a:ext uri="{FF2B5EF4-FFF2-40B4-BE49-F238E27FC236}">
                <a16:creationId xmlns:a16="http://schemas.microsoft.com/office/drawing/2014/main" id="{D13951D0-0634-C010-6212-7B80FC37EBAA}"/>
              </a:ext>
            </a:extLst>
          </p:cNvPr>
          <p:cNvSpPr txBox="1"/>
          <p:nvPr/>
        </p:nvSpPr>
        <p:spPr>
          <a:xfrm>
            <a:off x="2103120" y="620688"/>
            <a:ext cx="5120640" cy="892552"/>
          </a:xfrm>
          <a:prstGeom prst="rect">
            <a:avLst/>
          </a:prstGeom>
          <a:noFill/>
        </p:spPr>
        <p:txBody>
          <a:bodyPr wrap="square">
            <a:spAutoFit/>
          </a:bodyPr>
          <a:lstStyle/>
          <a:p>
            <a:pPr algn="ctr"/>
            <a:r>
              <a:rPr lang="en-US" sz="2800" dirty="0">
                <a:solidFill>
                  <a:srgbClr val="C00000"/>
                </a:solidFill>
                <a:latin typeface="+mj-lt"/>
              </a:rPr>
              <a:t>Task</a:t>
            </a:r>
            <a:r>
              <a:rPr lang="en-US" sz="2400" dirty="0">
                <a:solidFill>
                  <a:srgbClr val="C00000"/>
                </a:solidFill>
                <a:latin typeface="+mj-lt"/>
              </a:rPr>
              <a:t> Group 15.4ab </a:t>
            </a:r>
          </a:p>
          <a:p>
            <a:pPr algn="ctr"/>
            <a:r>
              <a:rPr lang="en-US" sz="2400" dirty="0">
                <a:solidFill>
                  <a:srgbClr val="C00000"/>
                </a:solidFill>
                <a:latin typeface="+mj-lt"/>
              </a:rPr>
              <a:t>Next Generation UWB Amendment</a:t>
            </a:r>
          </a:p>
        </p:txBody>
      </p:sp>
      <p:pic>
        <p:nvPicPr>
          <p:cNvPr id="5" name="Picture 4">
            <a:extLst>
              <a:ext uri="{FF2B5EF4-FFF2-40B4-BE49-F238E27FC236}">
                <a16:creationId xmlns:a16="http://schemas.microsoft.com/office/drawing/2014/main" id="{61E8CF84-2071-7368-92A8-B4D4C3588C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73"/>
          <a:stretch/>
        </p:blipFill>
        <p:spPr bwMode="auto">
          <a:xfrm>
            <a:off x="3029902" y="1513634"/>
            <a:ext cx="326707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54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851920" y="811719"/>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1691679"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Post-November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November-January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January-Feb 2022 (following Jan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938992"/>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Nov 1st:</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As per review in the interim closing, about 1 meeting cycle from our initial schedule goals</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Most areas need further technical development </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Collaboration and convergence continues</a:t>
            </a:r>
          </a:p>
          <a:p>
            <a:pPr marL="285750"/>
            <a:endParaRPr lang="en-US" sz="2000"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43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AA8A-2042-4BE3-D2C6-12698CCAB137}"/>
              </a:ext>
            </a:extLst>
          </p:cNvPr>
          <p:cNvSpPr>
            <a:spLocks noGrp="1"/>
          </p:cNvSpPr>
          <p:nvPr>
            <p:ph type="title"/>
          </p:nvPr>
        </p:nvSpPr>
        <p:spPr/>
        <p:txBody>
          <a:bodyPr/>
          <a:lstStyle/>
          <a:p>
            <a:r>
              <a:rPr lang="en-US" dirty="0"/>
              <a:t>Progress: TFD submissions</a:t>
            </a:r>
          </a:p>
        </p:txBody>
      </p:sp>
      <p:sp>
        <p:nvSpPr>
          <p:cNvPr id="3" name="Content Placeholder 2">
            <a:extLst>
              <a:ext uri="{FF2B5EF4-FFF2-40B4-BE49-F238E27FC236}">
                <a16:creationId xmlns:a16="http://schemas.microsoft.com/office/drawing/2014/main" id="{D77D3015-C154-C167-CE94-2EB32A15F999}"/>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Some TFD Text already submitted: </a:t>
            </a: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https://mentor.ieee.org/802.15/dcn/22/15-22-0262-01-04ab-nba-uwb-technical-framework-proposal.docx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https://mentor.ieee.org/802.15/dcn/22/15-22-0291-01-04ab-proposal-of-sensing-framework.docx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https://mentor.ieee.org/802.15/dcn/22/15-22-0341-02-04ab-nba-uwb-technical-framework-proposal-2022-july.docx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https://mentor.ieee.org/802.15/dcn/22/15-22-0490-01-04ab-dl-tdoa-based-location-service-technical-specification.docx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https://mentor.ieee.org/802.15/dcn/22/15-22-0514-00-04ab-non-coherent-phy-layer-proposal-for-15-4ab-tfd.docx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https://mentor.ieee.org/802.15/dcn/22/15-22-0538-02-04ab-proposal-of-sensing-framework.docx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https://mentor.ieee.org/802.15/dcn/22/15-22-0486-00-04ab-ssbd-channel-access-tfd-text.docx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endParaRPr lang="en-US" sz="2000" dirty="0">
              <a:solidFill>
                <a:schemeClr val="accent2">
                  <a:lumMod val="75000"/>
                </a:schemeClr>
              </a:solidFill>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D4FAD9A-A380-B9A9-C716-9079C6D751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4262211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Presentations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D3A28-A050-6743-D1D8-6AE42D3EEFD0}"/>
              </a:ext>
            </a:extLst>
          </p:cNvPr>
          <p:cNvSpPr>
            <a:spLocks noGrp="1"/>
          </p:cNvSpPr>
          <p:nvPr>
            <p:ph type="title"/>
          </p:nvPr>
        </p:nvSpPr>
        <p:spPr>
          <a:xfrm>
            <a:off x="755576" y="692696"/>
            <a:ext cx="7764463" cy="531143"/>
          </a:xfrm>
        </p:spPr>
        <p:txBody>
          <a:bodyPr>
            <a:normAutofit fontScale="90000"/>
          </a:bodyPr>
          <a:lstStyle/>
          <a:p>
            <a:r>
              <a:rPr lang="en-US" dirty="0"/>
              <a:t>Presentations</a:t>
            </a:r>
          </a:p>
        </p:txBody>
      </p:sp>
      <p:sp>
        <p:nvSpPr>
          <p:cNvPr id="4" name="Slide Number Placeholder 3">
            <a:extLst>
              <a:ext uri="{FF2B5EF4-FFF2-40B4-BE49-F238E27FC236}">
                <a16:creationId xmlns:a16="http://schemas.microsoft.com/office/drawing/2014/main" id="{DF15F55B-65FB-7371-40E3-5E2EB864651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graphicFrame>
        <p:nvGraphicFramePr>
          <p:cNvPr id="8" name="Table 7">
            <a:extLst>
              <a:ext uri="{FF2B5EF4-FFF2-40B4-BE49-F238E27FC236}">
                <a16:creationId xmlns:a16="http://schemas.microsoft.com/office/drawing/2014/main" id="{6CF24A0B-69F7-9482-E6DD-A787A08F07D9}"/>
              </a:ext>
            </a:extLst>
          </p:cNvPr>
          <p:cNvGraphicFramePr>
            <a:graphicFrameLocks noGrp="1"/>
          </p:cNvGraphicFramePr>
          <p:nvPr/>
        </p:nvGraphicFramePr>
        <p:xfrm>
          <a:off x="768350" y="1532761"/>
          <a:ext cx="7764463" cy="4546540"/>
        </p:xfrm>
        <a:graphic>
          <a:graphicData uri="http://schemas.openxmlformats.org/drawingml/2006/table">
            <a:tbl>
              <a:tblPr>
                <a:tableStyleId>{5C22544A-7EE6-4342-B048-85BDC9FD1C3A}</a:tableStyleId>
              </a:tblPr>
              <a:tblGrid>
                <a:gridCol w="621645">
                  <a:extLst>
                    <a:ext uri="{9D8B030D-6E8A-4147-A177-3AD203B41FA5}">
                      <a16:colId xmlns:a16="http://schemas.microsoft.com/office/drawing/2014/main" val="3464231224"/>
                    </a:ext>
                  </a:extLst>
                </a:gridCol>
                <a:gridCol w="938561">
                  <a:extLst>
                    <a:ext uri="{9D8B030D-6E8A-4147-A177-3AD203B41FA5}">
                      <a16:colId xmlns:a16="http://schemas.microsoft.com/office/drawing/2014/main" val="2696123269"/>
                    </a:ext>
                  </a:extLst>
                </a:gridCol>
                <a:gridCol w="6204257">
                  <a:extLst>
                    <a:ext uri="{9D8B030D-6E8A-4147-A177-3AD203B41FA5}">
                      <a16:colId xmlns:a16="http://schemas.microsoft.com/office/drawing/2014/main" val="1254716629"/>
                    </a:ext>
                  </a:extLst>
                </a:gridCol>
              </a:tblGrid>
              <a:tr h="454654">
                <a:tc>
                  <a:txBody>
                    <a:bodyPr/>
                    <a:lstStyle/>
                    <a:p>
                      <a:pPr algn="ctr" fontAlgn="ctr"/>
                      <a:r>
                        <a:rPr lang="en-US" sz="1300" u="none" strike="noStrike">
                          <a:effectLst/>
                        </a:rPr>
                        <a:t>1</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15-22-0593</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l" fontAlgn="ctr"/>
                      <a:r>
                        <a:rPr lang="en-US" sz="1300" u="sng" strike="noStrike">
                          <a:effectLst/>
                          <a:hlinkClick r:id="rId2"/>
                        </a:rPr>
                        <a:t>https://mentor.ieee.org/802.15/dcn/22/15-22-0593-00-04ab-flexible-block-structure-updates.ppt</a:t>
                      </a:r>
                      <a:endParaRPr lang="en-US" sz="1300" b="0" i="0" u="sng" strike="noStrike">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960496636"/>
                  </a:ext>
                </a:extLst>
              </a:tr>
              <a:tr h="454654">
                <a:tc>
                  <a:txBody>
                    <a:bodyPr/>
                    <a:lstStyle/>
                    <a:p>
                      <a:pPr algn="ctr" fontAlgn="ctr"/>
                      <a:r>
                        <a:rPr lang="en-US" sz="1300" u="none" strike="noStrike">
                          <a:effectLst/>
                        </a:rPr>
                        <a:t>2</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15-22-0585</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l" fontAlgn="ctr"/>
                      <a:r>
                        <a:rPr lang="en-US" sz="1300" u="sng" strike="noStrike">
                          <a:effectLst/>
                          <a:hlinkClick r:id="rId3"/>
                        </a:rPr>
                        <a:t>https://mentor.ieee.org/802.15/dcn/22/15-22-0585-00-04ab-one-to-many-ranging-using-nba-mms.pptx</a:t>
                      </a:r>
                      <a:endParaRPr lang="en-US" sz="1300" b="0" i="0" u="sng" strike="noStrike">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4107107822"/>
                  </a:ext>
                </a:extLst>
              </a:tr>
              <a:tr h="454654">
                <a:tc>
                  <a:txBody>
                    <a:bodyPr/>
                    <a:lstStyle/>
                    <a:p>
                      <a:pPr algn="ctr" fontAlgn="ctr"/>
                      <a:r>
                        <a:rPr lang="en-US" sz="1300" u="none" strike="noStrike">
                          <a:effectLst/>
                        </a:rPr>
                        <a:t>3</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15-22-0568</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l" fontAlgn="ctr"/>
                      <a:r>
                        <a:rPr lang="en-US" sz="1300" u="sng" strike="noStrike">
                          <a:effectLst/>
                          <a:hlinkClick r:id="rId4"/>
                        </a:rPr>
                        <a:t>https://mentor.ieee.org/802.15/dcn/22/15-22-0568-01-04ab-improvements-on-scheduling-ie-design-in-802-15-4ab.pptx</a:t>
                      </a:r>
                      <a:endParaRPr lang="en-US" sz="1300" b="0" i="0" u="sng" strike="noStrike">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284417523"/>
                  </a:ext>
                </a:extLst>
              </a:tr>
              <a:tr h="454654">
                <a:tc>
                  <a:txBody>
                    <a:bodyPr/>
                    <a:lstStyle/>
                    <a:p>
                      <a:pPr algn="ctr" fontAlgn="ctr"/>
                      <a:r>
                        <a:rPr lang="en-US" sz="1300" u="none" strike="noStrike">
                          <a:effectLst/>
                        </a:rPr>
                        <a:t>4</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15-22-0588</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l" fontAlgn="ctr"/>
                      <a:r>
                        <a:rPr lang="en-US" sz="1300" u="sng" strike="noStrike">
                          <a:effectLst/>
                          <a:hlinkClick r:id="rId5"/>
                        </a:rPr>
                        <a:t>https://mentor.ieee.org/802.15/dcn/22/15-22-0588-00-04ab-time-domain-mask-for-pulse-shape-in-802-15-4ab.pptx</a:t>
                      </a:r>
                      <a:endParaRPr lang="en-US" sz="1300" b="0" i="0" u="sng" strike="noStrike">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3039715959"/>
                  </a:ext>
                </a:extLst>
              </a:tr>
              <a:tr h="454654">
                <a:tc>
                  <a:txBody>
                    <a:bodyPr/>
                    <a:lstStyle/>
                    <a:p>
                      <a:pPr algn="ctr" fontAlgn="ctr"/>
                      <a:r>
                        <a:rPr lang="en-US" sz="1300" u="none" strike="noStrike">
                          <a:effectLst/>
                        </a:rPr>
                        <a:t>5</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15-22-0604</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l" fontAlgn="ctr"/>
                      <a:r>
                        <a:rPr lang="en-US" sz="1300" u="sng" strike="noStrike">
                          <a:effectLst/>
                          <a:hlinkClick r:id="rId6"/>
                        </a:rPr>
                        <a:t>https://mentor.ieee.org/802.15/dcn/22/15-22-0604-00-04ab-nba-mms-uwb-compressed-psdu.pptx</a:t>
                      </a:r>
                      <a:endParaRPr lang="en-US" sz="1300" b="0" i="0" u="sng" strike="noStrike">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3880113562"/>
                  </a:ext>
                </a:extLst>
              </a:tr>
              <a:tr h="454654">
                <a:tc>
                  <a:txBody>
                    <a:bodyPr/>
                    <a:lstStyle/>
                    <a:p>
                      <a:pPr algn="ctr" fontAlgn="ctr"/>
                      <a:r>
                        <a:rPr lang="en-US" sz="1300" u="none" strike="noStrike">
                          <a:effectLst/>
                        </a:rPr>
                        <a:t>6</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15-22-0592</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l" fontAlgn="ctr"/>
                      <a:r>
                        <a:rPr lang="en-US" sz="1300" u="sng" strike="noStrike">
                          <a:effectLst/>
                          <a:hlinkClick r:id="rId7"/>
                        </a:rPr>
                        <a:t>https://mentor.ieee.org/802.15/dcn/22/15-22-0592-00-04ab-pulse-burst-sensing-phase-noise-proof-supercomplementary-set-of-sequences.pptx</a:t>
                      </a:r>
                      <a:endParaRPr lang="en-US" sz="1300" b="0" i="0" u="sng" strike="noStrike">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1123624716"/>
                  </a:ext>
                </a:extLst>
              </a:tr>
              <a:tr h="454654">
                <a:tc>
                  <a:txBody>
                    <a:bodyPr/>
                    <a:lstStyle/>
                    <a:p>
                      <a:pPr algn="ctr" fontAlgn="ctr"/>
                      <a:r>
                        <a:rPr lang="en-US" sz="1300" u="none" strike="noStrike">
                          <a:effectLst/>
                        </a:rPr>
                        <a:t>7</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15-22-0602</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l" fontAlgn="ctr"/>
                      <a:r>
                        <a:rPr lang="en-US" sz="1300" u="sng" strike="noStrike">
                          <a:effectLst/>
                          <a:hlinkClick r:id="rId8"/>
                        </a:rPr>
                        <a:t>https://mentor.ieee.org/802.15/dcn/22/15-22-0602-00-04ab-sensing-sequence-metrics.pptx</a:t>
                      </a:r>
                      <a:endParaRPr lang="en-US" sz="1300" b="0" i="0" u="sng" strike="noStrike">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236420570"/>
                  </a:ext>
                </a:extLst>
              </a:tr>
              <a:tr h="454654">
                <a:tc>
                  <a:txBody>
                    <a:bodyPr/>
                    <a:lstStyle/>
                    <a:p>
                      <a:pPr algn="ctr" fontAlgn="ctr"/>
                      <a:r>
                        <a:rPr lang="en-US" sz="1300" u="none" strike="noStrike">
                          <a:effectLst/>
                        </a:rPr>
                        <a:t>8</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15-22-0606</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l" fontAlgn="ctr"/>
                      <a:r>
                        <a:rPr lang="en-US" sz="1300" u="sng" strike="noStrike">
                          <a:effectLst/>
                          <a:hlinkClick r:id="rId9"/>
                        </a:rPr>
                        <a:t>https://mentor.ieee.org/802.15/dcn/22/15-22-0606-00-04ab-spectrum-sensing-based-deferral-evaluation-and-enhancement.pptx</a:t>
                      </a:r>
                      <a:endParaRPr lang="en-US" sz="1300" b="0" i="0" u="sng" strike="noStrike">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1163632878"/>
                  </a:ext>
                </a:extLst>
              </a:tr>
              <a:tr h="454654">
                <a:tc>
                  <a:txBody>
                    <a:bodyPr/>
                    <a:lstStyle/>
                    <a:p>
                      <a:pPr algn="ctr" fontAlgn="ctr"/>
                      <a:r>
                        <a:rPr lang="en-US" sz="1300" u="none" strike="noStrike">
                          <a:effectLst/>
                        </a:rPr>
                        <a:t>9</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15-22-0506</a:t>
                      </a:r>
                      <a:endParaRPr lang="en-US" sz="1300" b="0" i="0" u="none" strike="noStrike">
                        <a:solidFill>
                          <a:srgbClr val="000000"/>
                        </a:solidFill>
                        <a:effectLst/>
                        <a:latin typeface="Times New Roman" panose="02020603050405020304" pitchFamily="18" charset="0"/>
                      </a:endParaRPr>
                    </a:p>
                  </a:txBody>
                  <a:tcPr marL="7313" marR="7313" marT="7313" marB="0" anchor="ctr"/>
                </a:tc>
                <a:tc>
                  <a:txBody>
                    <a:bodyPr/>
                    <a:lstStyle/>
                    <a:p>
                      <a:pPr algn="l" fontAlgn="ctr"/>
                      <a:r>
                        <a:rPr lang="en-US" sz="1300" u="sng" strike="noStrike">
                          <a:effectLst/>
                          <a:hlinkClick r:id="rId10"/>
                        </a:rPr>
                        <a:t>https://mentor.ieee.org/802.15/dcn/21/15-21-0506-04-04ab-advanced-coding-for-data-comm.pptx</a:t>
                      </a:r>
                      <a:endParaRPr lang="en-US" sz="1300" b="0" i="0" u="sng" strike="noStrike">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3043103709"/>
                  </a:ext>
                </a:extLst>
              </a:tr>
              <a:tr h="454654">
                <a:tc>
                  <a:txBody>
                    <a:bodyPr/>
                    <a:lstStyle/>
                    <a:p>
                      <a:pPr algn="ctr" fontAlgn="ctr"/>
                      <a:r>
                        <a:rPr lang="en-US" sz="1300" u="none" strike="noStrike">
                          <a:effectLst/>
                        </a:rPr>
                        <a:t>10</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15-22-0608</a:t>
                      </a:r>
                      <a:endParaRPr lang="en-US" sz="1300" b="0" i="0" u="none" strike="noStrike">
                        <a:solidFill>
                          <a:srgbClr val="000000"/>
                        </a:solidFill>
                        <a:effectLst/>
                        <a:latin typeface="Times New Roman" panose="02020603050405020304" pitchFamily="18" charset="0"/>
                      </a:endParaRPr>
                    </a:p>
                  </a:txBody>
                  <a:tcPr marL="7313" marR="7313" marT="7313" marB="0" anchor="ctr"/>
                </a:tc>
                <a:tc>
                  <a:txBody>
                    <a:bodyPr/>
                    <a:lstStyle/>
                    <a:p>
                      <a:pPr algn="l" fontAlgn="ctr"/>
                      <a:r>
                        <a:rPr lang="en-US" sz="1300" u="sng" strike="noStrike" dirty="0">
                          <a:effectLst/>
                          <a:hlinkClick r:id="rId11"/>
                        </a:rPr>
                        <a:t>https://mentor.ieee.org/802.15/dcn/22/15-22-0608-01-04ab-header-ie-extension.pptx</a:t>
                      </a:r>
                      <a:endParaRPr lang="en-US" sz="1300" b="0" i="0" u="sng" strike="noStrike" dirty="0">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2516374574"/>
                  </a:ext>
                </a:extLst>
              </a:tr>
            </a:tbl>
          </a:graphicData>
        </a:graphic>
      </p:graphicFrame>
    </p:spTree>
    <p:extLst>
      <p:ext uri="{BB962C8B-B14F-4D97-AF65-F5344CB8AC3E}">
        <p14:creationId xmlns:p14="http://schemas.microsoft.com/office/powerpoint/2010/main" val="3521001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D3A28-A050-6743-D1D8-6AE42D3EEFD0}"/>
              </a:ext>
            </a:extLst>
          </p:cNvPr>
          <p:cNvSpPr>
            <a:spLocks noGrp="1"/>
          </p:cNvSpPr>
          <p:nvPr>
            <p:ph type="title"/>
          </p:nvPr>
        </p:nvSpPr>
        <p:spPr>
          <a:xfrm>
            <a:off x="755576" y="692696"/>
            <a:ext cx="7764463" cy="531143"/>
          </a:xfrm>
        </p:spPr>
        <p:txBody>
          <a:bodyPr>
            <a:normAutofit fontScale="90000"/>
          </a:bodyPr>
          <a:lstStyle/>
          <a:p>
            <a:r>
              <a:rPr lang="en-US" dirty="0"/>
              <a:t>Presentations</a:t>
            </a:r>
          </a:p>
        </p:txBody>
      </p:sp>
      <p:sp>
        <p:nvSpPr>
          <p:cNvPr id="4" name="Slide Number Placeholder 3">
            <a:extLst>
              <a:ext uri="{FF2B5EF4-FFF2-40B4-BE49-F238E27FC236}">
                <a16:creationId xmlns:a16="http://schemas.microsoft.com/office/drawing/2014/main" id="{DF15F55B-65FB-7371-40E3-5E2EB864651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graphicFrame>
        <p:nvGraphicFramePr>
          <p:cNvPr id="3" name="Table 2">
            <a:extLst>
              <a:ext uri="{FF2B5EF4-FFF2-40B4-BE49-F238E27FC236}">
                <a16:creationId xmlns:a16="http://schemas.microsoft.com/office/drawing/2014/main" id="{2C5AD737-85EA-C12E-2E94-072BCE4F9D42}"/>
              </a:ext>
            </a:extLst>
          </p:cNvPr>
          <p:cNvGraphicFramePr>
            <a:graphicFrameLocks noGrp="1"/>
          </p:cNvGraphicFramePr>
          <p:nvPr/>
        </p:nvGraphicFramePr>
        <p:xfrm>
          <a:off x="690563" y="1157288"/>
          <a:ext cx="7764463" cy="4546540"/>
        </p:xfrm>
        <a:graphic>
          <a:graphicData uri="http://schemas.openxmlformats.org/drawingml/2006/table">
            <a:tbl>
              <a:tblPr>
                <a:tableStyleId>{5C22544A-7EE6-4342-B048-85BDC9FD1C3A}</a:tableStyleId>
              </a:tblPr>
              <a:tblGrid>
                <a:gridCol w="621645">
                  <a:extLst>
                    <a:ext uri="{9D8B030D-6E8A-4147-A177-3AD203B41FA5}">
                      <a16:colId xmlns:a16="http://schemas.microsoft.com/office/drawing/2014/main" val="3733206273"/>
                    </a:ext>
                  </a:extLst>
                </a:gridCol>
                <a:gridCol w="938561">
                  <a:extLst>
                    <a:ext uri="{9D8B030D-6E8A-4147-A177-3AD203B41FA5}">
                      <a16:colId xmlns:a16="http://schemas.microsoft.com/office/drawing/2014/main" val="3963023051"/>
                    </a:ext>
                  </a:extLst>
                </a:gridCol>
                <a:gridCol w="6204257">
                  <a:extLst>
                    <a:ext uri="{9D8B030D-6E8A-4147-A177-3AD203B41FA5}">
                      <a16:colId xmlns:a16="http://schemas.microsoft.com/office/drawing/2014/main" val="2299747941"/>
                    </a:ext>
                  </a:extLst>
                </a:gridCol>
              </a:tblGrid>
              <a:tr h="454654">
                <a:tc>
                  <a:txBody>
                    <a:bodyPr/>
                    <a:lstStyle/>
                    <a:p>
                      <a:pPr algn="ctr" fontAlgn="ctr"/>
                      <a:r>
                        <a:rPr lang="en-US" sz="1300" u="none" strike="noStrike">
                          <a:effectLst/>
                        </a:rPr>
                        <a:t>11</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15-22-0609</a:t>
                      </a:r>
                      <a:endParaRPr lang="en-US" sz="1300" b="0" i="0" u="none" strike="noStrike">
                        <a:solidFill>
                          <a:srgbClr val="000000"/>
                        </a:solidFill>
                        <a:effectLst/>
                        <a:latin typeface="Times New Roman" panose="02020603050405020304" pitchFamily="18" charset="0"/>
                      </a:endParaRPr>
                    </a:p>
                  </a:txBody>
                  <a:tcPr marL="7313" marR="7313" marT="7313" marB="0" anchor="ctr"/>
                </a:tc>
                <a:tc>
                  <a:txBody>
                    <a:bodyPr/>
                    <a:lstStyle/>
                    <a:p>
                      <a:pPr algn="l" fontAlgn="ctr"/>
                      <a:r>
                        <a:rPr lang="en-US" sz="1300" u="sng" strike="noStrike">
                          <a:effectLst/>
                          <a:hlinkClick r:id="rId2"/>
                        </a:rPr>
                        <a:t>https://mentor.ieee.org/802.15/dcn/22/15-22-0609-00-04ab-nb-channel-hopping-for-nb-assisted-uwb.pptx</a:t>
                      </a:r>
                      <a:endParaRPr lang="en-US" sz="1300" b="0" i="0" u="sng" strike="noStrike">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3026592401"/>
                  </a:ext>
                </a:extLst>
              </a:tr>
              <a:tr h="454654">
                <a:tc>
                  <a:txBody>
                    <a:bodyPr/>
                    <a:lstStyle/>
                    <a:p>
                      <a:pPr algn="ctr" fontAlgn="ctr"/>
                      <a:r>
                        <a:rPr lang="en-US" sz="1300" u="none" strike="noStrike">
                          <a:effectLst/>
                        </a:rPr>
                        <a:t>12</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15-22-0547</a:t>
                      </a:r>
                      <a:endParaRPr lang="en-US" sz="1300" b="0" i="0" u="none" strike="noStrike">
                        <a:solidFill>
                          <a:srgbClr val="000000"/>
                        </a:solidFill>
                        <a:effectLst/>
                        <a:latin typeface="Times New Roman" panose="02020603050405020304" pitchFamily="18" charset="0"/>
                      </a:endParaRPr>
                    </a:p>
                  </a:txBody>
                  <a:tcPr marL="7313" marR="7313" marT="7313" marB="0" anchor="ctr"/>
                </a:tc>
                <a:tc>
                  <a:txBody>
                    <a:bodyPr/>
                    <a:lstStyle/>
                    <a:p>
                      <a:pPr algn="l" fontAlgn="ctr"/>
                      <a:r>
                        <a:rPr lang="en-US" sz="1300" u="sng" strike="noStrike">
                          <a:effectLst/>
                          <a:hlinkClick r:id="rId3"/>
                        </a:rPr>
                        <a:t>https://mentor.ieee.org/802.15/dcn/22/15-22-0574-00-04ab-channels-for-frequency-stitching.pptx</a:t>
                      </a:r>
                      <a:endParaRPr lang="en-US" sz="1300" b="0" i="0" u="sng" strike="noStrike">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1671858742"/>
                  </a:ext>
                </a:extLst>
              </a:tr>
              <a:tr h="454654">
                <a:tc>
                  <a:txBody>
                    <a:bodyPr/>
                    <a:lstStyle/>
                    <a:p>
                      <a:pPr algn="ctr" fontAlgn="ctr"/>
                      <a:r>
                        <a:rPr lang="en-US" sz="1300" u="none" strike="noStrike">
                          <a:effectLst/>
                        </a:rPr>
                        <a:t>13</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15-22-0573</a:t>
                      </a:r>
                      <a:endParaRPr lang="en-US" sz="1300" b="0" i="0" u="none" strike="noStrike">
                        <a:solidFill>
                          <a:srgbClr val="000000"/>
                        </a:solidFill>
                        <a:effectLst/>
                        <a:latin typeface="Times New Roman" panose="02020603050405020304" pitchFamily="18" charset="0"/>
                      </a:endParaRPr>
                    </a:p>
                  </a:txBody>
                  <a:tcPr marL="7313" marR="7313" marT="7313" marB="0" anchor="ctr"/>
                </a:tc>
                <a:tc>
                  <a:txBody>
                    <a:bodyPr/>
                    <a:lstStyle/>
                    <a:p>
                      <a:pPr algn="l" fontAlgn="ctr"/>
                      <a:r>
                        <a:rPr lang="en-US" sz="1300" u="sng" strike="noStrike">
                          <a:effectLst/>
                          <a:hlinkClick r:id="rId4"/>
                        </a:rPr>
                        <a:t>https://mentor.ieee.org/802.15/dcn/22/15-22-0573-00-04ab-follow-up-on-uwb-channel-usage-coordination.pptx</a:t>
                      </a:r>
                      <a:endParaRPr lang="en-US" sz="1300" b="0" i="0" u="sng" strike="noStrike">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1120472687"/>
                  </a:ext>
                </a:extLst>
              </a:tr>
              <a:tr h="454654">
                <a:tc>
                  <a:txBody>
                    <a:bodyPr/>
                    <a:lstStyle/>
                    <a:p>
                      <a:pPr algn="ctr" fontAlgn="ctr"/>
                      <a:r>
                        <a:rPr lang="en-US" sz="1300" u="none" strike="noStrike">
                          <a:effectLst/>
                        </a:rPr>
                        <a:t>14</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15-22-0593</a:t>
                      </a:r>
                      <a:endParaRPr lang="en-US" sz="1300" b="0" i="0" u="none" strike="noStrike">
                        <a:solidFill>
                          <a:srgbClr val="000000"/>
                        </a:solidFill>
                        <a:effectLst/>
                        <a:latin typeface="Times New Roman" panose="02020603050405020304" pitchFamily="18" charset="0"/>
                      </a:endParaRPr>
                    </a:p>
                  </a:txBody>
                  <a:tcPr marL="7313" marR="7313" marT="7313" marB="0" anchor="ctr"/>
                </a:tc>
                <a:tc>
                  <a:txBody>
                    <a:bodyPr/>
                    <a:lstStyle/>
                    <a:p>
                      <a:pPr algn="l" fontAlgn="ctr"/>
                      <a:r>
                        <a:rPr lang="en-US" sz="1300" u="sng" strike="noStrike">
                          <a:effectLst/>
                          <a:hlinkClick r:id="rId5"/>
                        </a:rPr>
                        <a:t>https://mentor.ieee.org/802.15/dcn/22/15-22-0593-00-04ab-flexible-block-structure-updates.ppt</a:t>
                      </a:r>
                      <a:endParaRPr lang="en-US" sz="1300" b="0" i="0" u="sng" strike="noStrike">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3734412984"/>
                  </a:ext>
                </a:extLst>
              </a:tr>
              <a:tr h="454654">
                <a:tc>
                  <a:txBody>
                    <a:bodyPr/>
                    <a:lstStyle/>
                    <a:p>
                      <a:pPr algn="ctr" fontAlgn="ctr"/>
                      <a:r>
                        <a:rPr lang="en-US" sz="1300" u="none" strike="noStrike">
                          <a:effectLst/>
                        </a:rPr>
                        <a:t>15</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15-22-0632</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l" fontAlgn="ctr"/>
                      <a:r>
                        <a:rPr lang="en-US" sz="1300" u="sng" strike="noStrike">
                          <a:effectLst/>
                          <a:hlinkClick r:id="rId6"/>
                        </a:rPr>
                        <a:t>https://mentor.ieee.org/802.15/dcn/22/15-22-0632-00-04ab-scz-code-blocks-a-good-candidate-for-the-sensing-sequences-in-4ab.pptx</a:t>
                      </a:r>
                      <a:endParaRPr lang="en-US" sz="1300" b="0" i="0" u="sng" strike="noStrike">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2055606289"/>
                  </a:ext>
                </a:extLst>
              </a:tr>
              <a:tr h="454654">
                <a:tc>
                  <a:txBody>
                    <a:bodyPr/>
                    <a:lstStyle/>
                    <a:p>
                      <a:pPr algn="ctr" fontAlgn="ctr"/>
                      <a:r>
                        <a:rPr lang="en-US" sz="1300" u="none" strike="noStrike">
                          <a:effectLst/>
                        </a:rPr>
                        <a:t>16</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15-22-0613</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l" fontAlgn="ctr"/>
                      <a:r>
                        <a:rPr lang="en-US" sz="1300" u="sng" strike="noStrike">
                          <a:effectLst/>
                          <a:hlinkClick r:id="rId7"/>
                        </a:rPr>
                        <a:t>https://mentor.ieee.org/802.15/dcn/22/15-22-0613-00-04ab-co-scheduling-ranging-and-sensing-continued.ppt</a:t>
                      </a:r>
                      <a:endParaRPr lang="en-US" sz="1300" b="0" i="0" u="sng" strike="noStrike">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3112786261"/>
                  </a:ext>
                </a:extLst>
              </a:tr>
              <a:tr h="454654">
                <a:tc>
                  <a:txBody>
                    <a:bodyPr/>
                    <a:lstStyle/>
                    <a:p>
                      <a:pPr algn="ctr" fontAlgn="ctr"/>
                      <a:r>
                        <a:rPr lang="en-US" sz="1300" u="none" strike="noStrike">
                          <a:effectLst/>
                        </a:rPr>
                        <a:t>17</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15-22-0570</a:t>
                      </a:r>
                      <a:endParaRPr lang="en-US" sz="1300" b="0" i="0" u="none" strike="noStrike">
                        <a:solidFill>
                          <a:srgbClr val="000000"/>
                        </a:solidFill>
                        <a:effectLst/>
                        <a:latin typeface="Times New Roman" panose="02020603050405020304" pitchFamily="18" charset="0"/>
                      </a:endParaRPr>
                    </a:p>
                  </a:txBody>
                  <a:tcPr marL="7313" marR="7313" marT="7313" marB="0" anchor="ctr"/>
                </a:tc>
                <a:tc>
                  <a:txBody>
                    <a:bodyPr/>
                    <a:lstStyle/>
                    <a:p>
                      <a:pPr algn="l" fontAlgn="ctr"/>
                      <a:r>
                        <a:rPr lang="en-US" sz="1300" u="sng" strike="noStrike">
                          <a:effectLst/>
                          <a:hlinkClick r:id="rId8"/>
                        </a:rPr>
                        <a:t>https://mentor.ieee.org/802.15/dcn/22/15-22-0570-00-04ab-rsf-and-mmrs-in-multi-millisecond-uwb.pptx</a:t>
                      </a:r>
                      <a:endParaRPr lang="en-US" sz="1300" b="0" i="0" u="sng" strike="noStrike">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3567789964"/>
                  </a:ext>
                </a:extLst>
              </a:tr>
              <a:tr h="454654">
                <a:tc>
                  <a:txBody>
                    <a:bodyPr/>
                    <a:lstStyle/>
                    <a:p>
                      <a:pPr algn="ctr" fontAlgn="ctr"/>
                      <a:r>
                        <a:rPr lang="en-US" sz="1300" u="none" strike="noStrike">
                          <a:effectLst/>
                        </a:rPr>
                        <a:t>18</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15-22-0514</a:t>
                      </a:r>
                      <a:endParaRPr lang="en-US" sz="1300" b="0" i="0" u="none" strike="noStrike">
                        <a:solidFill>
                          <a:srgbClr val="000000"/>
                        </a:solidFill>
                        <a:effectLst/>
                        <a:latin typeface="Times New Roman" panose="02020603050405020304" pitchFamily="18" charset="0"/>
                      </a:endParaRPr>
                    </a:p>
                  </a:txBody>
                  <a:tcPr marL="7313" marR="7313" marT="7313" marB="0" anchor="ctr"/>
                </a:tc>
                <a:tc>
                  <a:txBody>
                    <a:bodyPr/>
                    <a:lstStyle/>
                    <a:p>
                      <a:pPr algn="l" fontAlgn="ctr"/>
                      <a:r>
                        <a:rPr lang="en-US" sz="1300" u="sng" strike="noStrike">
                          <a:effectLst/>
                          <a:hlinkClick r:id="rId9"/>
                        </a:rPr>
                        <a:t>https://mentor.ieee.org/802.15/dcn/22/15-22-0514-01-04ab-non-coherent-phy-layer-proposal-for-15-4ab-tfd.docx</a:t>
                      </a:r>
                      <a:endParaRPr lang="en-US" sz="1300" b="0" i="0" u="sng" strike="noStrike">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1092778871"/>
                  </a:ext>
                </a:extLst>
              </a:tr>
              <a:tr h="454654">
                <a:tc>
                  <a:txBody>
                    <a:bodyPr/>
                    <a:lstStyle/>
                    <a:p>
                      <a:pPr algn="ctr" fontAlgn="ctr"/>
                      <a:r>
                        <a:rPr lang="en-US" sz="1300" u="none" strike="noStrike">
                          <a:effectLst/>
                        </a:rPr>
                        <a:t>19</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15-22-0642</a:t>
                      </a:r>
                      <a:endParaRPr lang="en-US" sz="1300" b="0" i="0" u="none" strike="noStrike">
                        <a:solidFill>
                          <a:srgbClr val="000000"/>
                        </a:solidFill>
                        <a:effectLst/>
                        <a:latin typeface="Times New Roman" panose="02020603050405020304" pitchFamily="18" charset="0"/>
                      </a:endParaRPr>
                    </a:p>
                  </a:txBody>
                  <a:tcPr marL="7313" marR="7313" marT="7313" marB="0" anchor="ctr"/>
                </a:tc>
                <a:tc>
                  <a:txBody>
                    <a:bodyPr/>
                    <a:lstStyle/>
                    <a:p>
                      <a:pPr algn="l" fontAlgn="ctr"/>
                      <a:r>
                        <a:rPr lang="en-US" sz="1300" u="sng" strike="noStrike">
                          <a:effectLst/>
                          <a:hlinkClick r:id="rId10"/>
                        </a:rPr>
                        <a:t>https://mentor.ieee.org/802.15/dcn/22/15-22-0642-01-04ab-ssbd-enabled-uwb-radio-coexistence-with-wi-fi-6e-demo.pptx</a:t>
                      </a:r>
                      <a:endParaRPr lang="en-US" sz="1300" b="0" i="0" u="sng" strike="noStrike">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3187906406"/>
                  </a:ext>
                </a:extLst>
              </a:tr>
              <a:tr h="454654">
                <a:tc>
                  <a:txBody>
                    <a:bodyPr/>
                    <a:lstStyle/>
                    <a:p>
                      <a:pPr algn="ctr" fontAlgn="ctr"/>
                      <a:r>
                        <a:rPr lang="en-US" sz="1300" u="none" strike="noStrike">
                          <a:effectLst/>
                        </a:rPr>
                        <a:t>20</a:t>
                      </a:r>
                      <a:endParaRPr lang="en-US" sz="1300" b="0" i="0" u="none" strike="noStrike">
                        <a:solidFill>
                          <a:srgbClr val="000000"/>
                        </a:solidFill>
                        <a:effectLst/>
                        <a:latin typeface="Calibri" panose="020F0502020204030204" pitchFamily="34" charset="0"/>
                      </a:endParaRPr>
                    </a:p>
                  </a:txBody>
                  <a:tcPr marL="7313" marR="7313" marT="7313" marB="0" anchor="ctr"/>
                </a:tc>
                <a:tc>
                  <a:txBody>
                    <a:bodyPr/>
                    <a:lstStyle/>
                    <a:p>
                      <a:pPr algn="ctr" fontAlgn="ctr"/>
                      <a:r>
                        <a:rPr lang="en-US" sz="1300" u="none" strike="noStrike">
                          <a:effectLst/>
                        </a:rPr>
                        <a:t>15-22-0645</a:t>
                      </a:r>
                      <a:endParaRPr lang="en-US" sz="1300" b="0" i="0" u="none" strike="noStrike">
                        <a:solidFill>
                          <a:srgbClr val="000000"/>
                        </a:solidFill>
                        <a:effectLst/>
                        <a:latin typeface="Times New Roman" panose="02020603050405020304" pitchFamily="18" charset="0"/>
                      </a:endParaRPr>
                    </a:p>
                  </a:txBody>
                  <a:tcPr marL="7313" marR="7313" marT="7313" marB="0" anchor="ctr"/>
                </a:tc>
                <a:tc>
                  <a:txBody>
                    <a:bodyPr/>
                    <a:lstStyle/>
                    <a:p>
                      <a:pPr algn="l" fontAlgn="ctr"/>
                      <a:r>
                        <a:rPr lang="en-US" sz="1300" u="sng" strike="noStrike" dirty="0">
                          <a:effectLst/>
                          <a:hlinkClick r:id="rId11"/>
                        </a:rPr>
                        <a:t>https://mentor.ieee.org/802.15/dcn/22/15-22-0645-00-04ab-inter-frame-spacing-follow-up.pptx</a:t>
                      </a:r>
                      <a:endParaRPr lang="en-US" sz="1300" b="0" i="0" u="sng" strike="noStrike" dirty="0">
                        <a:solidFill>
                          <a:srgbClr val="0563C1"/>
                        </a:solidFill>
                        <a:effectLst/>
                        <a:latin typeface="Calibri" panose="020F0502020204030204" pitchFamily="34" charset="0"/>
                      </a:endParaRPr>
                    </a:p>
                  </a:txBody>
                  <a:tcPr marL="7313" marR="7313" marT="7313" marB="0" anchor="ctr"/>
                </a:tc>
                <a:extLst>
                  <a:ext uri="{0D108BD9-81ED-4DB2-BD59-A6C34878D82A}">
                    <a16:rowId xmlns:a16="http://schemas.microsoft.com/office/drawing/2014/main" val="1609485220"/>
                  </a:ext>
                </a:extLst>
              </a:tr>
            </a:tbl>
          </a:graphicData>
        </a:graphic>
      </p:graphicFrame>
    </p:spTree>
    <p:extLst>
      <p:ext uri="{BB962C8B-B14F-4D97-AF65-F5344CB8AC3E}">
        <p14:creationId xmlns:p14="http://schemas.microsoft.com/office/powerpoint/2010/main" val="2295846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D3A28-A050-6743-D1D8-6AE42D3EEFD0}"/>
              </a:ext>
            </a:extLst>
          </p:cNvPr>
          <p:cNvSpPr>
            <a:spLocks noGrp="1"/>
          </p:cNvSpPr>
          <p:nvPr>
            <p:ph type="title"/>
          </p:nvPr>
        </p:nvSpPr>
        <p:spPr>
          <a:xfrm>
            <a:off x="755576" y="692696"/>
            <a:ext cx="7764463" cy="531143"/>
          </a:xfrm>
        </p:spPr>
        <p:txBody>
          <a:bodyPr>
            <a:normAutofit fontScale="90000"/>
          </a:bodyPr>
          <a:lstStyle/>
          <a:p>
            <a:r>
              <a:rPr lang="en-US" dirty="0"/>
              <a:t>Presentations</a:t>
            </a:r>
          </a:p>
        </p:txBody>
      </p:sp>
      <p:sp>
        <p:nvSpPr>
          <p:cNvPr id="4" name="Slide Number Placeholder 3">
            <a:extLst>
              <a:ext uri="{FF2B5EF4-FFF2-40B4-BE49-F238E27FC236}">
                <a16:creationId xmlns:a16="http://schemas.microsoft.com/office/drawing/2014/main" id="{DF15F55B-65FB-7371-40E3-5E2EB864651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graphicFrame>
        <p:nvGraphicFramePr>
          <p:cNvPr id="5" name="Table 4">
            <a:extLst>
              <a:ext uri="{FF2B5EF4-FFF2-40B4-BE49-F238E27FC236}">
                <a16:creationId xmlns:a16="http://schemas.microsoft.com/office/drawing/2014/main" id="{88C221E0-9E2D-9A7A-1537-0073DEC3DD2F}"/>
              </a:ext>
            </a:extLst>
          </p:cNvPr>
          <p:cNvGraphicFramePr>
            <a:graphicFrameLocks noGrp="1"/>
          </p:cNvGraphicFramePr>
          <p:nvPr>
            <p:extLst>
              <p:ext uri="{D42A27DB-BD31-4B8C-83A1-F6EECF244321}">
                <p14:modId xmlns:p14="http://schemas.microsoft.com/office/powerpoint/2010/main" val="888173124"/>
              </p:ext>
            </p:extLst>
          </p:nvPr>
        </p:nvGraphicFramePr>
        <p:xfrm>
          <a:off x="793750" y="1368449"/>
          <a:ext cx="7558097" cy="4868863"/>
        </p:xfrm>
        <a:graphic>
          <a:graphicData uri="http://schemas.openxmlformats.org/drawingml/2006/table">
            <a:tbl>
              <a:tblPr>
                <a:tableStyleId>{5C22544A-7EE6-4342-B048-85BDC9FD1C3A}</a:tableStyleId>
              </a:tblPr>
              <a:tblGrid>
                <a:gridCol w="605122">
                  <a:extLst>
                    <a:ext uri="{9D8B030D-6E8A-4147-A177-3AD203B41FA5}">
                      <a16:colId xmlns:a16="http://schemas.microsoft.com/office/drawing/2014/main" val="2282364373"/>
                    </a:ext>
                  </a:extLst>
                </a:gridCol>
                <a:gridCol w="913616">
                  <a:extLst>
                    <a:ext uri="{9D8B030D-6E8A-4147-A177-3AD203B41FA5}">
                      <a16:colId xmlns:a16="http://schemas.microsoft.com/office/drawing/2014/main" val="2561881014"/>
                    </a:ext>
                  </a:extLst>
                </a:gridCol>
                <a:gridCol w="6039359">
                  <a:extLst>
                    <a:ext uri="{9D8B030D-6E8A-4147-A177-3AD203B41FA5}">
                      <a16:colId xmlns:a16="http://schemas.microsoft.com/office/drawing/2014/main" val="2790038030"/>
                    </a:ext>
                  </a:extLst>
                </a:gridCol>
              </a:tblGrid>
              <a:tr h="661482">
                <a:tc>
                  <a:txBody>
                    <a:bodyPr/>
                    <a:lstStyle/>
                    <a:p>
                      <a:pPr algn="ctr" fontAlgn="ctr"/>
                      <a:r>
                        <a:rPr lang="en-US" sz="1300" u="none" strike="noStrike">
                          <a:effectLst/>
                        </a:rPr>
                        <a:t>21</a:t>
                      </a:r>
                      <a:endParaRPr lang="en-US" sz="1300" b="0" i="0" u="none" strike="noStrike">
                        <a:solidFill>
                          <a:srgbClr val="000000"/>
                        </a:solidFill>
                        <a:effectLst/>
                        <a:latin typeface="Calibri" panose="020F0502020204030204" pitchFamily="34" charset="0"/>
                      </a:endParaRPr>
                    </a:p>
                  </a:txBody>
                  <a:tcPr marL="7119" marR="7119" marT="7119" marB="0" anchor="ctr"/>
                </a:tc>
                <a:tc>
                  <a:txBody>
                    <a:bodyPr/>
                    <a:lstStyle/>
                    <a:p>
                      <a:pPr algn="ctr" fontAlgn="ctr"/>
                      <a:r>
                        <a:rPr lang="en-US" sz="1300" u="none" strike="noStrike">
                          <a:effectLst/>
                        </a:rPr>
                        <a:t>15-22-0646</a:t>
                      </a:r>
                      <a:endParaRPr lang="en-US" sz="1300" b="0" i="0" u="none" strike="noStrike">
                        <a:solidFill>
                          <a:srgbClr val="000000"/>
                        </a:solidFill>
                        <a:effectLst/>
                        <a:latin typeface="Times New Roman" panose="02020603050405020304" pitchFamily="18" charset="0"/>
                      </a:endParaRPr>
                    </a:p>
                  </a:txBody>
                  <a:tcPr marL="7119" marR="7119" marT="7119" marB="0" anchor="ctr"/>
                </a:tc>
                <a:tc>
                  <a:txBody>
                    <a:bodyPr/>
                    <a:lstStyle/>
                    <a:p>
                      <a:pPr algn="l" fontAlgn="ctr"/>
                      <a:r>
                        <a:rPr lang="en-US" sz="1300" u="sng" strike="noStrike">
                          <a:effectLst/>
                          <a:hlinkClick r:id="rId2"/>
                        </a:rPr>
                        <a:t>https://mentor.ieee.org/802.15/dcn/22/15-22-0646-00-04ab-uwb-in-band-discovery.ppthttps://mentor.ieee.org/802.15/dcn/22/15-22-0646-00-04ab-uwb-in-band-discovery.ppt</a:t>
                      </a:r>
                      <a:endParaRPr lang="en-US" sz="1300" b="0" i="0" u="sng" strike="noStrike">
                        <a:solidFill>
                          <a:srgbClr val="0563C1"/>
                        </a:solidFill>
                        <a:effectLst/>
                        <a:latin typeface="Calibri" panose="020F0502020204030204" pitchFamily="34" charset="0"/>
                      </a:endParaRPr>
                    </a:p>
                  </a:txBody>
                  <a:tcPr marL="7119" marR="7119" marT="7119" marB="0" anchor="ctr"/>
                </a:tc>
                <a:extLst>
                  <a:ext uri="{0D108BD9-81ED-4DB2-BD59-A6C34878D82A}">
                    <a16:rowId xmlns:a16="http://schemas.microsoft.com/office/drawing/2014/main" val="2280673658"/>
                  </a:ext>
                </a:extLst>
              </a:tr>
              <a:tr h="442570">
                <a:tc>
                  <a:txBody>
                    <a:bodyPr/>
                    <a:lstStyle/>
                    <a:p>
                      <a:pPr algn="ctr" fontAlgn="ctr"/>
                      <a:r>
                        <a:rPr lang="en-US" sz="1300" u="none" strike="noStrike">
                          <a:effectLst/>
                        </a:rPr>
                        <a:t>22</a:t>
                      </a:r>
                      <a:endParaRPr lang="en-US" sz="1300" b="0" i="0" u="none" strike="noStrike">
                        <a:solidFill>
                          <a:srgbClr val="000000"/>
                        </a:solidFill>
                        <a:effectLst/>
                        <a:latin typeface="Calibri" panose="020F0502020204030204" pitchFamily="34" charset="0"/>
                      </a:endParaRPr>
                    </a:p>
                  </a:txBody>
                  <a:tcPr marL="7119" marR="7119" marT="7119" marB="0" anchor="ctr"/>
                </a:tc>
                <a:tc>
                  <a:txBody>
                    <a:bodyPr/>
                    <a:lstStyle/>
                    <a:p>
                      <a:pPr algn="ctr" fontAlgn="ctr"/>
                      <a:r>
                        <a:rPr lang="en-US" sz="1300" u="none" strike="noStrike">
                          <a:effectLst/>
                        </a:rPr>
                        <a:t>15-22-0650</a:t>
                      </a:r>
                      <a:endParaRPr lang="en-US" sz="1300" b="0" i="0" u="none" strike="noStrike">
                        <a:solidFill>
                          <a:srgbClr val="000000"/>
                        </a:solidFill>
                        <a:effectLst/>
                        <a:latin typeface="Times New Roman" panose="02020603050405020304" pitchFamily="18" charset="0"/>
                      </a:endParaRPr>
                    </a:p>
                  </a:txBody>
                  <a:tcPr marL="7119" marR="7119" marT="7119" marB="0" anchor="ctr"/>
                </a:tc>
                <a:tc>
                  <a:txBody>
                    <a:bodyPr/>
                    <a:lstStyle/>
                    <a:p>
                      <a:pPr algn="l" fontAlgn="ctr"/>
                      <a:r>
                        <a:rPr lang="en-US" sz="1300" u="sng" strike="noStrike">
                          <a:effectLst/>
                          <a:hlinkClick r:id="rId3"/>
                        </a:rPr>
                        <a:t>https://mentor.ieee.org/802.15/dcn/22/15-22-0650-02-04ab-consensus-on-uwb-sensing-for-802-15-4ab.pptx</a:t>
                      </a:r>
                      <a:endParaRPr lang="en-US" sz="1300" b="0" i="0" u="sng" strike="noStrike">
                        <a:solidFill>
                          <a:srgbClr val="0563C1"/>
                        </a:solidFill>
                        <a:effectLst/>
                        <a:latin typeface="Calibri" panose="020F0502020204030204" pitchFamily="34" charset="0"/>
                      </a:endParaRPr>
                    </a:p>
                  </a:txBody>
                  <a:tcPr marL="7119" marR="7119" marT="7119" marB="0" anchor="ctr"/>
                </a:tc>
                <a:extLst>
                  <a:ext uri="{0D108BD9-81ED-4DB2-BD59-A6C34878D82A}">
                    <a16:rowId xmlns:a16="http://schemas.microsoft.com/office/drawing/2014/main" val="2752136453"/>
                  </a:ext>
                </a:extLst>
              </a:tr>
              <a:tr h="442570">
                <a:tc>
                  <a:txBody>
                    <a:bodyPr/>
                    <a:lstStyle/>
                    <a:p>
                      <a:pPr algn="ctr" fontAlgn="ctr"/>
                      <a:r>
                        <a:rPr lang="en-US" sz="1300" u="none" strike="noStrike">
                          <a:effectLst/>
                        </a:rPr>
                        <a:t>23</a:t>
                      </a:r>
                      <a:endParaRPr lang="en-US" sz="1300" b="0" i="0" u="none" strike="noStrike">
                        <a:solidFill>
                          <a:srgbClr val="000000"/>
                        </a:solidFill>
                        <a:effectLst/>
                        <a:latin typeface="Calibri" panose="020F0502020204030204" pitchFamily="34" charset="0"/>
                      </a:endParaRPr>
                    </a:p>
                  </a:txBody>
                  <a:tcPr marL="7119" marR="7119" marT="7119" marB="0" anchor="ctr"/>
                </a:tc>
                <a:tc>
                  <a:txBody>
                    <a:bodyPr/>
                    <a:lstStyle/>
                    <a:p>
                      <a:pPr algn="ctr" fontAlgn="ctr"/>
                      <a:r>
                        <a:rPr lang="en-US" sz="1300" u="none" strike="noStrike">
                          <a:effectLst/>
                        </a:rPr>
                        <a:t>15-22-0651</a:t>
                      </a:r>
                      <a:endParaRPr lang="en-US" sz="1300" b="0" i="0" u="none" strike="noStrike">
                        <a:solidFill>
                          <a:srgbClr val="000000"/>
                        </a:solidFill>
                        <a:effectLst/>
                        <a:latin typeface="Times New Roman" panose="02020603050405020304" pitchFamily="18" charset="0"/>
                      </a:endParaRPr>
                    </a:p>
                  </a:txBody>
                  <a:tcPr marL="7119" marR="7119" marT="7119" marB="0" anchor="ctr"/>
                </a:tc>
                <a:tc>
                  <a:txBody>
                    <a:bodyPr/>
                    <a:lstStyle/>
                    <a:p>
                      <a:pPr algn="l" fontAlgn="ctr"/>
                      <a:r>
                        <a:rPr lang="en-US" sz="1300" u="sng" strike="noStrike">
                          <a:effectLst/>
                          <a:hlinkClick r:id="rId4"/>
                        </a:rPr>
                        <a:t>https://mentor.ieee.org/802.15/dcn/22/15-22-0651-00-04ab-recap-and-new-considerations-on-nba-mms-ranging-integrity-fragments.pptx</a:t>
                      </a:r>
                      <a:endParaRPr lang="en-US" sz="1300" b="0" i="0" u="sng" strike="noStrike">
                        <a:solidFill>
                          <a:srgbClr val="0563C1"/>
                        </a:solidFill>
                        <a:effectLst/>
                        <a:latin typeface="Calibri" panose="020F0502020204030204" pitchFamily="34" charset="0"/>
                      </a:endParaRPr>
                    </a:p>
                  </a:txBody>
                  <a:tcPr marL="7119" marR="7119" marT="7119" marB="0" anchor="ctr"/>
                </a:tc>
                <a:extLst>
                  <a:ext uri="{0D108BD9-81ED-4DB2-BD59-A6C34878D82A}">
                    <a16:rowId xmlns:a16="http://schemas.microsoft.com/office/drawing/2014/main" val="1932939641"/>
                  </a:ext>
                </a:extLst>
              </a:tr>
              <a:tr h="442570">
                <a:tc>
                  <a:txBody>
                    <a:bodyPr/>
                    <a:lstStyle/>
                    <a:p>
                      <a:pPr algn="ctr" fontAlgn="ctr"/>
                      <a:r>
                        <a:rPr lang="en-US" sz="1300" u="none" strike="noStrike">
                          <a:effectLst/>
                        </a:rPr>
                        <a:t>24</a:t>
                      </a:r>
                      <a:endParaRPr lang="en-US" sz="1300" b="0" i="0" u="none" strike="noStrike">
                        <a:solidFill>
                          <a:srgbClr val="000000"/>
                        </a:solidFill>
                        <a:effectLst/>
                        <a:latin typeface="Calibri" panose="020F0502020204030204" pitchFamily="34" charset="0"/>
                      </a:endParaRPr>
                    </a:p>
                  </a:txBody>
                  <a:tcPr marL="7119" marR="7119" marT="7119" marB="0" anchor="ctr"/>
                </a:tc>
                <a:tc>
                  <a:txBody>
                    <a:bodyPr/>
                    <a:lstStyle/>
                    <a:p>
                      <a:pPr algn="ctr" fontAlgn="ctr"/>
                      <a:r>
                        <a:rPr lang="en-US" sz="1300" u="none" strike="noStrike">
                          <a:effectLst/>
                        </a:rPr>
                        <a:t>15-22-0649</a:t>
                      </a:r>
                      <a:endParaRPr lang="en-US" sz="1300" b="0" i="0" u="none" strike="noStrike">
                        <a:solidFill>
                          <a:srgbClr val="000000"/>
                        </a:solidFill>
                        <a:effectLst/>
                        <a:latin typeface="Times New Roman" panose="02020603050405020304" pitchFamily="18" charset="0"/>
                      </a:endParaRPr>
                    </a:p>
                  </a:txBody>
                  <a:tcPr marL="7119" marR="7119" marT="7119" marB="0" anchor="ctr"/>
                </a:tc>
                <a:tc>
                  <a:txBody>
                    <a:bodyPr/>
                    <a:lstStyle/>
                    <a:p>
                      <a:pPr algn="l" fontAlgn="ctr"/>
                      <a:r>
                        <a:rPr lang="en-US" sz="1300" u="sng" strike="noStrike">
                          <a:effectLst/>
                          <a:hlinkClick r:id="rId5"/>
                        </a:rPr>
                        <a:t>https://mentor.ieee.org/802.15/dcn/22/15-22-0649-00-04ab-coherent-phy-layer-proposal-for-15-4ab-tfd.docx</a:t>
                      </a:r>
                      <a:endParaRPr lang="en-US" sz="1300" b="0" i="0" u="sng" strike="noStrike">
                        <a:solidFill>
                          <a:srgbClr val="0563C1"/>
                        </a:solidFill>
                        <a:effectLst/>
                        <a:latin typeface="Calibri" panose="020F0502020204030204" pitchFamily="34" charset="0"/>
                      </a:endParaRPr>
                    </a:p>
                  </a:txBody>
                  <a:tcPr marL="7119" marR="7119" marT="7119" marB="0" anchor="ctr"/>
                </a:tc>
                <a:extLst>
                  <a:ext uri="{0D108BD9-81ED-4DB2-BD59-A6C34878D82A}">
                    <a16:rowId xmlns:a16="http://schemas.microsoft.com/office/drawing/2014/main" val="2472395608"/>
                  </a:ext>
                </a:extLst>
              </a:tr>
              <a:tr h="442570">
                <a:tc>
                  <a:txBody>
                    <a:bodyPr/>
                    <a:lstStyle/>
                    <a:p>
                      <a:pPr algn="ctr" fontAlgn="ctr"/>
                      <a:r>
                        <a:rPr lang="en-US" sz="1300" u="none" strike="noStrike">
                          <a:effectLst/>
                        </a:rPr>
                        <a:t>25</a:t>
                      </a:r>
                      <a:endParaRPr lang="en-US" sz="1300" b="0" i="0" u="none" strike="noStrike">
                        <a:solidFill>
                          <a:srgbClr val="000000"/>
                        </a:solidFill>
                        <a:effectLst/>
                        <a:latin typeface="Calibri" panose="020F0502020204030204" pitchFamily="34" charset="0"/>
                      </a:endParaRPr>
                    </a:p>
                  </a:txBody>
                  <a:tcPr marL="7119" marR="7119" marT="7119" marB="0" anchor="ctr"/>
                </a:tc>
                <a:tc>
                  <a:txBody>
                    <a:bodyPr/>
                    <a:lstStyle/>
                    <a:p>
                      <a:pPr algn="ctr" fontAlgn="ctr"/>
                      <a:r>
                        <a:rPr lang="en-US" sz="1300" u="none" strike="noStrike">
                          <a:effectLst/>
                        </a:rPr>
                        <a:t>15-22-0659</a:t>
                      </a:r>
                      <a:endParaRPr lang="en-US" sz="1300" b="0" i="0" u="none" strike="noStrike">
                        <a:solidFill>
                          <a:srgbClr val="000000"/>
                        </a:solidFill>
                        <a:effectLst/>
                        <a:latin typeface="Times New Roman" panose="02020603050405020304" pitchFamily="18" charset="0"/>
                      </a:endParaRPr>
                    </a:p>
                  </a:txBody>
                  <a:tcPr marL="7119" marR="7119" marT="7119" marB="0" anchor="ctr"/>
                </a:tc>
                <a:tc>
                  <a:txBody>
                    <a:bodyPr/>
                    <a:lstStyle/>
                    <a:p>
                      <a:pPr algn="l" fontAlgn="ctr"/>
                      <a:r>
                        <a:rPr lang="en-US" sz="1300" u="sng" strike="noStrike">
                          <a:effectLst/>
                          <a:hlinkClick r:id="rId6"/>
                        </a:rPr>
                        <a:t>https://mentor.ieee.org/802.15/dcn/22/15-22-0659-01-04ab-further-thoughts-on-the-mac-of-the-nba-mms-uwb.pptx</a:t>
                      </a:r>
                      <a:endParaRPr lang="en-US" sz="1300" b="0" i="0" u="sng" strike="noStrike">
                        <a:solidFill>
                          <a:srgbClr val="0563C1"/>
                        </a:solidFill>
                        <a:effectLst/>
                        <a:latin typeface="Calibri" panose="020F0502020204030204" pitchFamily="34" charset="0"/>
                      </a:endParaRPr>
                    </a:p>
                  </a:txBody>
                  <a:tcPr marL="7119" marR="7119" marT="7119" marB="0" anchor="ctr"/>
                </a:tc>
                <a:extLst>
                  <a:ext uri="{0D108BD9-81ED-4DB2-BD59-A6C34878D82A}">
                    <a16:rowId xmlns:a16="http://schemas.microsoft.com/office/drawing/2014/main" val="959714963"/>
                  </a:ext>
                </a:extLst>
              </a:tr>
              <a:tr h="442570">
                <a:tc>
                  <a:txBody>
                    <a:bodyPr/>
                    <a:lstStyle/>
                    <a:p>
                      <a:pPr algn="ctr" fontAlgn="ctr"/>
                      <a:r>
                        <a:rPr lang="en-US" sz="1300" u="none" strike="noStrike">
                          <a:effectLst/>
                        </a:rPr>
                        <a:t>26</a:t>
                      </a:r>
                      <a:endParaRPr lang="en-US" sz="1300" b="0" i="0" u="none" strike="noStrike">
                        <a:solidFill>
                          <a:srgbClr val="000000"/>
                        </a:solidFill>
                        <a:effectLst/>
                        <a:latin typeface="Calibri" panose="020F0502020204030204" pitchFamily="34" charset="0"/>
                      </a:endParaRPr>
                    </a:p>
                  </a:txBody>
                  <a:tcPr marL="7119" marR="7119" marT="7119" marB="0" anchor="ctr"/>
                </a:tc>
                <a:tc>
                  <a:txBody>
                    <a:bodyPr/>
                    <a:lstStyle/>
                    <a:p>
                      <a:pPr algn="ctr" fontAlgn="ctr"/>
                      <a:r>
                        <a:rPr lang="en-US" sz="1300" u="none" strike="noStrike">
                          <a:effectLst/>
                        </a:rPr>
                        <a:t>15-22-0616</a:t>
                      </a:r>
                      <a:endParaRPr lang="en-US" sz="1300" b="0" i="0" u="none" strike="noStrike">
                        <a:solidFill>
                          <a:srgbClr val="000000"/>
                        </a:solidFill>
                        <a:effectLst/>
                        <a:latin typeface="Times New Roman" panose="02020603050405020304" pitchFamily="18" charset="0"/>
                      </a:endParaRPr>
                    </a:p>
                  </a:txBody>
                  <a:tcPr marL="7119" marR="7119" marT="7119" marB="0" anchor="ctr"/>
                </a:tc>
                <a:tc>
                  <a:txBody>
                    <a:bodyPr/>
                    <a:lstStyle/>
                    <a:p>
                      <a:pPr algn="l" fontAlgn="ctr"/>
                      <a:r>
                        <a:rPr lang="en-US" sz="1300" u="sng" strike="noStrike">
                          <a:effectLst/>
                          <a:hlinkClick r:id="rId7"/>
                        </a:rPr>
                        <a:t>https://mentor.ieee.org/802.15/dcn/22/15-22-0616-00-04ab-interference-analysis-of-initial-synchronization-sequence.pptx</a:t>
                      </a:r>
                      <a:endParaRPr lang="en-US" sz="1300" b="0" i="0" u="sng" strike="noStrike">
                        <a:solidFill>
                          <a:srgbClr val="0563C1"/>
                        </a:solidFill>
                        <a:effectLst/>
                        <a:latin typeface="Calibri" panose="020F0502020204030204" pitchFamily="34" charset="0"/>
                      </a:endParaRPr>
                    </a:p>
                  </a:txBody>
                  <a:tcPr marL="7119" marR="7119" marT="7119" marB="0" anchor="ctr"/>
                </a:tc>
                <a:extLst>
                  <a:ext uri="{0D108BD9-81ED-4DB2-BD59-A6C34878D82A}">
                    <a16:rowId xmlns:a16="http://schemas.microsoft.com/office/drawing/2014/main" val="2090985488"/>
                  </a:ext>
                </a:extLst>
              </a:tr>
              <a:tr h="442570">
                <a:tc>
                  <a:txBody>
                    <a:bodyPr/>
                    <a:lstStyle/>
                    <a:p>
                      <a:pPr algn="ctr" fontAlgn="ctr"/>
                      <a:r>
                        <a:rPr lang="en-US" sz="1300" u="none" strike="noStrike">
                          <a:effectLst/>
                        </a:rPr>
                        <a:t>27</a:t>
                      </a:r>
                      <a:endParaRPr lang="en-US" sz="1300" b="0" i="0" u="none" strike="noStrike">
                        <a:solidFill>
                          <a:srgbClr val="000000"/>
                        </a:solidFill>
                        <a:effectLst/>
                        <a:latin typeface="Calibri" panose="020F0502020204030204" pitchFamily="34" charset="0"/>
                      </a:endParaRPr>
                    </a:p>
                  </a:txBody>
                  <a:tcPr marL="7119" marR="7119" marT="7119" marB="0" anchor="ctr"/>
                </a:tc>
                <a:tc>
                  <a:txBody>
                    <a:bodyPr/>
                    <a:lstStyle/>
                    <a:p>
                      <a:pPr algn="ctr" fontAlgn="ctr"/>
                      <a:r>
                        <a:rPr lang="en-US" sz="1300" u="none" strike="noStrike">
                          <a:effectLst/>
                        </a:rPr>
                        <a:t>15-22-0616</a:t>
                      </a:r>
                      <a:endParaRPr lang="en-US" sz="1300" b="0" i="0" u="none" strike="noStrike">
                        <a:solidFill>
                          <a:srgbClr val="000000"/>
                        </a:solidFill>
                        <a:effectLst/>
                        <a:latin typeface="Times New Roman" panose="02020603050405020304" pitchFamily="18" charset="0"/>
                      </a:endParaRPr>
                    </a:p>
                  </a:txBody>
                  <a:tcPr marL="7119" marR="7119" marT="7119" marB="0" anchor="ctr"/>
                </a:tc>
                <a:tc>
                  <a:txBody>
                    <a:bodyPr/>
                    <a:lstStyle/>
                    <a:p>
                      <a:pPr algn="l" fontAlgn="ctr"/>
                      <a:r>
                        <a:rPr lang="en-US" sz="1300" u="sng" strike="noStrike">
                          <a:effectLst/>
                          <a:hlinkClick r:id="rId7"/>
                        </a:rPr>
                        <a:t>https://mentor.ieee.org/802.15/dcn/22/15-22-0616-00-04ab-interference-analysis-of-initial-synchronization-sequence.pptx</a:t>
                      </a:r>
                      <a:endParaRPr lang="en-US" sz="1300" b="0" i="0" u="sng" strike="noStrike">
                        <a:solidFill>
                          <a:srgbClr val="0563C1"/>
                        </a:solidFill>
                        <a:effectLst/>
                        <a:latin typeface="Calibri" panose="020F0502020204030204" pitchFamily="34" charset="0"/>
                      </a:endParaRPr>
                    </a:p>
                  </a:txBody>
                  <a:tcPr marL="7119" marR="7119" marT="7119" marB="0" anchor="ctr"/>
                </a:tc>
                <a:extLst>
                  <a:ext uri="{0D108BD9-81ED-4DB2-BD59-A6C34878D82A}">
                    <a16:rowId xmlns:a16="http://schemas.microsoft.com/office/drawing/2014/main" val="1994067145"/>
                  </a:ext>
                </a:extLst>
              </a:tr>
              <a:tr h="442570">
                <a:tc>
                  <a:txBody>
                    <a:bodyPr/>
                    <a:lstStyle/>
                    <a:p>
                      <a:pPr algn="ctr" fontAlgn="ctr"/>
                      <a:r>
                        <a:rPr lang="en-US" sz="1300" u="none" strike="noStrike">
                          <a:effectLst/>
                        </a:rPr>
                        <a:t>28</a:t>
                      </a:r>
                      <a:endParaRPr lang="en-US" sz="1300" b="0" i="0" u="none" strike="noStrike">
                        <a:solidFill>
                          <a:srgbClr val="000000"/>
                        </a:solidFill>
                        <a:effectLst/>
                        <a:latin typeface="Calibri" panose="020F0502020204030204" pitchFamily="34" charset="0"/>
                      </a:endParaRPr>
                    </a:p>
                  </a:txBody>
                  <a:tcPr marL="7119" marR="7119" marT="7119" marB="0" anchor="ctr"/>
                </a:tc>
                <a:tc>
                  <a:txBody>
                    <a:bodyPr/>
                    <a:lstStyle/>
                    <a:p>
                      <a:pPr algn="ctr" fontAlgn="ctr"/>
                      <a:r>
                        <a:rPr lang="en-US" sz="1300" u="none" strike="noStrike">
                          <a:effectLst/>
                        </a:rPr>
                        <a:t>15-22-0660</a:t>
                      </a:r>
                      <a:endParaRPr lang="en-US" sz="1300" b="0" i="0" u="none" strike="noStrike">
                        <a:solidFill>
                          <a:srgbClr val="000000"/>
                        </a:solidFill>
                        <a:effectLst/>
                        <a:latin typeface="Times New Roman" panose="02020603050405020304" pitchFamily="18" charset="0"/>
                      </a:endParaRPr>
                    </a:p>
                  </a:txBody>
                  <a:tcPr marL="7119" marR="7119" marT="7119" marB="0" anchor="ctr"/>
                </a:tc>
                <a:tc>
                  <a:txBody>
                    <a:bodyPr/>
                    <a:lstStyle/>
                    <a:p>
                      <a:pPr algn="l" fontAlgn="ctr"/>
                      <a:r>
                        <a:rPr lang="en-US" sz="1300" u="sng" strike="noStrike">
                          <a:effectLst/>
                          <a:hlinkClick r:id="rId8"/>
                        </a:rPr>
                        <a:t>https://mentor.ieee.org/802.15/dcn/22/15-22-0660-00-04ab-code-length-selection-of-11n-based-ldpc-codes-for-15-4ab.pptx</a:t>
                      </a:r>
                      <a:endParaRPr lang="en-US" sz="1300" b="0" i="0" u="sng" strike="noStrike">
                        <a:solidFill>
                          <a:srgbClr val="0563C1"/>
                        </a:solidFill>
                        <a:effectLst/>
                        <a:latin typeface="Calibri" panose="020F0502020204030204" pitchFamily="34" charset="0"/>
                      </a:endParaRPr>
                    </a:p>
                  </a:txBody>
                  <a:tcPr marL="7119" marR="7119" marT="7119" marB="0" anchor="ctr"/>
                </a:tc>
                <a:extLst>
                  <a:ext uri="{0D108BD9-81ED-4DB2-BD59-A6C34878D82A}">
                    <a16:rowId xmlns:a16="http://schemas.microsoft.com/office/drawing/2014/main" val="4003772773"/>
                  </a:ext>
                </a:extLst>
              </a:tr>
              <a:tr h="224251">
                <a:tc>
                  <a:txBody>
                    <a:bodyPr/>
                    <a:lstStyle/>
                    <a:p>
                      <a:pPr algn="ctr" fontAlgn="ctr"/>
                      <a:r>
                        <a:rPr lang="en-US" sz="1300" u="none" strike="noStrike">
                          <a:effectLst/>
                        </a:rPr>
                        <a:t>29</a:t>
                      </a:r>
                      <a:endParaRPr lang="en-US" sz="1300" b="0" i="0" u="none" strike="noStrike">
                        <a:solidFill>
                          <a:srgbClr val="000000"/>
                        </a:solidFill>
                        <a:effectLst/>
                        <a:latin typeface="Calibri" panose="020F0502020204030204" pitchFamily="34" charset="0"/>
                      </a:endParaRPr>
                    </a:p>
                  </a:txBody>
                  <a:tcPr marL="7119" marR="7119" marT="7119" marB="0" anchor="ctr"/>
                </a:tc>
                <a:tc>
                  <a:txBody>
                    <a:bodyPr/>
                    <a:lstStyle/>
                    <a:p>
                      <a:pPr algn="ctr" fontAlgn="ctr"/>
                      <a:r>
                        <a:rPr lang="en-US" sz="1300" u="none" strike="noStrike">
                          <a:effectLst/>
                        </a:rPr>
                        <a:t>15-22-0571</a:t>
                      </a:r>
                      <a:endParaRPr lang="en-US" sz="1300" b="0" i="0" u="none" strike="noStrike">
                        <a:solidFill>
                          <a:srgbClr val="000000"/>
                        </a:solidFill>
                        <a:effectLst/>
                        <a:latin typeface="Times New Roman" panose="02020603050405020304" pitchFamily="18" charset="0"/>
                      </a:endParaRPr>
                    </a:p>
                  </a:txBody>
                  <a:tcPr marL="7119" marR="7119" marT="7119" marB="0" anchor="ctr"/>
                </a:tc>
                <a:tc>
                  <a:txBody>
                    <a:bodyPr/>
                    <a:lstStyle/>
                    <a:p>
                      <a:pPr algn="l" fontAlgn="ctr"/>
                      <a:r>
                        <a:rPr lang="en-US" sz="1300" u="sng" strike="noStrike">
                          <a:effectLst/>
                          <a:hlinkClick r:id="rId9"/>
                        </a:rPr>
                        <a:t>https://mentor.ieee.org/802.15/documents?is_dcn=571&amp;is_group=04ab</a:t>
                      </a:r>
                      <a:endParaRPr lang="en-US" sz="1300" b="0" i="0" u="sng" strike="noStrike">
                        <a:solidFill>
                          <a:srgbClr val="0563C1"/>
                        </a:solidFill>
                        <a:effectLst/>
                        <a:latin typeface="Calibri" panose="020F0502020204030204" pitchFamily="34" charset="0"/>
                      </a:endParaRPr>
                    </a:p>
                  </a:txBody>
                  <a:tcPr marL="7119" marR="7119" marT="7119" marB="0" anchor="ctr"/>
                </a:tc>
                <a:extLst>
                  <a:ext uri="{0D108BD9-81ED-4DB2-BD59-A6C34878D82A}">
                    <a16:rowId xmlns:a16="http://schemas.microsoft.com/office/drawing/2014/main" val="2726166358"/>
                  </a:ext>
                </a:extLst>
              </a:tr>
              <a:tr h="442570">
                <a:tc>
                  <a:txBody>
                    <a:bodyPr/>
                    <a:lstStyle/>
                    <a:p>
                      <a:pPr algn="ctr" fontAlgn="ctr"/>
                      <a:r>
                        <a:rPr lang="en-US" sz="1300" u="none" strike="noStrike">
                          <a:effectLst/>
                        </a:rPr>
                        <a:t>30</a:t>
                      </a:r>
                      <a:endParaRPr lang="en-US" sz="1300" b="0" i="0" u="none" strike="noStrike">
                        <a:solidFill>
                          <a:srgbClr val="000000"/>
                        </a:solidFill>
                        <a:effectLst/>
                        <a:latin typeface="Calibri" panose="020F0502020204030204" pitchFamily="34" charset="0"/>
                      </a:endParaRPr>
                    </a:p>
                  </a:txBody>
                  <a:tcPr marL="7119" marR="7119" marT="7119" marB="0" anchor="ctr"/>
                </a:tc>
                <a:tc>
                  <a:txBody>
                    <a:bodyPr/>
                    <a:lstStyle/>
                    <a:p>
                      <a:pPr algn="ctr" fontAlgn="ctr"/>
                      <a:r>
                        <a:rPr lang="en-US" sz="1300" u="none" strike="noStrike">
                          <a:effectLst/>
                        </a:rPr>
                        <a:t>15-22-0654</a:t>
                      </a:r>
                      <a:endParaRPr lang="en-US" sz="1300" b="0" i="0" u="none" strike="noStrike">
                        <a:solidFill>
                          <a:srgbClr val="000000"/>
                        </a:solidFill>
                        <a:effectLst/>
                        <a:latin typeface="Times New Roman" panose="02020603050405020304" pitchFamily="18" charset="0"/>
                      </a:endParaRPr>
                    </a:p>
                  </a:txBody>
                  <a:tcPr marL="7119" marR="7119" marT="7119" marB="0" anchor="ctr"/>
                </a:tc>
                <a:tc>
                  <a:txBody>
                    <a:bodyPr/>
                    <a:lstStyle/>
                    <a:p>
                      <a:pPr algn="l" fontAlgn="ctr"/>
                      <a:r>
                        <a:rPr lang="en-US" sz="1300" u="sng" strike="noStrike">
                          <a:effectLst/>
                          <a:hlinkClick r:id="rId10"/>
                        </a:rPr>
                        <a:t>https://mentor.ieee.org/802.15/dcn/22/15-22-0654-00-04ab-draft-text-for-uwb-wake-up-radio.pdf</a:t>
                      </a:r>
                      <a:endParaRPr lang="en-US" sz="1300" b="0" i="0" u="sng" strike="noStrike">
                        <a:solidFill>
                          <a:srgbClr val="0563C1"/>
                        </a:solidFill>
                        <a:effectLst/>
                        <a:latin typeface="Calibri" panose="020F0502020204030204" pitchFamily="34" charset="0"/>
                      </a:endParaRPr>
                    </a:p>
                  </a:txBody>
                  <a:tcPr marL="7119" marR="7119" marT="7119" marB="0" anchor="ctr"/>
                </a:tc>
                <a:extLst>
                  <a:ext uri="{0D108BD9-81ED-4DB2-BD59-A6C34878D82A}">
                    <a16:rowId xmlns:a16="http://schemas.microsoft.com/office/drawing/2014/main" val="805100731"/>
                  </a:ext>
                </a:extLst>
              </a:tr>
              <a:tr h="442570">
                <a:tc>
                  <a:txBody>
                    <a:bodyPr/>
                    <a:lstStyle/>
                    <a:p>
                      <a:pPr algn="ctr" fontAlgn="ctr"/>
                      <a:r>
                        <a:rPr lang="en-US" sz="1300" u="none" strike="noStrike">
                          <a:effectLst/>
                        </a:rPr>
                        <a:t>31</a:t>
                      </a:r>
                      <a:endParaRPr lang="en-US" sz="1300" b="0" i="0" u="none" strike="noStrike">
                        <a:solidFill>
                          <a:srgbClr val="000000"/>
                        </a:solidFill>
                        <a:effectLst/>
                        <a:latin typeface="Calibri" panose="020F0502020204030204" pitchFamily="34" charset="0"/>
                      </a:endParaRPr>
                    </a:p>
                  </a:txBody>
                  <a:tcPr marL="7119" marR="7119" marT="7119" marB="0" anchor="ctr"/>
                </a:tc>
                <a:tc>
                  <a:txBody>
                    <a:bodyPr/>
                    <a:lstStyle/>
                    <a:p>
                      <a:pPr algn="ctr" fontAlgn="ctr"/>
                      <a:r>
                        <a:rPr lang="en-US" sz="1300" u="none" strike="noStrike">
                          <a:effectLst/>
                        </a:rPr>
                        <a:t>15-22-0653</a:t>
                      </a:r>
                      <a:endParaRPr lang="en-US" sz="1300" b="0" i="0" u="none" strike="noStrike">
                        <a:solidFill>
                          <a:srgbClr val="000000"/>
                        </a:solidFill>
                        <a:effectLst/>
                        <a:latin typeface="Times New Roman" panose="02020603050405020304" pitchFamily="18" charset="0"/>
                      </a:endParaRPr>
                    </a:p>
                  </a:txBody>
                  <a:tcPr marL="7119" marR="7119" marT="7119" marB="0" anchor="ctr"/>
                </a:tc>
                <a:tc>
                  <a:txBody>
                    <a:bodyPr/>
                    <a:lstStyle/>
                    <a:p>
                      <a:pPr algn="l" fontAlgn="ctr"/>
                      <a:r>
                        <a:rPr lang="en-US" sz="1300" u="sng" strike="noStrike" dirty="0">
                          <a:effectLst/>
                          <a:hlinkClick r:id="rId11"/>
                        </a:rPr>
                        <a:t>https://mentor.ieee.org/802.15/dcn/22/15-22-0653-00-04ab-an-updated-phy-header-proposal.pptx</a:t>
                      </a:r>
                      <a:endParaRPr lang="en-US" sz="1300" b="0" i="0" u="sng" strike="noStrike" dirty="0">
                        <a:solidFill>
                          <a:srgbClr val="0563C1"/>
                        </a:solidFill>
                        <a:effectLst/>
                        <a:latin typeface="Calibri" panose="020F0502020204030204" pitchFamily="34" charset="0"/>
                      </a:endParaRPr>
                    </a:p>
                  </a:txBody>
                  <a:tcPr marL="7119" marR="7119" marT="7119" marB="0" anchor="ctr"/>
                </a:tc>
                <a:extLst>
                  <a:ext uri="{0D108BD9-81ED-4DB2-BD59-A6C34878D82A}">
                    <a16:rowId xmlns:a16="http://schemas.microsoft.com/office/drawing/2014/main" val="2548181436"/>
                  </a:ext>
                </a:extLst>
              </a:tr>
            </a:tbl>
          </a:graphicData>
        </a:graphic>
      </p:graphicFrame>
    </p:spTree>
    <p:extLst>
      <p:ext uri="{BB962C8B-B14F-4D97-AF65-F5344CB8AC3E}">
        <p14:creationId xmlns:p14="http://schemas.microsoft.com/office/powerpoint/2010/main" val="1239188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3D83-2A76-5775-A0A8-7ED5FEC7A02E}"/>
              </a:ext>
            </a:extLst>
          </p:cNvPr>
          <p:cNvSpPr>
            <a:spLocks noGrp="1"/>
          </p:cNvSpPr>
          <p:nvPr>
            <p:ph type="title"/>
          </p:nvPr>
        </p:nvSpPr>
        <p:spPr>
          <a:xfrm>
            <a:off x="755576" y="685801"/>
            <a:ext cx="7764463" cy="510952"/>
          </a:xfrm>
        </p:spPr>
        <p:txBody>
          <a:bodyPr/>
          <a:lstStyle/>
          <a:p>
            <a:r>
              <a:rPr lang="en-US" dirty="0"/>
              <a:t>Interim Webex Schedule</a:t>
            </a:r>
          </a:p>
        </p:txBody>
      </p:sp>
      <p:sp>
        <p:nvSpPr>
          <p:cNvPr id="4" name="Slide Number Placeholder 3">
            <a:extLst>
              <a:ext uri="{FF2B5EF4-FFF2-40B4-BE49-F238E27FC236}">
                <a16:creationId xmlns:a16="http://schemas.microsoft.com/office/drawing/2014/main" id="{D91DD57D-B0E1-6817-2A33-32DB30152D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graphicFrame>
        <p:nvGraphicFramePr>
          <p:cNvPr id="5" name="Table 4">
            <a:extLst>
              <a:ext uri="{FF2B5EF4-FFF2-40B4-BE49-F238E27FC236}">
                <a16:creationId xmlns:a16="http://schemas.microsoft.com/office/drawing/2014/main" id="{AD9A3DA5-D32D-B591-03AF-A6C5ABDC4D79}"/>
              </a:ext>
            </a:extLst>
          </p:cNvPr>
          <p:cNvGraphicFramePr>
            <a:graphicFrameLocks noGrp="1"/>
          </p:cNvGraphicFramePr>
          <p:nvPr>
            <p:extLst>
              <p:ext uri="{D42A27DB-BD31-4B8C-83A1-F6EECF244321}">
                <p14:modId xmlns:p14="http://schemas.microsoft.com/office/powerpoint/2010/main" val="3038666241"/>
              </p:ext>
            </p:extLst>
          </p:nvPr>
        </p:nvGraphicFramePr>
        <p:xfrm>
          <a:off x="864388" y="1400889"/>
          <a:ext cx="3744412" cy="3406494"/>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52113">
                <a:tc gridSpan="7">
                  <a:txBody>
                    <a:bodyPr/>
                    <a:lstStyle/>
                    <a:p>
                      <a:pPr algn="ctr" fontAlgn="ctr"/>
                      <a:r>
                        <a:rPr lang="en-US" sz="2400" u="none" strike="noStrike" dirty="0">
                          <a:effectLst/>
                        </a:rPr>
                        <a:t>November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433613">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433613">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u="none" strike="noStrike" kern="1200" dirty="0">
                          <a:solidFill>
                            <a:schemeClr val="bg2">
                              <a:lumMod val="40000"/>
                              <a:lumOff val="60000"/>
                            </a:schemeClr>
                          </a:solidFill>
                          <a:effectLst/>
                          <a:latin typeface="+mn-lt"/>
                          <a:ea typeface="+mn-ea"/>
                          <a:cs typeface="+mn-cs"/>
                        </a:rPr>
                        <a:t>1</a:t>
                      </a:r>
                    </a:p>
                  </a:txBody>
                  <a:tcPr marL="5443" marR="5443" marT="5443" marB="0" anchor="ctr"/>
                </a:tc>
                <a:tc>
                  <a:txBody>
                    <a:bodyPr/>
                    <a:lstStyle/>
                    <a:p>
                      <a:pPr algn="ctr" fontAlgn="ctr"/>
                      <a:r>
                        <a:rPr lang="en-US" sz="2400" b="0" i="0" u="none" strike="noStrike" dirty="0">
                          <a:solidFill>
                            <a:schemeClr val="bg2">
                              <a:lumMod val="40000"/>
                              <a:lumOff val="60000"/>
                            </a:schemeClr>
                          </a:solidFill>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solidFill>
                            <a:schemeClr val="bg2">
                              <a:lumMod val="40000"/>
                              <a:lumOff val="60000"/>
                            </a:schemeClr>
                          </a:solidFill>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solidFill>
                            <a:schemeClr val="bg2">
                              <a:lumMod val="40000"/>
                              <a:lumOff val="60000"/>
                            </a:schemeClr>
                          </a:solidFill>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solidFill>
                            <a:schemeClr val="bg2">
                              <a:lumMod val="40000"/>
                              <a:lumOff val="60000"/>
                            </a:schemeClr>
                          </a:solidFill>
                          <a:effectLst/>
                          <a:latin typeface="Calibri" panose="020F0502020204030204" pitchFamily="34" charset="0"/>
                        </a:rPr>
                        <a:t>5</a:t>
                      </a:r>
                    </a:p>
                  </a:txBody>
                  <a:tcPr marL="5443" marR="5443" marT="5443" marB="0" anchor="ctr"/>
                </a:tc>
                <a:extLst>
                  <a:ext uri="{0D108BD9-81ED-4DB2-BD59-A6C34878D82A}">
                    <a16:rowId xmlns:a16="http://schemas.microsoft.com/office/drawing/2014/main" val="804905794"/>
                  </a:ext>
                </a:extLst>
              </a:tr>
              <a:tr h="433613">
                <a:tc>
                  <a:txBody>
                    <a:bodyPr/>
                    <a:lstStyle/>
                    <a:p>
                      <a:pPr algn="ctr" fontAlgn="ctr"/>
                      <a:r>
                        <a:rPr lang="en-US" sz="2400" b="0" i="0" u="none" strike="noStrike" dirty="0">
                          <a:solidFill>
                            <a:schemeClr val="bg1">
                              <a:lumMod val="85000"/>
                            </a:schemeClr>
                          </a:solidFill>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solidFill>
                            <a:schemeClr val="bg1">
                              <a:lumMod val="85000"/>
                            </a:schemeClr>
                          </a:solidFill>
                          <a:effectLst/>
                          <a:latin typeface="Calibri" panose="020F0502020204030204" pitchFamily="34" charset="0"/>
                        </a:rPr>
                        <a:t>7</a:t>
                      </a:r>
                    </a:p>
                  </a:txBody>
                  <a:tcPr marL="5443" marR="5443" marT="5443" marB="0" anchor="ctr"/>
                </a:tc>
                <a:tc>
                  <a:txBody>
                    <a:bodyPr/>
                    <a:lstStyle/>
                    <a:p>
                      <a:pPr marL="0" algn="ctr" defTabSz="457200" rtl="0" eaLnBrk="1" fontAlgn="ctr" latinLnBrk="0" hangingPunct="1"/>
                      <a:r>
                        <a:rPr lang="en-US" sz="2800" u="none" strike="noStrike" kern="1200" dirty="0">
                          <a:solidFill>
                            <a:schemeClr val="bg1">
                              <a:lumMod val="85000"/>
                            </a:schemeClr>
                          </a:solidFill>
                          <a:effectLst/>
                          <a:latin typeface="+mn-lt"/>
                          <a:ea typeface="+mn-ea"/>
                          <a:cs typeface="+mn-cs"/>
                        </a:rPr>
                        <a:t>8</a:t>
                      </a:r>
                    </a:p>
                  </a:txBody>
                  <a:tcPr marL="5443" marR="5443" marT="5443" marB="0" anchor="ctr"/>
                </a:tc>
                <a:tc>
                  <a:txBody>
                    <a:bodyPr/>
                    <a:lstStyle/>
                    <a:p>
                      <a:pPr algn="ctr" fontAlgn="ctr"/>
                      <a:r>
                        <a:rPr lang="en-US" sz="2400" b="0" i="0" u="none" strike="noStrike" dirty="0">
                          <a:solidFill>
                            <a:schemeClr val="bg1">
                              <a:lumMod val="85000"/>
                            </a:schemeClr>
                          </a:solidFill>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solidFill>
                            <a:schemeClr val="bg1">
                              <a:lumMod val="85000"/>
                            </a:schemeClr>
                          </a:solidFill>
                          <a:effectLst/>
                          <a:latin typeface="Calibri" panose="020F0502020204030204" pitchFamily="34" charset="0"/>
                        </a:rPr>
                        <a:t>10</a:t>
                      </a:r>
                    </a:p>
                  </a:txBody>
                  <a:tcPr marL="5443" marR="5443" marT="5443" marB="0" anchor="ctr"/>
                </a:tc>
                <a:tc>
                  <a:txBody>
                    <a:bodyPr/>
                    <a:lstStyle/>
                    <a:p>
                      <a:pPr algn="ctr" fontAlgn="ctr"/>
                      <a:r>
                        <a:rPr lang="en-US" sz="2400" b="0" i="0" u="none" strike="noStrike" dirty="0">
                          <a:solidFill>
                            <a:schemeClr val="bg1">
                              <a:lumMod val="85000"/>
                            </a:schemeClr>
                          </a:solidFill>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solidFill>
                            <a:schemeClr val="bg1">
                              <a:lumMod val="85000"/>
                            </a:schemeClr>
                          </a:solidFill>
                          <a:effectLst/>
                          <a:latin typeface="Calibri" panose="020F0502020204030204" pitchFamily="34" charset="0"/>
                        </a:rPr>
                        <a:t>12</a:t>
                      </a:r>
                    </a:p>
                  </a:txBody>
                  <a:tcPr marL="5443" marR="5443" marT="5443" marB="0" anchor="ctr"/>
                </a:tc>
                <a:extLst>
                  <a:ext uri="{0D108BD9-81ED-4DB2-BD59-A6C34878D82A}">
                    <a16:rowId xmlns:a16="http://schemas.microsoft.com/office/drawing/2014/main" val="2892619755"/>
                  </a:ext>
                </a:extLst>
              </a:tr>
              <a:tr h="433613">
                <a:tc>
                  <a:txBody>
                    <a:bodyPr/>
                    <a:lstStyle/>
                    <a:p>
                      <a:pPr algn="ctr" fontAlgn="ctr"/>
                      <a:r>
                        <a:rPr lang="en-US" sz="2400" b="0" i="0" u="none" strike="noStrike" dirty="0">
                          <a:solidFill>
                            <a:schemeClr val="bg1">
                              <a:lumMod val="85000"/>
                            </a:schemeClr>
                          </a:solidFill>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solidFill>
                            <a:schemeClr val="bg1">
                              <a:lumMod val="85000"/>
                            </a:schemeClr>
                          </a:solidFill>
                          <a:effectLst/>
                          <a:latin typeface="Calibri" panose="020F0502020204030204" pitchFamily="34" charset="0"/>
                        </a:rPr>
                        <a:t>14</a:t>
                      </a:r>
                    </a:p>
                  </a:txBody>
                  <a:tcPr marL="5443" marR="5443" marT="5443" marB="0" anchor="ctr"/>
                </a:tc>
                <a:tc>
                  <a:txBody>
                    <a:bodyPr/>
                    <a:lstStyle/>
                    <a:p>
                      <a:pPr marL="0" algn="ctr" defTabSz="457200" rtl="0" eaLnBrk="1" fontAlgn="ctr" latinLnBrk="0" hangingPunct="1"/>
                      <a:r>
                        <a:rPr lang="en-US" sz="2400" u="none" strike="noStrike" kern="1200" dirty="0">
                          <a:solidFill>
                            <a:schemeClr val="bg1">
                              <a:lumMod val="85000"/>
                            </a:schemeClr>
                          </a:solidFill>
                          <a:effectLst/>
                          <a:latin typeface="+mn-lt"/>
                          <a:ea typeface="+mn-ea"/>
                          <a:cs typeface="+mn-cs"/>
                        </a:rPr>
                        <a:t>15</a:t>
                      </a:r>
                    </a:p>
                  </a:txBody>
                  <a:tcPr marL="5443" marR="5443" marT="5443" marB="0" anchor="ctr"/>
                </a:tc>
                <a:tc>
                  <a:txBody>
                    <a:bodyPr/>
                    <a:lstStyle/>
                    <a:p>
                      <a:pPr algn="ctr" fontAlgn="ctr"/>
                      <a:r>
                        <a:rPr lang="en-US" sz="2400" b="0" i="0" u="none" strike="noStrike" dirty="0">
                          <a:solidFill>
                            <a:schemeClr val="bg1">
                              <a:lumMod val="85000"/>
                            </a:schemeClr>
                          </a:solidFill>
                          <a:effectLst/>
                          <a:latin typeface="Calibri" panose="020F0502020204030204" pitchFamily="34" charset="0"/>
                        </a:rPr>
                        <a:t>16</a:t>
                      </a:r>
                    </a:p>
                  </a:txBody>
                  <a:tcPr marL="5443" marR="5443" marT="5443" marB="0" anchor="ctr"/>
                </a:tc>
                <a:tc>
                  <a:txBody>
                    <a:bodyPr/>
                    <a:lstStyle/>
                    <a:p>
                      <a:pPr algn="ctr" fontAlgn="ctr"/>
                      <a:r>
                        <a:rPr lang="en-US" sz="2400" b="0" i="0" u="none" strike="noStrike" dirty="0">
                          <a:solidFill>
                            <a:schemeClr val="bg1">
                              <a:lumMod val="85000"/>
                            </a:schemeClr>
                          </a:solidFill>
                          <a:effectLst/>
                          <a:latin typeface="Calibri" panose="020F0502020204030204" pitchFamily="34" charset="0"/>
                        </a:rPr>
                        <a:t>17</a:t>
                      </a:r>
                    </a:p>
                  </a:txBody>
                  <a:tcPr marL="5443" marR="5443" marT="5443" marB="0" anchor="ctr"/>
                </a:tc>
                <a:tc>
                  <a:txBody>
                    <a:bodyPr/>
                    <a:lstStyle/>
                    <a:p>
                      <a:pPr algn="ctr" fontAlgn="ctr"/>
                      <a:r>
                        <a:rPr lang="en-US" sz="2400" b="0" i="0" u="none" strike="noStrike" dirty="0">
                          <a:solidFill>
                            <a:schemeClr val="tx2"/>
                          </a:solidFill>
                          <a:effectLst/>
                          <a:latin typeface="Calibri" panose="020F0502020204030204" pitchFamily="34" charset="0"/>
                        </a:rPr>
                        <a:t>18</a:t>
                      </a:r>
                    </a:p>
                  </a:txBody>
                  <a:tcPr marL="5443" marR="5443" marT="5443" marB="0" anchor="ctr"/>
                </a:tc>
                <a:tc>
                  <a:txBody>
                    <a:bodyPr/>
                    <a:lstStyle/>
                    <a:p>
                      <a:pPr algn="ctr" fontAlgn="ctr"/>
                      <a:r>
                        <a:rPr lang="en-US" sz="2400" b="0" i="0" u="none" strike="noStrike" dirty="0">
                          <a:solidFill>
                            <a:schemeClr val="tx2"/>
                          </a:solidFill>
                          <a:effectLst/>
                          <a:latin typeface="Calibri" panose="020F0502020204030204" pitchFamily="34" charset="0"/>
                        </a:rPr>
                        <a:t>19</a:t>
                      </a:r>
                    </a:p>
                  </a:txBody>
                  <a:tcPr marL="5443" marR="5443" marT="5443" marB="0" anchor="ctr"/>
                </a:tc>
                <a:extLst>
                  <a:ext uri="{0D108BD9-81ED-4DB2-BD59-A6C34878D82A}">
                    <a16:rowId xmlns:a16="http://schemas.microsoft.com/office/drawing/2014/main" val="3893115474"/>
                  </a:ext>
                </a:extLst>
              </a:tr>
              <a:tr h="433613">
                <a:tc>
                  <a:txBody>
                    <a:bodyPr/>
                    <a:lstStyle/>
                    <a:p>
                      <a:pPr algn="ctr" fontAlgn="ctr"/>
                      <a:r>
                        <a:rPr lang="en-US" sz="2400" u="none" strike="noStrike" dirty="0">
                          <a:solidFill>
                            <a:srgbClr val="FF8F8F"/>
                          </a:solidFill>
                          <a:effectLst/>
                        </a:rPr>
                        <a:t>20</a:t>
                      </a:r>
                      <a:endParaRPr lang="en-US" sz="2400" b="0" i="0" u="none" strike="noStrike" dirty="0">
                        <a:solidFill>
                          <a:srgbClr val="FF8F8F"/>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FF8F8F"/>
                          </a:solidFill>
                          <a:effectLst/>
                        </a:rPr>
                        <a:t>21</a:t>
                      </a:r>
                      <a:endParaRPr lang="en-US" sz="2400" b="0" i="0" u="none" strike="noStrike" dirty="0">
                        <a:solidFill>
                          <a:srgbClr val="FF8F8F"/>
                        </a:solidFill>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u="none" strike="noStrike" kern="1200" dirty="0">
                          <a:solidFill>
                            <a:srgbClr val="FF8F8F"/>
                          </a:solidFill>
                          <a:effectLst/>
                          <a:latin typeface="+mn-lt"/>
                          <a:ea typeface="+mn-ea"/>
                          <a:cs typeface="+mn-cs"/>
                        </a:rPr>
                        <a:t>22</a:t>
                      </a:r>
                    </a:p>
                  </a:txBody>
                  <a:tcPr marL="5443" marR="5443" marT="5443" marB="0" anchor="ctr"/>
                </a:tc>
                <a:tc>
                  <a:txBody>
                    <a:bodyPr/>
                    <a:lstStyle/>
                    <a:p>
                      <a:pPr algn="ctr" fontAlgn="ctr"/>
                      <a:r>
                        <a:rPr lang="en-US" sz="2400" u="none" strike="noStrike" dirty="0">
                          <a:solidFill>
                            <a:srgbClr val="FF8F8F"/>
                          </a:solidFill>
                          <a:effectLst/>
                        </a:rPr>
                        <a:t>23</a:t>
                      </a:r>
                      <a:endParaRPr lang="en-US" sz="2400" b="0" i="0" u="none" strike="noStrike" dirty="0">
                        <a:solidFill>
                          <a:srgbClr val="FF8F8F"/>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solidFill>
                            <a:srgbClr val="FF8F8F"/>
                          </a:solidFill>
                          <a:effectLst/>
                          <a:latin typeface="Calibri" panose="020F0502020204030204" pitchFamily="34" charset="0"/>
                        </a:rPr>
                        <a:t>24</a:t>
                      </a:r>
                    </a:p>
                  </a:txBody>
                  <a:tcPr marL="5443" marR="5443" marT="5443" marB="0" anchor="ctr"/>
                </a:tc>
                <a:tc>
                  <a:txBody>
                    <a:bodyPr/>
                    <a:lstStyle/>
                    <a:p>
                      <a:pPr algn="ctr" fontAlgn="ctr"/>
                      <a:r>
                        <a:rPr lang="en-US" sz="2400" b="0" i="0" u="none" strike="noStrike" dirty="0">
                          <a:solidFill>
                            <a:srgbClr val="FF8F8F"/>
                          </a:solidFill>
                          <a:effectLst/>
                          <a:latin typeface="Calibri" panose="020F0502020204030204" pitchFamily="34" charset="0"/>
                        </a:rPr>
                        <a:t>25</a:t>
                      </a:r>
                    </a:p>
                  </a:txBody>
                  <a:tcPr marL="5443" marR="5443" marT="5443" marB="0" anchor="ctr"/>
                </a:tc>
                <a:tc>
                  <a:txBody>
                    <a:bodyPr/>
                    <a:lstStyle/>
                    <a:p>
                      <a:pPr algn="ctr" fontAlgn="ctr"/>
                      <a:r>
                        <a:rPr lang="en-US" sz="2400" u="none" strike="noStrike" dirty="0">
                          <a:solidFill>
                            <a:srgbClr val="FF8F8F"/>
                          </a:solidFill>
                          <a:effectLst/>
                        </a:rPr>
                        <a:t>26</a:t>
                      </a:r>
                      <a:endParaRPr lang="en-US" sz="2400" b="0" i="0" u="none" strike="noStrike" dirty="0">
                        <a:solidFill>
                          <a:srgbClr val="FF8F8F"/>
                        </a:solidFill>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433613">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29</a:t>
                      </a:r>
                    </a:p>
                  </a:txBody>
                  <a:tcPr marL="5443" marR="5443" marT="5443" marB="0" anchor="ctr"/>
                </a:tc>
                <a:tc>
                  <a:txBody>
                    <a:bodyPr/>
                    <a:lstStyle/>
                    <a:p>
                      <a:pPr algn="ctr" fontAlgn="ctr"/>
                      <a:r>
                        <a:rPr lang="en-US" sz="2400" b="0" i="0" u="none" strike="noStrike" dirty="0">
                          <a:effectLst/>
                          <a:latin typeface="Calibri" panose="020F0502020204030204" pitchFamily="34" charset="0"/>
                        </a:rPr>
                        <a:t>30</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433613">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graphicFrame>
        <p:nvGraphicFramePr>
          <p:cNvPr id="6" name="Table 5">
            <a:extLst>
              <a:ext uri="{FF2B5EF4-FFF2-40B4-BE49-F238E27FC236}">
                <a16:creationId xmlns:a16="http://schemas.microsoft.com/office/drawing/2014/main" id="{C8B0A993-1A25-F824-82F1-8DAB02377A44}"/>
              </a:ext>
            </a:extLst>
          </p:cNvPr>
          <p:cNvGraphicFramePr>
            <a:graphicFrameLocks noGrp="1"/>
          </p:cNvGraphicFramePr>
          <p:nvPr>
            <p:extLst>
              <p:ext uri="{D42A27DB-BD31-4B8C-83A1-F6EECF244321}">
                <p14:modId xmlns:p14="http://schemas.microsoft.com/office/powerpoint/2010/main" val="1178356856"/>
              </p:ext>
            </p:extLst>
          </p:nvPr>
        </p:nvGraphicFramePr>
        <p:xfrm>
          <a:off x="4932040" y="1439863"/>
          <a:ext cx="3744412" cy="3387406"/>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18509">
                <a:tc gridSpan="7">
                  <a:txBody>
                    <a:bodyPr/>
                    <a:lstStyle/>
                    <a:p>
                      <a:pPr algn="ctr" fontAlgn="ctr"/>
                      <a:r>
                        <a:rPr lang="en-US" sz="2400" u="none" strike="noStrike" dirty="0">
                          <a:effectLst/>
                        </a:rPr>
                        <a:t>December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427694">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427694">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endParaRPr lang="en-US" sz="2800" u="none" strike="noStrike" kern="1200" dirty="0">
                        <a:solidFill>
                          <a:schemeClr val="bg2">
                            <a:lumMod val="40000"/>
                            <a:lumOff val="60000"/>
                          </a:schemeClr>
                        </a:solidFill>
                        <a:effectLst/>
                        <a:latin typeface="+mn-lt"/>
                        <a:ea typeface="+mn-ea"/>
                        <a:cs typeface="+mn-cs"/>
                      </a:endParaRPr>
                    </a:p>
                  </a:txBody>
                  <a:tcPr marL="5443" marR="5443" marT="5443" marB="0" anchor="ctr"/>
                </a:tc>
                <a:tc>
                  <a:txBody>
                    <a:bodyPr/>
                    <a:lstStyle/>
                    <a:p>
                      <a:pPr algn="ctr" fontAlgn="ctr"/>
                      <a:endParaRPr lang="en-US" sz="2400" b="0" i="0" u="none" strike="noStrike" dirty="0">
                        <a:solidFill>
                          <a:schemeClr val="bg2">
                            <a:lumMod val="40000"/>
                            <a:lumOff val="60000"/>
                          </a:schemeClr>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1</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3</a:t>
                      </a:r>
                    </a:p>
                  </a:txBody>
                  <a:tcPr marL="5443" marR="5443" marT="5443" marB="0" anchor="ctr"/>
                </a:tc>
                <a:extLst>
                  <a:ext uri="{0D108BD9-81ED-4DB2-BD59-A6C34878D82A}">
                    <a16:rowId xmlns:a16="http://schemas.microsoft.com/office/drawing/2014/main" val="804905794"/>
                  </a:ext>
                </a:extLst>
              </a:tr>
              <a:tr h="427694">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marL="0" algn="ctr" defTabSz="457200" rtl="0" eaLnBrk="1" fontAlgn="ctr" latinLnBrk="0" hangingPunct="1"/>
                      <a:r>
                        <a:rPr lang="en-US" sz="2800" b="1" u="none" strike="noStrike" kern="1200" dirty="0">
                          <a:solidFill>
                            <a:schemeClr val="accent6">
                              <a:lumMod val="75000"/>
                            </a:schemeClr>
                          </a:solidFill>
                          <a:effectLst/>
                          <a:latin typeface="+mn-lt"/>
                          <a:ea typeface="+mn-ea"/>
                          <a:cs typeface="+mn-cs"/>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algn="ctr" fontAlgn="ctr"/>
                      <a:r>
                        <a:rPr lang="en-US" sz="2400" b="0" i="0" u="none" strike="noStrike" dirty="0">
                          <a:effectLst/>
                          <a:latin typeface="Calibri" panose="020F0502020204030204" pitchFamily="34" charset="0"/>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extLst>
                  <a:ext uri="{0D108BD9-81ED-4DB2-BD59-A6C34878D82A}">
                    <a16:rowId xmlns:a16="http://schemas.microsoft.com/office/drawing/2014/main" val="2892619755"/>
                  </a:ext>
                </a:extLst>
              </a:tr>
              <a:tr h="427694">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13</a:t>
                      </a:r>
                    </a:p>
                  </a:txBody>
                  <a:tcPr marL="5443" marR="5443" marT="5443" marB="0" anchor="ct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tc>
                  <a:txBody>
                    <a:bodyPr/>
                    <a:lstStyle/>
                    <a:p>
                      <a:pPr algn="ctr" fontAlgn="ctr"/>
                      <a:r>
                        <a:rPr lang="en-US" sz="2400" b="0" i="0" u="none" strike="noStrike" dirty="0">
                          <a:effectLst/>
                          <a:latin typeface="Calibri" panose="020F0502020204030204" pitchFamily="34" charset="0"/>
                        </a:rPr>
                        <a:t>15</a:t>
                      </a:r>
                    </a:p>
                  </a:txBody>
                  <a:tcPr marL="5443" marR="5443" marT="5443" marB="0" anchor="ctr"/>
                </a:tc>
                <a:tc>
                  <a:txBody>
                    <a:bodyPr/>
                    <a:lstStyle/>
                    <a:p>
                      <a:pPr algn="ctr" fontAlgn="ctr"/>
                      <a:r>
                        <a:rPr lang="en-US" sz="2400" b="0" i="0" u="none" strike="noStrike" dirty="0">
                          <a:effectLst/>
                          <a:latin typeface="Calibri" panose="020F0502020204030204" pitchFamily="34" charset="0"/>
                        </a:rPr>
                        <a:t>16</a:t>
                      </a:r>
                    </a:p>
                  </a:txBody>
                  <a:tcPr marL="5443" marR="5443" marT="5443" marB="0" anchor="ctr"/>
                </a:tc>
                <a:tc>
                  <a:txBody>
                    <a:bodyPr/>
                    <a:lstStyle/>
                    <a:p>
                      <a:pPr algn="ctr" fontAlgn="ctr"/>
                      <a:r>
                        <a:rPr lang="en-US" sz="2400" b="0" i="0" u="none" strike="noStrike" dirty="0">
                          <a:effectLst/>
                          <a:latin typeface="Calibri" panose="020F0502020204030204" pitchFamily="34" charset="0"/>
                        </a:rPr>
                        <a:t>17</a:t>
                      </a:r>
                    </a:p>
                  </a:txBody>
                  <a:tcPr marL="5443" marR="5443" marT="5443" marB="0" anchor="ctr"/>
                </a:tc>
                <a:extLst>
                  <a:ext uri="{0D108BD9-81ED-4DB2-BD59-A6C34878D82A}">
                    <a16:rowId xmlns:a16="http://schemas.microsoft.com/office/drawing/2014/main" val="3893115474"/>
                  </a:ext>
                </a:extLst>
              </a:tr>
              <a:tr h="427694">
                <a:tc>
                  <a:txBody>
                    <a:bodyPr/>
                    <a:lstStyle/>
                    <a:p>
                      <a:pPr algn="ctr" fontAlgn="ctr"/>
                      <a:r>
                        <a:rPr lang="en-US" sz="2400" b="0" i="0" u="none" strike="noStrike" dirty="0">
                          <a:effectLst/>
                          <a:latin typeface="Calibri" panose="020F0502020204030204" pitchFamily="34" charset="0"/>
                        </a:rPr>
                        <a:t>18</a:t>
                      </a:r>
                    </a:p>
                  </a:txBody>
                  <a:tcPr marL="5443" marR="5443" marT="5443" marB="0" anchor="ct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tc>
                  <a:txBody>
                    <a:bodyPr/>
                    <a:lstStyle/>
                    <a:p>
                      <a:pPr marL="0" algn="ctr" defTabSz="457200" rtl="0" eaLnBrk="1" fontAlgn="ctr" latinLnBrk="0" hangingPunct="1"/>
                      <a:r>
                        <a:rPr lang="en-US" sz="2800" b="1" u="none" strike="noStrike" kern="1200" dirty="0">
                          <a:solidFill>
                            <a:schemeClr val="accent6">
                              <a:lumMod val="75000"/>
                            </a:schemeClr>
                          </a:solidFill>
                          <a:effectLst/>
                          <a:latin typeface="+mn-lt"/>
                          <a:ea typeface="+mn-ea"/>
                          <a:cs typeface="+mn-cs"/>
                        </a:rPr>
                        <a:t>20</a:t>
                      </a:r>
                    </a:p>
                  </a:txBody>
                  <a:tcPr marL="5443" marR="5443" marT="5443" marB="0" anchor="ct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21</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22</a:t>
                      </a:r>
                    </a:p>
                  </a:txBody>
                  <a:tcPr marL="5443" marR="5443" marT="5443" marB="0" anchor="ct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23</a:t>
                      </a: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extLst>
                  <a:ext uri="{0D108BD9-81ED-4DB2-BD59-A6C34878D82A}">
                    <a16:rowId xmlns:a16="http://schemas.microsoft.com/office/drawing/2014/main" val="3777630749"/>
                  </a:ext>
                </a:extLst>
              </a:tr>
              <a:tr h="427694">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25</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b="0" i="0" u="none" strike="noStrike" kern="1200" dirty="0">
                          <a:solidFill>
                            <a:schemeClr val="tx1"/>
                          </a:solidFill>
                          <a:effectLst/>
                          <a:latin typeface="Calibri" panose="020F0502020204030204" pitchFamily="34" charset="0"/>
                          <a:ea typeface="+mn-ea"/>
                          <a:cs typeface="+mn-cs"/>
                        </a:rPr>
                        <a:t>26</a:t>
                      </a:r>
                    </a:p>
                  </a:txBody>
                  <a:tcPr marL="5443" marR="5443" marT="5443" marB="0" anchor="ct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b="0" i="0" u="none" strike="noStrike" kern="1200" dirty="0">
                          <a:solidFill>
                            <a:schemeClr val="tx1"/>
                          </a:solidFill>
                          <a:effectLst/>
                          <a:latin typeface="Calibri" panose="020F0502020204030204" pitchFamily="34" charset="0"/>
                          <a:ea typeface="+mn-ea"/>
                          <a:cs typeface="+mn-cs"/>
                        </a:rPr>
                        <a:t>28</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29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30</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31</a:t>
                      </a:r>
                    </a:p>
                  </a:txBody>
                  <a:tcPr marL="5443" marR="5443" marT="5443" marB="0" anchor="ctr"/>
                </a:tc>
                <a:extLst>
                  <a:ext uri="{0D108BD9-81ED-4DB2-BD59-A6C34878D82A}">
                    <a16:rowId xmlns:a16="http://schemas.microsoft.com/office/drawing/2014/main" val="381256473"/>
                  </a:ext>
                </a:extLst>
              </a:tr>
              <a:tr h="427694">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9" name="Content Placeholder 2">
            <a:extLst>
              <a:ext uri="{FF2B5EF4-FFF2-40B4-BE49-F238E27FC236}">
                <a16:creationId xmlns:a16="http://schemas.microsoft.com/office/drawing/2014/main" id="{A6547954-4161-4A35-1D75-91E3CDC91189}"/>
              </a:ext>
            </a:extLst>
          </p:cNvPr>
          <p:cNvSpPr>
            <a:spLocks noGrp="1"/>
          </p:cNvSpPr>
          <p:nvPr>
            <p:ph idx="1"/>
          </p:nvPr>
        </p:nvSpPr>
        <p:spPr>
          <a:xfrm>
            <a:off x="830597" y="4807383"/>
            <a:ext cx="7764463" cy="1709624"/>
          </a:xfrm>
        </p:spPr>
        <p:txBody>
          <a:bodyPr>
            <a:normAutofit/>
          </a:bodyPr>
          <a:lstStyle/>
          <a:p>
            <a:r>
              <a:rPr lang="en-US" sz="2400" dirty="0"/>
              <a:t>Proposed: Weekly on Tuesday</a:t>
            </a:r>
          </a:p>
          <a:p>
            <a:r>
              <a:rPr lang="en-US" sz="2400" dirty="0"/>
              <a:t>Alternating time: 06:00 PT and 22:00 PT </a:t>
            </a:r>
          </a:p>
          <a:p>
            <a:r>
              <a:rPr lang="en-US" sz="2400" dirty="0"/>
              <a:t>Commence 29-November-2022 at 06:00 PT</a:t>
            </a:r>
          </a:p>
          <a:p>
            <a:endParaRPr lang="en-US" dirty="0"/>
          </a:p>
        </p:txBody>
      </p:sp>
      <p:sp>
        <p:nvSpPr>
          <p:cNvPr id="10" name="Arrow: Right 9">
            <a:extLst>
              <a:ext uri="{FF2B5EF4-FFF2-40B4-BE49-F238E27FC236}">
                <a16:creationId xmlns:a16="http://schemas.microsoft.com/office/drawing/2014/main" id="{0714B41B-D1A4-E187-260D-4BCD457E5190}"/>
              </a:ext>
            </a:extLst>
          </p:cNvPr>
          <p:cNvSpPr/>
          <p:nvPr/>
        </p:nvSpPr>
        <p:spPr bwMode="auto">
          <a:xfrm rot="469813" flipH="1">
            <a:off x="2442228" y="3996395"/>
            <a:ext cx="2172728"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First Call @ 0600 PT</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1" name="Oval 10">
            <a:extLst>
              <a:ext uri="{FF2B5EF4-FFF2-40B4-BE49-F238E27FC236}">
                <a16:creationId xmlns:a16="http://schemas.microsoft.com/office/drawing/2014/main" id="{A0667763-86F5-F760-7B80-22F8AA3FDE82}"/>
              </a:ext>
            </a:extLst>
          </p:cNvPr>
          <p:cNvSpPr/>
          <p:nvPr/>
        </p:nvSpPr>
        <p:spPr bwMode="auto">
          <a:xfrm>
            <a:off x="1907704" y="3933056"/>
            <a:ext cx="576064" cy="43204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2299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6AE718-53C8-8B97-634F-2FD8B2D3826B}"/>
              </a:ext>
            </a:extLst>
          </p:cNvPr>
          <p:cNvSpPr>
            <a:spLocks noGrp="1"/>
          </p:cNvSpPr>
          <p:nvPr>
            <p:ph type="title"/>
          </p:nvPr>
        </p:nvSpPr>
        <p:spPr/>
        <p:txBody>
          <a:bodyPr/>
          <a:lstStyle/>
          <a:p>
            <a:r>
              <a:rPr lang="en-US" dirty="0"/>
              <a:t>Hybrid Meeting Note (Plea)</a:t>
            </a:r>
          </a:p>
        </p:txBody>
      </p:sp>
      <p:sp>
        <p:nvSpPr>
          <p:cNvPr id="7" name="Content Placeholder 6">
            <a:extLst>
              <a:ext uri="{FF2B5EF4-FFF2-40B4-BE49-F238E27FC236}">
                <a16:creationId xmlns:a16="http://schemas.microsoft.com/office/drawing/2014/main" id="{E2F54490-D939-D3E3-44DF-C7254D410D70}"/>
              </a:ext>
            </a:extLst>
          </p:cNvPr>
          <p:cNvSpPr>
            <a:spLocks noGrp="1"/>
          </p:cNvSpPr>
          <p:nvPr>
            <p:ph idx="1"/>
          </p:nvPr>
        </p:nvSpPr>
        <p:spPr>
          <a:xfrm>
            <a:off x="767977" y="1584473"/>
            <a:ext cx="7764463" cy="4868863"/>
          </a:xfrm>
        </p:spPr>
        <p:txBody>
          <a:bodyPr>
            <a:normAutofit fontScale="85000" lnSpcReduction="10000"/>
          </a:bodyPr>
          <a:lstStyle/>
          <a:p>
            <a:pPr marL="457200" indent="-457200">
              <a:buFont typeface="Arial" panose="020B0604020202020204" pitchFamily="34" charset="0"/>
              <a:buChar char="•"/>
            </a:pPr>
            <a:r>
              <a:rPr lang="en-US" dirty="0">
                <a:solidFill>
                  <a:srgbClr val="C00000"/>
                </a:solidFill>
              </a:rPr>
              <a:t>If you are in the room, you don’t need to join the Webex</a:t>
            </a:r>
          </a:p>
          <a:p>
            <a:pPr marL="457200" indent="-457200">
              <a:buFont typeface="Arial" panose="020B0604020202020204" pitchFamily="34" charset="0"/>
              <a:buChar char="•"/>
            </a:pPr>
            <a:r>
              <a:rPr lang="en-US" dirty="0">
                <a:solidFill>
                  <a:srgbClr val="C00000"/>
                </a:solidFill>
              </a:rPr>
              <a:t>If you join the Webex from inside the meeting room, you </a:t>
            </a:r>
            <a:r>
              <a:rPr lang="en-US" b="1" dirty="0">
                <a:solidFill>
                  <a:srgbClr val="C00000"/>
                </a:solidFill>
              </a:rPr>
              <a:t>MUST</a:t>
            </a:r>
            <a:r>
              <a:rPr lang="en-US" dirty="0">
                <a:solidFill>
                  <a:srgbClr val="C00000"/>
                </a:solidFill>
              </a:rPr>
              <a:t> assure that you join without audio on your device</a:t>
            </a:r>
          </a:p>
          <a:p>
            <a:pPr marL="457200" indent="-457200">
              <a:buFont typeface="Arial" panose="020B0604020202020204" pitchFamily="34" charset="0"/>
              <a:buChar char="•"/>
            </a:pPr>
            <a:r>
              <a:rPr lang="en-US" b="1" dirty="0">
                <a:solidFill>
                  <a:srgbClr val="C00000"/>
                </a:solidFill>
              </a:rPr>
              <a:t>In-room Webex with audio enabled will disrupt the meeting!</a:t>
            </a:r>
          </a:p>
          <a:p>
            <a:pPr marL="457200" indent="-457200">
              <a:buFont typeface="Arial" panose="020B0604020202020204" pitchFamily="34" charset="0"/>
              <a:buChar char="•"/>
            </a:pPr>
            <a:r>
              <a:rPr lang="en-US" b="1" dirty="0">
                <a:solidFill>
                  <a:srgbClr val="C00000"/>
                </a:solidFill>
              </a:rPr>
              <a:t>Failure to comply with these requests will disrupt the meeting and consume time better spent on technical discussions</a:t>
            </a:r>
          </a:p>
          <a:p>
            <a:pPr algn="ctr"/>
            <a:r>
              <a:rPr lang="en-US" dirty="0">
                <a:solidFill>
                  <a:srgbClr val="C00000"/>
                </a:solidFill>
              </a:rPr>
              <a:t>Thank you very much!</a:t>
            </a:r>
          </a:p>
        </p:txBody>
      </p:sp>
      <p:sp>
        <p:nvSpPr>
          <p:cNvPr id="5" name="Slide Number Placeholder 4">
            <a:extLst>
              <a:ext uri="{FF2B5EF4-FFF2-40B4-BE49-F238E27FC236}">
                <a16:creationId xmlns:a16="http://schemas.microsoft.com/office/drawing/2014/main" id="{7FEC4DD7-CE9F-8177-2AC4-144D200E1A21}"/>
              </a:ext>
            </a:extLst>
          </p:cNvPr>
          <p:cNvSpPr>
            <a:spLocks noGrp="1"/>
          </p:cNvSpPr>
          <p:nvPr>
            <p:ph type="sldNum" idx="10"/>
          </p:nvPr>
        </p:nvSpPr>
        <p:spPr/>
        <p:txBody>
          <a:bodyPr/>
          <a:lstStyle/>
          <a:p>
            <a:pPr>
              <a:defRPr/>
            </a:pPr>
            <a:r>
              <a:rPr lang="en-US" altLang="en-US"/>
              <a:t>Slide </a:t>
            </a:r>
            <a:fld id="{2771F862-3EEA-4803-88C2-BE8D6DB460BF}" type="slidenum">
              <a:rPr lang="en-US" altLang="en-US" smtClean="0"/>
              <a:pPr>
                <a:defRPr/>
              </a:pPr>
              <a:t>3</a:t>
            </a:fld>
            <a:endParaRPr lang="en-US" altLang="en-US"/>
          </a:p>
        </p:txBody>
      </p:sp>
    </p:spTree>
    <p:extLst>
      <p:ext uri="{BB962C8B-B14F-4D97-AF65-F5344CB8AC3E}">
        <p14:creationId xmlns:p14="http://schemas.microsoft.com/office/powerpoint/2010/main" val="3686271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1DD57D-B0E1-6817-2A33-32DB30152D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graphicFrame>
        <p:nvGraphicFramePr>
          <p:cNvPr id="6" name="Table 5">
            <a:extLst>
              <a:ext uri="{FF2B5EF4-FFF2-40B4-BE49-F238E27FC236}">
                <a16:creationId xmlns:a16="http://schemas.microsoft.com/office/drawing/2014/main" id="{C8B0A993-1A25-F824-82F1-8DAB02377A44}"/>
              </a:ext>
            </a:extLst>
          </p:cNvPr>
          <p:cNvGraphicFramePr>
            <a:graphicFrameLocks noGrp="1"/>
          </p:cNvGraphicFramePr>
          <p:nvPr>
            <p:extLst>
              <p:ext uri="{D42A27DB-BD31-4B8C-83A1-F6EECF244321}">
                <p14:modId xmlns:p14="http://schemas.microsoft.com/office/powerpoint/2010/main" val="2500677715"/>
              </p:ext>
            </p:extLst>
          </p:nvPr>
        </p:nvGraphicFramePr>
        <p:xfrm>
          <a:off x="2627784" y="1575453"/>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January ‘23</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r>
                        <a:rPr lang="en-US" sz="2400" b="0" i="0" u="none" strike="noStrike" dirty="0">
                          <a:solidFill>
                            <a:schemeClr val="tx1"/>
                          </a:solidFill>
                          <a:effectLst/>
                          <a:latin typeface="Calibri" panose="020F0502020204030204" pitchFamily="34" charset="0"/>
                        </a:rPr>
                        <a:t>1</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2</a:t>
                      </a:r>
                    </a:p>
                  </a:txBody>
                  <a:tcPr marL="5443" marR="5443" marT="5443" marB="0" anchor="ctr"/>
                </a:tc>
                <a:tc>
                  <a:txBody>
                    <a:bodyPr/>
                    <a:lstStyle/>
                    <a:p>
                      <a:pPr marL="0" algn="ctr" defTabSz="457200" rtl="0" eaLnBrk="1" fontAlgn="ctr" latinLnBrk="0" hangingPunct="1"/>
                      <a:r>
                        <a:rPr lang="en-US" sz="2800" b="1" u="none" strike="noStrike" kern="1200" dirty="0">
                          <a:solidFill>
                            <a:schemeClr val="accent6">
                              <a:lumMod val="75000"/>
                            </a:schemeClr>
                          </a:solidFill>
                          <a:effectLst/>
                          <a:latin typeface="+mn-lt"/>
                          <a:ea typeface="+mn-ea"/>
                          <a:cs typeface="+mn-cs"/>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7</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10</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15</a:t>
                      </a: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ctr"/>
                      <a:r>
                        <a:rPr lang="en-US" sz="2400" b="0" i="0" u="none" strike="noStrike" dirty="0">
                          <a:effectLst/>
                          <a:latin typeface="Calibri" panose="020F0502020204030204" pitchFamily="34" charset="0"/>
                        </a:rPr>
                        <a:t>16</a:t>
                      </a: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17</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18</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21</a:t>
                      </a:r>
                    </a:p>
                  </a:txBody>
                  <a:tcPr marL="5443" marR="5443" marT="5443"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93115474"/>
                  </a:ext>
                </a:extLst>
              </a:tr>
              <a:tr h="523741">
                <a:tc>
                  <a:txBody>
                    <a:bodyPr/>
                    <a:lstStyle/>
                    <a:p>
                      <a:pPr algn="ctr" fontAlgn="ctr"/>
                      <a:r>
                        <a:rPr lang="en-US" sz="2400" b="0" i="0" u="none" strike="noStrike" dirty="0">
                          <a:effectLst/>
                          <a:latin typeface="Calibri" panose="020F0502020204030204" pitchFamily="34" charset="0"/>
                        </a:rPr>
                        <a:t>22</a:t>
                      </a:r>
                    </a:p>
                  </a:txBody>
                  <a:tcPr marL="5443" marR="5443" marT="5443" marB="0" anchor="ctr"/>
                </a:tc>
                <a:tc>
                  <a:txBody>
                    <a:bodyPr/>
                    <a:lstStyle/>
                    <a:p>
                      <a:pPr algn="ctr" fontAlgn="ctr"/>
                      <a:r>
                        <a:rPr lang="en-US" sz="2400" b="0" i="0" u="none" strike="noStrike" dirty="0">
                          <a:effectLst/>
                          <a:latin typeface="Calibri" panose="020F0502020204030204" pitchFamily="34" charset="0"/>
                        </a:rPr>
                        <a:t>23</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24</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25</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26</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27</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kern="1200" dirty="0">
                          <a:solidFill>
                            <a:schemeClr val="tx1"/>
                          </a:solidFill>
                          <a:effectLst/>
                          <a:latin typeface="Calibri" panose="020F0502020204030204" pitchFamily="34" charset="0"/>
                          <a:ea typeface="+mn-ea"/>
                          <a:cs typeface="+mn-cs"/>
                        </a:rPr>
                        <a:t>28</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29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30</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31</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3" name="Arrow: Right 2">
            <a:extLst>
              <a:ext uri="{FF2B5EF4-FFF2-40B4-BE49-F238E27FC236}">
                <a16:creationId xmlns:a16="http://schemas.microsoft.com/office/drawing/2014/main" id="{CBC3F5C4-F3B8-D454-F1E9-062D502EC8D7}"/>
              </a:ext>
            </a:extLst>
          </p:cNvPr>
          <p:cNvSpPr/>
          <p:nvPr/>
        </p:nvSpPr>
        <p:spPr bwMode="auto">
          <a:xfrm>
            <a:off x="827584" y="3505870"/>
            <a:ext cx="2232248"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Wireless Interim</a:t>
            </a:r>
          </a:p>
        </p:txBody>
      </p:sp>
      <p:sp>
        <p:nvSpPr>
          <p:cNvPr id="8" name="Title 1">
            <a:extLst>
              <a:ext uri="{FF2B5EF4-FFF2-40B4-BE49-F238E27FC236}">
                <a16:creationId xmlns:a16="http://schemas.microsoft.com/office/drawing/2014/main" id="{CA24556E-24EC-2AF2-5779-4918D5B11932}"/>
              </a:ext>
            </a:extLst>
          </p:cNvPr>
          <p:cNvSpPr txBox="1">
            <a:spLocks/>
          </p:cNvSpPr>
          <p:nvPr/>
        </p:nvSpPr>
        <p:spPr bwMode="auto">
          <a:xfrm>
            <a:off x="755576" y="685801"/>
            <a:ext cx="7764463" cy="51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kern="0"/>
              <a:t>Interim Webex Schedule</a:t>
            </a:r>
            <a:endParaRPr lang="en-US" kern="0" dirty="0"/>
          </a:p>
        </p:txBody>
      </p:sp>
    </p:spTree>
    <p:extLst>
      <p:ext uri="{BB962C8B-B14F-4D97-AF65-F5344CB8AC3E}">
        <p14:creationId xmlns:p14="http://schemas.microsoft.com/office/powerpoint/2010/main" val="1036000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31</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32</a:t>
            </a:fld>
            <a:endParaRPr lang="en-US" alt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the IEEE 802 Plenary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457200" lvl="1" indent="0" algn="ctr"/>
            <a:r>
              <a:rPr lang="en-US" sz="2400" dirty="0">
                <a:hlinkClick r:id="rId2"/>
              </a:rPr>
              <a:t>https://web.cvent.com/event/840c257d-5d52-4eff-94b4-39d2aafda56b/summary</a:t>
            </a:r>
            <a:endParaRPr lang="en-US" sz="2400" dirty="0"/>
          </a:p>
          <a:p>
            <a:pPr marL="457200" lvl="1" indent="0" algn="ctr"/>
            <a:endParaRPr lang="en-US" sz="2400" dirty="0"/>
          </a:p>
          <a:p>
            <a:pPr marL="457200" lvl="1" indent="0" algn="ct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a:t>
            </a:r>
            <a:r>
              <a:rPr lang="en-US" sz="3600" b="1" dirty="0"/>
              <a:t>802 LMSC Plenaries </a:t>
            </a:r>
            <a:r>
              <a:rPr lang="en-US" sz="3600" dirty="0"/>
              <a:t>and 802 Wireless Interims</a:t>
            </a:r>
            <a:endParaRPr lang="en-US" sz="3600" kern="0" dirty="0"/>
          </a:p>
        </p:txBody>
      </p:sp>
    </p:spTree>
    <p:extLst>
      <p:ext uri="{BB962C8B-B14F-4D97-AF65-F5344CB8AC3E}">
        <p14:creationId xmlns:p14="http://schemas.microsoft.com/office/powerpoint/2010/main" val="196872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6</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7</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433253"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542977" y="6120626"/>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266731481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52300</TotalTime>
  <Words>3173</Words>
  <Application>Microsoft Office PowerPoint</Application>
  <PresentationFormat>On-screen Show (4:3)</PresentationFormat>
  <Paragraphs>749</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Open Sans</vt:lpstr>
      <vt:lpstr>Tahoma</vt:lpstr>
      <vt:lpstr>Times New Roman</vt:lpstr>
      <vt:lpstr>Verdana-Bold</vt:lpstr>
      <vt:lpstr>Office Theme</vt:lpstr>
      <vt:lpstr>PowerPoint Presentation</vt:lpstr>
      <vt:lpstr>  Mixed Mode Interim, Live from Bangkok Thailand November 2022</vt:lpstr>
      <vt:lpstr>Hybrid Meeting Note (Plea)</vt:lpstr>
      <vt:lpstr>Registration for 802 LMSC Plenaries and 802 Wireless Interims</vt:lpstr>
      <vt:lpstr>Deadbeat Consequences (Deadbeat: in default of paying registration fee for a prior mtg.)</vt:lpstr>
      <vt:lpstr>Task Group 15.4ab Next Generation UWB Amendment</vt:lpstr>
      <vt:lpstr>5.2.b Scope of the project (As approved): </vt:lpstr>
      <vt:lpstr>Task Group Organization </vt:lpstr>
      <vt:lpstr>Task Group Rules</vt:lpstr>
      <vt:lpstr>IEEE-SA Patent, Copyright, and Participation Policies</vt:lpstr>
      <vt:lpstr>IEEE 802 Ground Rules</vt:lpstr>
      <vt:lpstr>Task Group Agenda</vt:lpstr>
      <vt:lpstr>Agenda </vt:lpstr>
      <vt:lpstr>Approvals of Minutes</vt:lpstr>
      <vt:lpstr>Session Objectives</vt:lpstr>
      <vt:lpstr>Hybrid Meeting Conduct: Queues</vt:lpstr>
      <vt:lpstr>Hybrid Meeting Conduct: Other</vt:lpstr>
      <vt:lpstr>We have a full agenda! </vt:lpstr>
      <vt:lpstr>Time Management</vt:lpstr>
      <vt:lpstr>Recap</vt:lpstr>
      <vt:lpstr>Project Schedule (working baseline)</vt:lpstr>
      <vt:lpstr>Schedule Major Milestones</vt:lpstr>
      <vt:lpstr>Progress: TFD submissions</vt:lpstr>
      <vt:lpstr>Technical Presentations</vt:lpstr>
      <vt:lpstr>Presentations</vt:lpstr>
      <vt:lpstr>Presentations</vt:lpstr>
      <vt:lpstr>Presentations</vt:lpstr>
      <vt:lpstr>Next Steps</vt:lpstr>
      <vt:lpstr>Interim Webex Schedule</vt:lpstr>
      <vt:lpstr>PowerPoint Presentation</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262</cp:revision>
  <cp:lastPrinted>2000-03-07T00:55:37Z</cp:lastPrinted>
  <dcterms:created xsi:type="dcterms:W3CDTF">2016-01-17T22:48:36Z</dcterms:created>
  <dcterms:modified xsi:type="dcterms:W3CDTF">2022-11-17T05:07:14Z</dcterms:modified>
  <cp:category/>
</cp:coreProperties>
</file>