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71" r:id="rId4"/>
    <p:sldId id="298" r:id="rId5"/>
    <p:sldId id="314" r:id="rId6"/>
    <p:sldId id="300" r:id="rId7"/>
    <p:sldId id="315" r:id="rId8"/>
    <p:sldId id="306" r:id="rId9"/>
    <p:sldId id="299" r:id="rId10"/>
    <p:sldId id="313" r:id="rId11"/>
    <p:sldId id="311" r:id="rId12"/>
    <p:sldId id="30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298"/>
            <p14:sldId id="314"/>
            <p14:sldId id="300"/>
            <p14:sldId id="315"/>
            <p14:sldId id="306"/>
            <p14:sldId id="299"/>
            <p14:sldId id="313"/>
            <p14:sldId id="311"/>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26"/>
    <p:restoredTop sz="95915"/>
  </p:normalViewPr>
  <p:slideViewPr>
    <p:cSldViewPr>
      <p:cViewPr varScale="1">
        <p:scale>
          <a:sx n="128" d="100"/>
          <a:sy n="128" d="100"/>
        </p:scale>
        <p:origin x="1784"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Nov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Nov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15-22-0604-00-04ab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NBA-MMS-UWB Compressed PSDU</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Nov 2022</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[NBA-MMS-UWB Compressed PSDU]	</a:t>
            </a:r>
          </a:p>
          <a:p>
            <a:r>
              <a:rPr lang="en-US" altLang="en-US" sz="1600" b="1" dirty="0"/>
              <a:t>Date Submitted: </a:t>
            </a:r>
            <a:r>
              <a:rPr lang="en-US" altLang="en-US" sz="1600" dirty="0"/>
              <a:t>[November 15, 2022]	</a:t>
            </a:r>
          </a:p>
          <a:p>
            <a:r>
              <a:rPr lang="en-US" altLang="en-US" sz="1600" b="1" dirty="0"/>
              <a:t>Source:</a:t>
            </a:r>
            <a:r>
              <a:rPr lang="en-US" altLang="en-US" sz="1600" dirty="0"/>
              <a:t> [Alexander Krebs, Moche Cohen, Santhosh Kumar Mani, </a:t>
            </a:r>
            <a:r>
              <a:rPr lang="en-US" altLang="en-US" sz="1600" dirty="0" err="1"/>
              <a:t>Xiliang</a:t>
            </a:r>
            <a:r>
              <a:rPr lang="en-US" altLang="en-US" sz="1600" dirty="0"/>
              <a:t> Luo, Yong Liu, Lochan Verma, </a:t>
            </a:r>
            <a:r>
              <a:rPr lang="en-US" altLang="en-US" sz="1600" dirty="0" err="1"/>
              <a:t>Jinjing</a:t>
            </a:r>
            <a:r>
              <a:rPr lang="en-US" altLang="en-US" sz="1600" dirty="0"/>
              <a:t> Jiang, SK Yong (Apple)]</a:t>
            </a:r>
          </a:p>
          <a:p>
            <a:r>
              <a:rPr lang="en-US" altLang="en-US" sz="1600" b="1" dirty="0"/>
              <a:t>Email: </a:t>
            </a:r>
            <a:r>
              <a:rPr lang="en-US" altLang="en-US" sz="1600" dirty="0" err="1"/>
              <a:t>krebs@apple.com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[Proposal of an efficient MAC control signal format suitable for a baseline feature set supported by low-rate O-QPSK narrowband </a:t>
            </a:r>
            <a:r>
              <a:rPr lang="en-US" altLang="en-US" sz="1600" dirty="0" err="1"/>
              <a:t>PHYs.</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Comparison: Compressed vs 4z IE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Example: Poll, Response, Report (format as in previous slides)</a:t>
            </a:r>
          </a:p>
          <a:p>
            <a:pPr lvl="1">
              <a:spcBef>
                <a:spcPts val="600"/>
              </a:spcBef>
              <a:spcAft>
                <a:spcPts val="600"/>
              </a:spcAft>
              <a:buFont typeface="Arial" panose="020B0604020202020204" pitchFamily="34" charset="0"/>
              <a:buChar char="•"/>
            </a:pPr>
            <a:r>
              <a:rPr lang="en-US" sz="1400" dirty="0"/>
              <a:t>802.15.4z PSDU with RMI IE (TOF) and minimal (2-octet) nested IE for Poll/Resp</a:t>
            </a:r>
          </a:p>
          <a:p>
            <a:pPr lvl="1">
              <a:spcBef>
                <a:spcPts val="600"/>
              </a:spcBef>
              <a:spcAft>
                <a:spcPts val="600"/>
              </a:spcAft>
              <a:buFont typeface="Arial" panose="020B0604020202020204" pitchFamily="34" charset="0"/>
              <a:buChar char="•"/>
            </a:pPr>
            <a:r>
              <a:rPr lang="en-US" sz="1400" dirty="0"/>
              <a:t>Compressed PSDU Poll/Response (w/o block index), Report (1 timestamp)</a:t>
            </a:r>
          </a:p>
          <a:p>
            <a:pPr lvl="1">
              <a:spcBef>
                <a:spcPts val="600"/>
              </a:spcBef>
              <a:spcAft>
                <a:spcPts val="600"/>
              </a:spcAft>
              <a:buFont typeface="Arial" panose="020B0604020202020204" pitchFamily="34" charset="0"/>
              <a:buChar char="•"/>
            </a:pPr>
            <a:r>
              <a:rPr lang="en-US" sz="1400" dirty="0"/>
              <a:t>32-38% frame duration reduction @ 250kbit/s O-QPSK PHY</a:t>
            </a:r>
          </a:p>
          <a:p>
            <a:pPr lvl="2">
              <a:spcBef>
                <a:spcPts val="600"/>
              </a:spcBef>
              <a:spcAft>
                <a:spcPts val="600"/>
              </a:spcAft>
              <a:buFont typeface="Arial" panose="020B0604020202020204" pitchFamily="34" charset="0"/>
              <a:buChar char="•"/>
            </a:pPr>
            <a:r>
              <a:rPr lang="en-US" sz="1400" dirty="0"/>
              <a:t>Less than 50% TX occupancy per slot </a:t>
            </a:r>
          </a:p>
          <a:p>
            <a:pPr lvl="2">
              <a:spcBef>
                <a:spcPts val="600"/>
              </a:spcBef>
              <a:spcAft>
                <a:spcPts val="600"/>
              </a:spcAft>
              <a:buFont typeface="Arial" panose="020B0604020202020204" pitchFamily="34" charset="0"/>
              <a:buChar char="•"/>
            </a:pPr>
            <a:r>
              <a:rPr lang="en-US" sz="1400" dirty="0"/>
              <a:t>Reduced energy consumption, scheduling conflicts, and collision rate (PER)</a:t>
            </a:r>
          </a:p>
          <a:p>
            <a:pPr marL="457200" lvl="1" indent="0">
              <a:spcBef>
                <a:spcPts val="600"/>
              </a:spcBef>
              <a:spcAft>
                <a:spcPts val="600"/>
              </a:spcAft>
              <a:buNone/>
            </a:pPr>
            <a:endParaRPr lang="en-US" sz="1400" dirty="0"/>
          </a:p>
          <a:p>
            <a:pPr lvl="1">
              <a:spcBef>
                <a:spcPts val="600"/>
              </a:spcBef>
              <a:spcAft>
                <a:spcPts val="600"/>
              </a:spcAft>
              <a:buFont typeface="Arial" panose="020B0604020202020204" pitchFamily="34" charset="0"/>
              <a:buChar char="•"/>
            </a:pPr>
            <a:endParaRPr lang="en-US" sz="1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pic>
        <p:nvPicPr>
          <p:cNvPr id="9" name="Picture 8">
            <a:extLst>
              <a:ext uri="{FF2B5EF4-FFF2-40B4-BE49-F238E27FC236}">
                <a16:creationId xmlns:a16="http://schemas.microsoft.com/office/drawing/2014/main" id="{EFE3932E-8C3C-94D6-DBE5-6027C91A8AAD}"/>
              </a:ext>
            </a:extLst>
          </p:cNvPr>
          <p:cNvPicPr>
            <a:picLocks noChangeAspect="1"/>
          </p:cNvPicPr>
          <p:nvPr/>
        </p:nvPicPr>
        <p:blipFill>
          <a:blip r:embed="rId2"/>
          <a:stretch>
            <a:fillRect/>
          </a:stretch>
        </p:blipFill>
        <p:spPr>
          <a:xfrm>
            <a:off x="723900" y="4271037"/>
            <a:ext cx="7772400" cy="1901163"/>
          </a:xfrm>
          <a:prstGeom prst="rect">
            <a:avLst/>
          </a:prstGeom>
        </p:spPr>
      </p:pic>
    </p:spTree>
    <p:extLst>
      <p:ext uri="{BB962C8B-B14F-4D97-AF65-F5344CB8AC3E}">
        <p14:creationId xmlns:p14="http://schemas.microsoft.com/office/powerpoint/2010/main" val="1827113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Compressed PSDU Proposal</a:t>
            </a:r>
          </a:p>
          <a:p>
            <a:pPr lvl="1">
              <a:spcBef>
                <a:spcPts val="600"/>
              </a:spcBef>
              <a:spcAft>
                <a:spcPts val="600"/>
              </a:spcAft>
              <a:buFont typeface="Arial" panose="020B0604020202020204" pitchFamily="34" charset="0"/>
              <a:buChar char="•"/>
            </a:pPr>
            <a:r>
              <a:rPr lang="en-US" sz="1400" dirty="0"/>
              <a:t>Cross-session interoperability NOT required for MMS-UWB control packets</a:t>
            </a:r>
          </a:p>
          <a:p>
            <a:pPr lvl="1">
              <a:spcBef>
                <a:spcPts val="600"/>
              </a:spcBef>
              <a:spcAft>
                <a:spcPts val="600"/>
              </a:spcAft>
              <a:buFont typeface="Arial" panose="020B0604020202020204" pitchFamily="34" charset="0"/>
              <a:buChar char="•"/>
            </a:pPr>
            <a:r>
              <a:rPr lang="en-US" sz="1400" dirty="0"/>
              <a:t>Existing RMI IE scheme does not support 1-timestamp report w encryption in 1ms grid</a:t>
            </a:r>
          </a:p>
          <a:p>
            <a:pPr lvl="1">
              <a:spcBef>
                <a:spcPts val="600"/>
              </a:spcBef>
              <a:spcAft>
                <a:spcPts val="600"/>
              </a:spcAft>
              <a:buFont typeface="Arial" panose="020B0604020202020204" pitchFamily="34" charset="0"/>
              <a:buChar char="•"/>
            </a:pPr>
            <a:r>
              <a:rPr lang="en-US" sz="1400" dirty="0"/>
              <a:t>Proposed PSDU format gains an &gt;30% advantage of packet duration every MMS cycle</a:t>
            </a:r>
          </a:p>
          <a:p>
            <a:pPr marL="457200" lvl="1" indent="0">
              <a:spcBef>
                <a:spcPts val="600"/>
              </a:spcBef>
              <a:spcAft>
                <a:spcPts val="600"/>
              </a:spcAft>
              <a:buNone/>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4136745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X. Luo (Apple Inc), F. Leong (NXP), M. Lee (Samsung Electronics), et al., “NBA-UWB Technical Framework Proposal”, 15-22-0571-01-04ab.</a:t>
            </a:r>
          </a:p>
          <a:p>
            <a:pPr marL="0" indent="0">
              <a:spcBef>
                <a:spcPts val="600"/>
              </a:spcBef>
              <a:spcAft>
                <a:spcPts val="600"/>
              </a:spcAft>
              <a:buNone/>
            </a:pPr>
            <a:r>
              <a:rPr lang="en-US" sz="1800" dirty="0"/>
              <a:t>[2] A. Krebs et al., “Updates on Narrowband Channel Allocation and Access”, 15-22-0493-02-04ab.</a:t>
            </a:r>
          </a:p>
          <a:p>
            <a:pPr marL="0" indent="0">
              <a:spcBef>
                <a:spcPts val="600"/>
              </a:spcBef>
              <a:spcAft>
                <a:spcPts val="600"/>
              </a:spcAft>
              <a:buNone/>
            </a:pPr>
            <a:r>
              <a:rPr lang="en-US" sz="1800" dirty="0"/>
              <a:t>[3] E. </a:t>
            </a:r>
            <a:r>
              <a:rPr lang="en-US" sz="1800" dirty="0" err="1"/>
              <a:t>Ekrem</a:t>
            </a:r>
            <a:r>
              <a:rPr lang="en-US" sz="1800" dirty="0"/>
              <a:t> et al., “</a:t>
            </a:r>
            <a:r>
              <a:rPr lang="en-US" altLang="en-US" sz="1800" dirty="0">
                <a:solidFill>
                  <a:schemeClr val="tx2"/>
                </a:solidFill>
              </a:rPr>
              <a:t>Link budget analysis for narrowband assisted multi-millisecond UWB</a:t>
            </a:r>
            <a:r>
              <a:rPr lang="en-US" sz="1800" dirty="0"/>
              <a:t>”, 15-22-0074-00-04ab.</a:t>
            </a:r>
          </a:p>
          <a:p>
            <a:pPr marL="0" indent="0">
              <a:spcBef>
                <a:spcPts val="600"/>
              </a:spcBef>
              <a:spcAft>
                <a:spcPts val="600"/>
              </a:spcAft>
              <a:buNone/>
            </a:pPr>
            <a:r>
              <a:rPr lang="en-US" sz="1800" dirty="0"/>
              <a:t>[4] L. Verma (Apple), M. Lee (Samsung), W. </a:t>
            </a:r>
            <a:r>
              <a:rPr lang="en-US" sz="1800" dirty="0" err="1"/>
              <a:t>Kuchler</a:t>
            </a:r>
            <a:r>
              <a:rPr lang="en-US" sz="1800" dirty="0"/>
              <a:t> (NXP), et al., “UWB Channel Usage Coordination for better UWB Coexistence”, 15-22-0456-00-04ab.</a:t>
            </a:r>
          </a:p>
          <a:p>
            <a:pPr marL="0" indent="0">
              <a:spcBef>
                <a:spcPts val="600"/>
              </a:spcBef>
              <a:spcAft>
                <a:spcPts val="600"/>
              </a:spcAft>
              <a:buNone/>
            </a:pPr>
            <a:r>
              <a:rPr lang="en-US" sz="1800" dirty="0"/>
              <a:t>[5] E. </a:t>
            </a:r>
            <a:r>
              <a:rPr lang="en-US" sz="1800" dirty="0" err="1"/>
              <a:t>Ekrem</a:t>
            </a:r>
            <a:r>
              <a:rPr lang="en-US" sz="1800" dirty="0"/>
              <a:t> (Apple) et al., “</a:t>
            </a:r>
            <a:r>
              <a:rPr lang="en-US" altLang="en-US" sz="1800" dirty="0">
                <a:solidFill>
                  <a:schemeClr val="tx2"/>
                </a:solidFill>
              </a:rPr>
              <a:t>More on narrowband assisted multi-millisecond UWB</a:t>
            </a:r>
            <a:r>
              <a:rPr lang="en-US" sz="1800" dirty="0"/>
              <a:t>”, 15-21-0593-01-04ab.</a:t>
            </a:r>
          </a:p>
          <a:p>
            <a:pPr marL="0" indent="0">
              <a:spcBef>
                <a:spcPts val="600"/>
              </a:spcBef>
              <a:spcAft>
                <a:spcPts val="600"/>
              </a:spcAft>
              <a:buNone/>
            </a:pPr>
            <a:r>
              <a:rPr lang="en-US" sz="1800" dirty="0"/>
              <a:t>[6] L. Verma (Apple) et al., ”Follow-up on UWB Channel Usage Coordination”, 15-22-0573-00-04ab.</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26815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268823312"/>
              </p:ext>
            </p:extLst>
          </p:nvPr>
        </p:nvGraphicFramePr>
        <p:xfrm>
          <a:off x="685800" y="908720"/>
          <a:ext cx="7774632" cy="5389979"/>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Signaling, control, and information elements (IEs) for hybrid operation and multi-millisecond ranging mode</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Nov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Compressed PSDU: Application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NBA-MMS-UWB [1, 2]</a:t>
            </a:r>
          </a:p>
          <a:p>
            <a:pPr lvl="1">
              <a:spcBef>
                <a:spcPts val="600"/>
              </a:spcBef>
              <a:spcAft>
                <a:spcPts val="600"/>
              </a:spcAft>
              <a:buFont typeface="Arial" panose="020B0604020202020204" pitchFamily="34" charset="0"/>
              <a:buChar char="•"/>
            </a:pPr>
            <a:r>
              <a:rPr lang="en-US" sz="1800" dirty="0"/>
              <a:t>Poll, Response</a:t>
            </a:r>
          </a:p>
          <a:p>
            <a:pPr lvl="2">
              <a:spcBef>
                <a:spcPts val="600"/>
              </a:spcBef>
              <a:spcAft>
                <a:spcPts val="600"/>
              </a:spcAft>
              <a:buFont typeface="Arial" panose="020B0604020202020204" pitchFamily="34" charset="0"/>
              <a:buChar char="•"/>
            </a:pPr>
            <a:r>
              <a:rPr lang="en-US" sz="1800" dirty="0"/>
              <a:t>CFO sync for MMS-UWB</a:t>
            </a:r>
          </a:p>
          <a:p>
            <a:pPr lvl="2">
              <a:spcBef>
                <a:spcPts val="600"/>
              </a:spcBef>
              <a:spcAft>
                <a:spcPts val="600"/>
              </a:spcAft>
              <a:buFont typeface="Arial" panose="020B0604020202020204" pitchFamily="34" charset="0"/>
              <a:buChar char="•"/>
            </a:pPr>
            <a:r>
              <a:rPr lang="en-US" sz="1800" dirty="0"/>
              <a:t>Optional payload for MAC synchronization and control</a:t>
            </a:r>
          </a:p>
          <a:p>
            <a:pPr lvl="1">
              <a:spcBef>
                <a:spcPts val="600"/>
              </a:spcBef>
              <a:spcAft>
                <a:spcPts val="600"/>
              </a:spcAft>
              <a:buFont typeface="Arial" panose="020B0604020202020204" pitchFamily="34" charset="0"/>
              <a:buChar char="•"/>
            </a:pPr>
            <a:r>
              <a:rPr lang="en-US" sz="1800" dirty="0"/>
              <a:t>Report</a:t>
            </a:r>
          </a:p>
          <a:p>
            <a:pPr lvl="2">
              <a:spcBef>
                <a:spcPts val="600"/>
              </a:spcBef>
              <a:spcAft>
                <a:spcPts val="600"/>
              </a:spcAft>
              <a:buFont typeface="Arial" panose="020B0604020202020204" pitchFamily="34" charset="0"/>
              <a:buChar char="•"/>
            </a:pPr>
            <a:r>
              <a:rPr lang="en-US" sz="1800" dirty="0"/>
              <a:t>Payload with measurement report data: timestamps,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8" name="Picture 7">
            <a:extLst>
              <a:ext uri="{FF2B5EF4-FFF2-40B4-BE49-F238E27FC236}">
                <a16:creationId xmlns:a16="http://schemas.microsoft.com/office/drawing/2014/main" id="{62B07172-8B5B-4D20-17F3-AD68D7D8E4A4}"/>
              </a:ext>
            </a:extLst>
          </p:cNvPr>
          <p:cNvPicPr>
            <a:picLocks noChangeAspect="1"/>
          </p:cNvPicPr>
          <p:nvPr/>
        </p:nvPicPr>
        <p:blipFill>
          <a:blip r:embed="rId2"/>
          <a:stretch>
            <a:fillRect/>
          </a:stretch>
        </p:blipFill>
        <p:spPr>
          <a:xfrm>
            <a:off x="838200" y="4990860"/>
            <a:ext cx="7620000" cy="757207"/>
          </a:xfrm>
          <a:prstGeom prst="rect">
            <a:avLst/>
          </a:prstGeom>
        </p:spPr>
      </p:pic>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Compressed PSDU: Why?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2400" dirty="0"/>
              <a:t>NBA-MMS-UWB</a:t>
            </a:r>
          </a:p>
          <a:p>
            <a:pPr lvl="1">
              <a:spcBef>
                <a:spcPts val="600"/>
              </a:spcBef>
              <a:spcAft>
                <a:spcPts val="600"/>
              </a:spcAft>
              <a:buFont typeface="Arial" panose="020B0604020202020204" pitchFamily="34" charset="0"/>
              <a:buChar char="•"/>
            </a:pPr>
            <a:r>
              <a:rPr lang="en-US" sz="1800" dirty="0"/>
              <a:t>UWB requires avg. </a:t>
            </a:r>
            <a:r>
              <a:rPr lang="en-US" sz="1800" dirty="0" err="1"/>
              <a:t>eirp</a:t>
            </a:r>
            <a:r>
              <a:rPr lang="en-US" sz="1800" dirty="0"/>
              <a:t> limit =&gt; sweet spot @ 1ms MAC grid</a:t>
            </a:r>
          </a:p>
          <a:p>
            <a:pPr lvl="1">
              <a:spcBef>
                <a:spcPts val="600"/>
              </a:spcBef>
              <a:spcAft>
                <a:spcPts val="600"/>
              </a:spcAft>
              <a:buFont typeface="Arial" panose="020B0604020202020204" pitchFamily="34" charset="0"/>
              <a:buChar char="•"/>
            </a:pPr>
            <a:r>
              <a:rPr lang="en-US" sz="1800" dirty="0"/>
              <a:t>NB O-QPSK 250k has limited PSDU capacity (~25 bytes/</a:t>
            </a:r>
            <a:r>
              <a:rPr lang="en-US" sz="1800" dirty="0" err="1"/>
              <a:t>ms</a:t>
            </a:r>
            <a:r>
              <a:rPr lang="en-US" sz="1800" dirty="0"/>
              <a:t>)</a:t>
            </a:r>
          </a:p>
          <a:p>
            <a:pPr lvl="2">
              <a:spcBef>
                <a:spcPts val="600"/>
              </a:spcBef>
              <a:spcAft>
                <a:spcPts val="600"/>
              </a:spcAft>
              <a:buFont typeface="Arial" panose="020B0604020202020204" pitchFamily="34" charset="0"/>
              <a:buChar char="•"/>
            </a:pPr>
            <a:r>
              <a:rPr lang="en-US" sz="1600" dirty="0"/>
              <a:t>Control channel must support baseline feature set (Poll, Resp, Report, …)</a:t>
            </a:r>
          </a:p>
          <a:p>
            <a:pPr lvl="2">
              <a:spcBef>
                <a:spcPts val="600"/>
              </a:spcBef>
              <a:spcAft>
                <a:spcPts val="600"/>
              </a:spcAft>
              <a:buFont typeface="Arial" panose="020B0604020202020204" pitchFamily="34" charset="0"/>
              <a:buChar char="•"/>
            </a:pPr>
            <a:r>
              <a:rPr lang="en-US" sz="1600" dirty="0"/>
              <a:t>Extended feature set may require higher rate modulation (500k/1M)</a:t>
            </a:r>
          </a:p>
          <a:p>
            <a:pPr lvl="3">
              <a:spcBef>
                <a:spcPts val="600"/>
              </a:spcBef>
              <a:spcAft>
                <a:spcPts val="600"/>
              </a:spcAft>
              <a:buFont typeface="Arial" panose="020B0604020202020204" pitchFamily="34" charset="0"/>
              <a:buChar char="•"/>
            </a:pPr>
            <a:r>
              <a:rPr lang="en-US" sz="1400" dirty="0"/>
              <a:t>E.g., Secure Ranging Report, Angle of Arrival, …</a:t>
            </a:r>
          </a:p>
          <a:p>
            <a:pPr lvl="1">
              <a:spcBef>
                <a:spcPts val="600"/>
              </a:spcBef>
              <a:spcAft>
                <a:spcPts val="600"/>
              </a:spcAft>
              <a:buFont typeface="Arial" panose="020B0604020202020204" pitchFamily="34" charset="0"/>
              <a:buChar char="•"/>
            </a:pPr>
            <a:r>
              <a:rPr lang="en-US" sz="2000" dirty="0"/>
              <a:t>Keeping NB packets shorter than 1ms</a:t>
            </a:r>
          </a:p>
          <a:p>
            <a:pPr lvl="2">
              <a:spcBef>
                <a:spcPts val="600"/>
              </a:spcBef>
              <a:spcAft>
                <a:spcPts val="600"/>
              </a:spcAft>
              <a:buFont typeface="Arial" panose="020B0604020202020204" pitchFamily="34" charset="0"/>
              <a:buChar char="•"/>
            </a:pPr>
            <a:r>
              <a:rPr lang="en-US" sz="1600" dirty="0"/>
              <a:t>reduces energy consumption</a:t>
            </a:r>
          </a:p>
          <a:p>
            <a:pPr lvl="2">
              <a:spcBef>
                <a:spcPts val="600"/>
              </a:spcBef>
              <a:spcAft>
                <a:spcPts val="600"/>
              </a:spcAft>
              <a:buFont typeface="Arial" panose="020B0604020202020204" pitchFamily="34" charset="0"/>
              <a:buChar char="•"/>
            </a:pPr>
            <a:r>
              <a:rPr lang="en-US" sz="1600" dirty="0"/>
              <a:t>improves internal radio co-existence</a:t>
            </a:r>
          </a:p>
          <a:p>
            <a:pPr lvl="2">
              <a:spcBef>
                <a:spcPts val="600"/>
              </a:spcBef>
              <a:spcAft>
                <a:spcPts val="600"/>
              </a:spcAft>
              <a:buFont typeface="Arial" panose="020B0604020202020204" pitchFamily="34" charset="0"/>
              <a:buChar char="•"/>
            </a:pPr>
            <a:r>
              <a:rPr lang="en-US" sz="1600" dirty="0"/>
              <a:t>gives better CFO estimate for UWB fragments</a:t>
            </a:r>
          </a:p>
          <a:p>
            <a:pPr lvl="2">
              <a:spcBef>
                <a:spcPts val="600"/>
              </a:spcBef>
              <a:spcAft>
                <a:spcPts val="600"/>
              </a:spcAft>
              <a:buFont typeface="Arial" panose="020B0604020202020204" pitchFamily="34" charset="0"/>
              <a:buChar char="•"/>
            </a:pPr>
            <a:r>
              <a:rPr lang="en-US" sz="1600" dirty="0"/>
              <a:t>More features can be supported in baseline 250k O-QPSK PHY</a:t>
            </a: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930285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Example: 802.15.4z PSDU+RMI IE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4217135" y="1676399"/>
            <a:ext cx="4164866" cy="4495801"/>
          </a:xfrm>
        </p:spPr>
        <p:txBody>
          <a:bodyPr/>
          <a:lstStyle/>
          <a:p>
            <a:pPr>
              <a:spcBef>
                <a:spcPts val="600"/>
              </a:spcBef>
              <a:spcAft>
                <a:spcPts val="600"/>
              </a:spcAft>
              <a:buFont typeface="Arial" panose="020B0604020202020204" pitchFamily="34" charset="0"/>
              <a:buChar char="•"/>
            </a:pPr>
            <a:r>
              <a:rPr lang="en-US" sz="1600" dirty="0"/>
              <a:t>Payload (Encrypted Measurement Report IE, TOF present)</a:t>
            </a:r>
            <a:endParaRPr lang="en-US" sz="1200" dirty="0"/>
          </a:p>
          <a:p>
            <a:pPr lvl="1">
              <a:spcBef>
                <a:spcPts val="600"/>
              </a:spcBef>
              <a:spcAft>
                <a:spcPts val="600"/>
              </a:spcAft>
              <a:buFont typeface="Arial" panose="020B0604020202020204" pitchFamily="34" charset="0"/>
              <a:buChar char="•"/>
            </a:pPr>
            <a:r>
              <a:rPr lang="en-US" sz="1200" dirty="0"/>
              <a:t>2-octet MLME header</a:t>
            </a:r>
          </a:p>
          <a:p>
            <a:pPr lvl="1">
              <a:spcBef>
                <a:spcPts val="600"/>
              </a:spcBef>
              <a:spcAft>
                <a:spcPts val="600"/>
              </a:spcAft>
              <a:buFont typeface="Arial" panose="020B0604020202020204" pitchFamily="34" charset="0"/>
              <a:buChar char="•"/>
            </a:pPr>
            <a:r>
              <a:rPr lang="en-US" sz="1200" dirty="0"/>
              <a:t>2-octet IE header (type=RMI IE, length=4)</a:t>
            </a:r>
          </a:p>
          <a:p>
            <a:pPr lvl="1">
              <a:spcBef>
                <a:spcPts val="600"/>
              </a:spcBef>
              <a:spcAft>
                <a:spcPts val="600"/>
              </a:spcAft>
              <a:buFont typeface="Arial" panose="020B0604020202020204" pitchFamily="34" charset="0"/>
              <a:buChar char="•"/>
            </a:pPr>
            <a:r>
              <a:rPr lang="en-US" sz="1200" dirty="0"/>
              <a:t>2-octet field bitmask + field length</a:t>
            </a:r>
          </a:p>
          <a:p>
            <a:pPr lvl="1">
              <a:spcBef>
                <a:spcPts val="600"/>
              </a:spcBef>
              <a:spcAft>
                <a:spcPts val="600"/>
              </a:spcAft>
              <a:buFont typeface="Arial" panose="020B0604020202020204" pitchFamily="34" charset="0"/>
              <a:buChar char="•"/>
            </a:pPr>
            <a:r>
              <a:rPr lang="en-US" sz="1200" dirty="0"/>
              <a:t>4-octet timestamp</a:t>
            </a:r>
          </a:p>
          <a:p>
            <a:pPr marL="0" indent="0">
              <a:spcBef>
                <a:spcPts val="600"/>
              </a:spcBef>
              <a:spcAft>
                <a:spcPts val="600"/>
              </a:spcAft>
              <a:buNone/>
            </a:pPr>
            <a:endParaRPr lang="en-US" sz="1800" dirty="0"/>
          </a:p>
          <a:p>
            <a:pPr marL="0" indent="0">
              <a:spcBef>
                <a:spcPts val="600"/>
              </a:spcBef>
              <a:spcAft>
                <a:spcPts val="600"/>
              </a:spcAft>
              <a:buNone/>
            </a:pPr>
            <a:endParaRPr lang="en-US" sz="2800" dirty="0"/>
          </a:p>
          <a:p>
            <a:pPr marL="0" indent="0" algn="r">
              <a:spcBef>
                <a:spcPts val="600"/>
              </a:spcBef>
              <a:spcAft>
                <a:spcPts val="600"/>
              </a:spcAft>
              <a:buNone/>
            </a:pPr>
            <a:r>
              <a:rPr lang="en-US" sz="2800" dirty="0"/>
              <a:t>Total: 25 octets</a:t>
            </a:r>
          </a:p>
          <a:p>
            <a:pPr marL="457200" lvl="1" indent="0">
              <a:spcBef>
                <a:spcPts val="600"/>
              </a:spcBef>
              <a:spcAft>
                <a:spcPts val="600"/>
              </a:spcAft>
              <a:buNone/>
            </a:pPr>
            <a:endParaRPr lang="en-US" sz="1400" dirty="0"/>
          </a:p>
          <a:p>
            <a:pPr lvl="1">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8" name="Content Placeholder 2">
            <a:extLst>
              <a:ext uri="{FF2B5EF4-FFF2-40B4-BE49-F238E27FC236}">
                <a16:creationId xmlns:a16="http://schemas.microsoft.com/office/drawing/2014/main" id="{2E8E218A-CCF8-0BD7-DA67-A00E5A159FFB}"/>
              </a:ext>
            </a:extLst>
          </p:cNvPr>
          <p:cNvSpPr txBox="1">
            <a:spLocks/>
          </p:cNvSpPr>
          <p:nvPr/>
        </p:nvSpPr>
        <p:spPr bwMode="auto">
          <a:xfrm>
            <a:off x="939800" y="1676400"/>
            <a:ext cx="4343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sz="1600" dirty="0"/>
              <a:t>MAC Header/Footer</a:t>
            </a:r>
          </a:p>
          <a:p>
            <a:pPr lvl="1">
              <a:spcBef>
                <a:spcPts val="600"/>
              </a:spcBef>
              <a:spcAft>
                <a:spcPts val="600"/>
              </a:spcAft>
              <a:buFont typeface="Arial" panose="020B0604020202020204" pitchFamily="34" charset="0"/>
              <a:buChar char="•"/>
            </a:pPr>
            <a:r>
              <a:rPr lang="en-US" sz="1200" dirty="0"/>
              <a:t>2-octet Frame Control</a:t>
            </a:r>
          </a:p>
          <a:p>
            <a:pPr lvl="1">
              <a:spcBef>
                <a:spcPts val="600"/>
              </a:spcBef>
              <a:spcAft>
                <a:spcPts val="600"/>
              </a:spcAft>
              <a:buFont typeface="Arial" panose="020B0604020202020204" pitchFamily="34" charset="0"/>
              <a:buChar char="•"/>
            </a:pPr>
            <a:r>
              <a:rPr lang="en-US" sz="1200" dirty="0"/>
              <a:t>2-octet </a:t>
            </a:r>
            <a:r>
              <a:rPr lang="en-US" sz="1200" dirty="0" err="1"/>
              <a:t>Dst</a:t>
            </a:r>
            <a:r>
              <a:rPr lang="en-US" sz="1200" dirty="0"/>
              <a:t> Short </a:t>
            </a:r>
            <a:r>
              <a:rPr lang="en-US" sz="1200" dirty="0" err="1"/>
              <a:t>Addr</a:t>
            </a:r>
            <a:endParaRPr lang="en-US" sz="1200" dirty="0"/>
          </a:p>
          <a:p>
            <a:pPr lvl="1">
              <a:spcBef>
                <a:spcPts val="600"/>
              </a:spcBef>
              <a:spcAft>
                <a:spcPts val="600"/>
              </a:spcAft>
              <a:buFont typeface="Arial" panose="020B0604020202020204" pitchFamily="34" charset="0"/>
              <a:buChar char="•"/>
            </a:pPr>
            <a:r>
              <a:rPr lang="en-US" sz="1200" dirty="0"/>
              <a:t>1-octet </a:t>
            </a:r>
            <a:r>
              <a:rPr lang="en-US" sz="1200" dirty="0" err="1"/>
              <a:t>AuxSecHeader</a:t>
            </a:r>
            <a:endParaRPr lang="en-US" sz="1200" dirty="0"/>
          </a:p>
          <a:p>
            <a:pPr lvl="1">
              <a:spcBef>
                <a:spcPts val="600"/>
              </a:spcBef>
              <a:spcAft>
                <a:spcPts val="600"/>
              </a:spcAft>
              <a:buFont typeface="Arial" panose="020B0604020202020204" pitchFamily="34" charset="0"/>
              <a:buChar char="•"/>
            </a:pPr>
            <a:r>
              <a:rPr lang="en-US" sz="1200" dirty="0"/>
              <a:t>8-octet ENC-MIC-64</a:t>
            </a:r>
          </a:p>
          <a:p>
            <a:pPr lvl="1">
              <a:spcBef>
                <a:spcPts val="600"/>
              </a:spcBef>
              <a:spcAft>
                <a:spcPts val="600"/>
              </a:spcAft>
              <a:buFont typeface="Arial" panose="020B0604020202020204" pitchFamily="34" charset="0"/>
              <a:buChar char="•"/>
            </a:pPr>
            <a:r>
              <a:rPr lang="en-US" sz="1200" dirty="0"/>
              <a:t>2-octet CRC16</a:t>
            </a:r>
          </a:p>
          <a:p>
            <a:pPr lvl="1">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7" name="Rectangle 6">
            <a:extLst>
              <a:ext uri="{FF2B5EF4-FFF2-40B4-BE49-F238E27FC236}">
                <a16:creationId xmlns:a16="http://schemas.microsoft.com/office/drawing/2014/main" id="{8DC36D6E-DD2C-827C-F0D0-F11A216B98A1}"/>
              </a:ext>
            </a:extLst>
          </p:cNvPr>
          <p:cNvSpPr/>
          <p:nvPr/>
        </p:nvSpPr>
        <p:spPr bwMode="auto">
          <a:xfrm>
            <a:off x="1678606" y="3060000"/>
            <a:ext cx="1597993" cy="324000"/>
          </a:xfrm>
          <a:prstGeom prst="rect">
            <a:avLst/>
          </a:prstGeom>
          <a:noFill/>
          <a:ln w="254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0" name="Rectangle 9">
            <a:extLst>
              <a:ext uri="{FF2B5EF4-FFF2-40B4-BE49-F238E27FC236}">
                <a16:creationId xmlns:a16="http://schemas.microsoft.com/office/drawing/2014/main" id="{8DB58A2F-3579-4018-F555-AC58EB49D841}"/>
              </a:ext>
            </a:extLst>
          </p:cNvPr>
          <p:cNvSpPr/>
          <p:nvPr/>
        </p:nvSpPr>
        <p:spPr bwMode="auto">
          <a:xfrm>
            <a:off x="4932000" y="3312000"/>
            <a:ext cx="1468800" cy="324000"/>
          </a:xfrm>
          <a:prstGeom prst="rect">
            <a:avLst/>
          </a:prstGeom>
          <a:noFill/>
          <a:ln w="254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pic>
        <p:nvPicPr>
          <p:cNvPr id="11" name="Picture 10">
            <a:extLst>
              <a:ext uri="{FF2B5EF4-FFF2-40B4-BE49-F238E27FC236}">
                <a16:creationId xmlns:a16="http://schemas.microsoft.com/office/drawing/2014/main" id="{46CAC6F9-2C7A-0731-5A10-A882C5A697FA}"/>
              </a:ext>
            </a:extLst>
          </p:cNvPr>
          <p:cNvPicPr>
            <a:picLocks noChangeAspect="1"/>
          </p:cNvPicPr>
          <p:nvPr/>
        </p:nvPicPr>
        <p:blipFill>
          <a:blip r:embed="rId2"/>
          <a:stretch>
            <a:fillRect/>
          </a:stretch>
        </p:blipFill>
        <p:spPr>
          <a:xfrm>
            <a:off x="1235398" y="4191000"/>
            <a:ext cx="4293335" cy="1981200"/>
          </a:xfrm>
          <a:prstGeom prst="rect">
            <a:avLst/>
          </a:prstGeom>
        </p:spPr>
      </p:pic>
    </p:spTree>
    <p:extLst>
      <p:ext uri="{BB962C8B-B14F-4D97-AF65-F5344CB8AC3E}">
        <p14:creationId xmlns:p14="http://schemas.microsoft.com/office/powerpoint/2010/main" val="2729694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Compressed PSDU: Format Proposal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Generic compressed PSDU format</a:t>
            </a:r>
          </a:p>
          <a:p>
            <a:pPr lvl="1">
              <a:spcBef>
                <a:spcPts val="600"/>
              </a:spcBef>
              <a:spcAft>
                <a:spcPts val="600"/>
              </a:spcAft>
              <a:buFont typeface="Arial" panose="020B0604020202020204" pitchFamily="34" charset="0"/>
              <a:buChar char="•"/>
            </a:pPr>
            <a:r>
              <a:rPr lang="en-US" sz="1400" dirty="0"/>
              <a:t>1-octet PSDU ID</a:t>
            </a:r>
          </a:p>
          <a:p>
            <a:pPr lvl="1">
              <a:spcBef>
                <a:spcPts val="600"/>
              </a:spcBef>
              <a:spcAft>
                <a:spcPts val="600"/>
              </a:spcAft>
              <a:buFont typeface="Arial" panose="020B0604020202020204" pitchFamily="34" charset="0"/>
              <a:buChar char="•"/>
            </a:pPr>
            <a:r>
              <a:rPr lang="en-US" sz="1400" dirty="0"/>
              <a:t>PSDU content is ID specific</a:t>
            </a:r>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14" name="Picture 13">
            <a:extLst>
              <a:ext uri="{FF2B5EF4-FFF2-40B4-BE49-F238E27FC236}">
                <a16:creationId xmlns:a16="http://schemas.microsoft.com/office/drawing/2014/main" id="{01D9C611-0438-5B69-8491-71BC979FA90E}"/>
              </a:ext>
            </a:extLst>
          </p:cNvPr>
          <p:cNvPicPr>
            <a:picLocks noChangeAspect="1"/>
          </p:cNvPicPr>
          <p:nvPr/>
        </p:nvPicPr>
        <p:blipFill>
          <a:blip r:embed="rId2"/>
          <a:stretch>
            <a:fillRect/>
          </a:stretch>
        </p:blipFill>
        <p:spPr>
          <a:xfrm>
            <a:off x="2709863" y="4267200"/>
            <a:ext cx="3270250" cy="537696"/>
          </a:xfrm>
          <a:prstGeom prst="rect">
            <a:avLst/>
          </a:prstGeom>
        </p:spPr>
      </p:pic>
    </p:spTree>
    <p:extLst>
      <p:ext uri="{BB962C8B-B14F-4D97-AF65-F5344CB8AC3E}">
        <p14:creationId xmlns:p14="http://schemas.microsoft.com/office/powerpoint/2010/main" val="586030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Compressed PSDU: Format Proposal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Compressed PSDU specific to NBA-MMS-UWB control frames</a:t>
            </a:r>
          </a:p>
          <a:p>
            <a:pPr lvl="1">
              <a:spcBef>
                <a:spcPts val="600"/>
              </a:spcBef>
              <a:spcAft>
                <a:spcPts val="600"/>
              </a:spcAft>
              <a:buFont typeface="Arial" panose="020B0604020202020204" pitchFamily="34" charset="0"/>
              <a:buChar char="•"/>
            </a:pPr>
            <a:r>
              <a:rPr lang="en-US" sz="1400" dirty="0"/>
              <a:t>1-octet message ID (0x00=Poll, 0x01=Response, 0x02=Report, …)</a:t>
            </a:r>
          </a:p>
          <a:p>
            <a:pPr lvl="1">
              <a:spcBef>
                <a:spcPts val="600"/>
              </a:spcBef>
              <a:spcAft>
                <a:spcPts val="600"/>
              </a:spcAft>
              <a:buFont typeface="Arial" panose="020B0604020202020204" pitchFamily="34" charset="0"/>
              <a:buChar char="•"/>
            </a:pPr>
            <a:r>
              <a:rPr lang="en-US" sz="1400" dirty="0"/>
              <a:t>2-octet session identifier/address</a:t>
            </a:r>
          </a:p>
          <a:p>
            <a:pPr lvl="1">
              <a:spcBef>
                <a:spcPts val="600"/>
              </a:spcBef>
              <a:spcAft>
                <a:spcPts val="600"/>
              </a:spcAft>
              <a:buFont typeface="Arial" panose="020B0604020202020204" pitchFamily="34" charset="0"/>
              <a:buChar char="•"/>
            </a:pPr>
            <a:r>
              <a:rPr lang="en-US" sz="1400" dirty="0"/>
              <a:t>ID specific data (variable length)</a:t>
            </a:r>
          </a:p>
          <a:p>
            <a:pPr lvl="1">
              <a:spcBef>
                <a:spcPts val="600"/>
              </a:spcBef>
              <a:spcAft>
                <a:spcPts val="600"/>
              </a:spcAft>
              <a:buFont typeface="Arial" panose="020B0604020202020204" pitchFamily="34" charset="0"/>
              <a:buChar char="•"/>
            </a:pPr>
            <a:r>
              <a:rPr lang="en-US" sz="1400" dirty="0"/>
              <a:t>2-octet CRC16</a:t>
            </a:r>
          </a:p>
          <a:p>
            <a:pPr lvl="1">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15" name="Picture 14">
            <a:extLst>
              <a:ext uri="{FF2B5EF4-FFF2-40B4-BE49-F238E27FC236}">
                <a16:creationId xmlns:a16="http://schemas.microsoft.com/office/drawing/2014/main" id="{90441E2E-66D9-8AF6-589F-481F8CE790DB}"/>
              </a:ext>
            </a:extLst>
          </p:cNvPr>
          <p:cNvPicPr>
            <a:picLocks noChangeAspect="1"/>
          </p:cNvPicPr>
          <p:nvPr/>
        </p:nvPicPr>
        <p:blipFill>
          <a:blip r:embed="rId2"/>
          <a:stretch>
            <a:fillRect/>
          </a:stretch>
        </p:blipFill>
        <p:spPr>
          <a:xfrm>
            <a:off x="2709863" y="4267200"/>
            <a:ext cx="3270249" cy="537696"/>
          </a:xfrm>
          <a:prstGeom prst="rect">
            <a:avLst/>
          </a:prstGeom>
        </p:spPr>
      </p:pic>
    </p:spTree>
    <p:extLst>
      <p:ext uri="{BB962C8B-B14F-4D97-AF65-F5344CB8AC3E}">
        <p14:creationId xmlns:p14="http://schemas.microsoft.com/office/powerpoint/2010/main" val="1077524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Example: EncTimestamp64</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PSDU for ID=0xtbd (EncTimeStamp64)</a:t>
            </a:r>
          </a:p>
          <a:p>
            <a:pPr lvl="1">
              <a:spcBef>
                <a:spcPts val="600"/>
              </a:spcBef>
              <a:spcAft>
                <a:spcPts val="600"/>
              </a:spcAft>
              <a:buFont typeface="Arial" panose="020B0604020202020204" pitchFamily="34" charset="0"/>
              <a:buChar char="•"/>
            </a:pPr>
            <a:r>
              <a:rPr lang="en-US" sz="1400" dirty="0"/>
              <a:t>1-octet message ID (0xtbd)</a:t>
            </a:r>
          </a:p>
          <a:p>
            <a:pPr lvl="1">
              <a:spcBef>
                <a:spcPts val="600"/>
              </a:spcBef>
              <a:spcAft>
                <a:spcPts val="600"/>
              </a:spcAft>
              <a:buFont typeface="Arial" panose="020B0604020202020204" pitchFamily="34" charset="0"/>
              <a:buChar char="•"/>
            </a:pPr>
            <a:r>
              <a:rPr lang="en-US" sz="1400" dirty="0"/>
              <a:t>2-octet session identifier/address</a:t>
            </a:r>
          </a:p>
          <a:p>
            <a:pPr lvl="1">
              <a:spcBef>
                <a:spcPts val="600"/>
              </a:spcBef>
              <a:spcAft>
                <a:spcPts val="600"/>
              </a:spcAft>
              <a:buFont typeface="Arial" panose="020B0604020202020204" pitchFamily="34" charset="0"/>
              <a:buChar char="•"/>
            </a:pPr>
            <a:r>
              <a:rPr lang="en-US" sz="1400" dirty="0"/>
              <a:t>4-octet timestamp(s) (encrypted)</a:t>
            </a:r>
          </a:p>
          <a:p>
            <a:pPr lvl="1">
              <a:spcBef>
                <a:spcPts val="600"/>
              </a:spcBef>
              <a:spcAft>
                <a:spcPts val="600"/>
              </a:spcAft>
              <a:buFont typeface="Arial" panose="020B0604020202020204" pitchFamily="34" charset="0"/>
              <a:buChar char="•"/>
            </a:pPr>
            <a:r>
              <a:rPr lang="en-US" sz="1400" dirty="0"/>
              <a:t>8-octet cryptographic protection (MAC)</a:t>
            </a:r>
          </a:p>
          <a:p>
            <a:pPr lvl="1">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Total octets: </a:t>
            </a:r>
          </a:p>
          <a:p>
            <a:pPr lvl="1">
              <a:spcBef>
                <a:spcPts val="600"/>
              </a:spcBef>
              <a:spcAft>
                <a:spcPts val="600"/>
              </a:spcAft>
              <a:buFont typeface="Arial" panose="020B0604020202020204" pitchFamily="34" charset="0"/>
              <a:buChar char="•"/>
            </a:pPr>
            <a:r>
              <a:rPr lang="en-US" sz="1400" dirty="0"/>
              <a:t>w/o CRC: 15, 19, 23, …</a:t>
            </a:r>
          </a:p>
          <a:p>
            <a:pPr lvl="1">
              <a:spcBef>
                <a:spcPts val="600"/>
              </a:spcBef>
              <a:spcAft>
                <a:spcPts val="600"/>
              </a:spcAft>
              <a:buFont typeface="Arial" panose="020B0604020202020204" pitchFamily="34" charset="0"/>
              <a:buChar char="•"/>
            </a:pPr>
            <a:r>
              <a:rPr lang="en-US" sz="1400" dirty="0"/>
              <a:t>w CRC: 17, 21, 25, … </a:t>
            </a:r>
            <a:endParaRPr lang="en-US" sz="1800" dirty="0"/>
          </a:p>
          <a:p>
            <a:pPr>
              <a:spcBef>
                <a:spcPts val="600"/>
              </a:spcBef>
              <a:spcAft>
                <a:spcPts val="600"/>
              </a:spcAft>
              <a:buFont typeface="Arial" panose="020B0604020202020204" pitchFamily="34" charset="0"/>
              <a:buChar char="•"/>
            </a:pPr>
            <a:r>
              <a:rPr lang="en-US" sz="1800" dirty="0"/>
              <a:t>Remarks</a:t>
            </a:r>
          </a:p>
          <a:p>
            <a:pPr lvl="1">
              <a:spcBef>
                <a:spcPts val="600"/>
              </a:spcBef>
              <a:spcAft>
                <a:spcPts val="600"/>
              </a:spcAft>
              <a:buFont typeface="Arial" panose="020B0604020202020204" pitchFamily="34" charset="0"/>
              <a:buChar char="•"/>
            </a:pPr>
            <a:r>
              <a:rPr lang="en-US" sz="1400" dirty="0"/>
              <a:t>PHR length field =&gt; number of timestamps + presence of CRC</a:t>
            </a:r>
          </a:p>
          <a:p>
            <a:pPr lvl="1">
              <a:spcBef>
                <a:spcPts val="600"/>
              </a:spcBef>
              <a:spcAft>
                <a:spcPts val="600"/>
              </a:spcAft>
              <a:buFont typeface="Arial" panose="020B0604020202020204" pitchFamily="34" charset="0"/>
              <a:buChar char="•"/>
            </a:pPr>
            <a:r>
              <a:rPr lang="en-US" sz="1400" dirty="0"/>
              <a:t>Redundancy between ENC-MIC-64 and CRC16 can be exploited to reduce PSDU size</a:t>
            </a:r>
          </a:p>
          <a:p>
            <a:pPr marL="457200" lvl="1" indent="0">
              <a:spcBef>
                <a:spcPts val="600"/>
              </a:spcBef>
              <a:spcAft>
                <a:spcPts val="600"/>
              </a:spcAft>
              <a:buNone/>
            </a:pPr>
            <a:endParaRPr lang="en-US" sz="1400" dirty="0"/>
          </a:p>
          <a:p>
            <a:pPr lvl="1">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7" name="Picture 6">
            <a:extLst>
              <a:ext uri="{FF2B5EF4-FFF2-40B4-BE49-F238E27FC236}">
                <a16:creationId xmlns:a16="http://schemas.microsoft.com/office/drawing/2014/main" id="{3B63DA9C-3127-37B2-64E5-8AD820B55B65}"/>
              </a:ext>
            </a:extLst>
          </p:cNvPr>
          <p:cNvPicPr>
            <a:picLocks noChangeAspect="1"/>
          </p:cNvPicPr>
          <p:nvPr/>
        </p:nvPicPr>
        <p:blipFill>
          <a:blip r:embed="rId2"/>
          <a:stretch>
            <a:fillRect/>
          </a:stretch>
        </p:blipFill>
        <p:spPr>
          <a:xfrm>
            <a:off x="3925741" y="4038600"/>
            <a:ext cx="4532459" cy="540000"/>
          </a:xfrm>
          <a:prstGeom prst="rect">
            <a:avLst/>
          </a:prstGeom>
        </p:spPr>
      </p:pic>
    </p:spTree>
    <p:extLst>
      <p:ext uri="{BB962C8B-B14F-4D97-AF65-F5344CB8AC3E}">
        <p14:creationId xmlns:p14="http://schemas.microsoft.com/office/powerpoint/2010/main" val="264156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Comparison: Compressed vs 4z IE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2000" dirty="0"/>
              <a:t>Example: Secured Timestamp Report  (1 timestamp)</a:t>
            </a:r>
          </a:p>
          <a:p>
            <a:pPr lvl="1">
              <a:spcBef>
                <a:spcPts val="600"/>
              </a:spcBef>
              <a:spcAft>
                <a:spcPts val="600"/>
              </a:spcAft>
              <a:buFont typeface="Arial" panose="020B0604020202020204" pitchFamily="34" charset="0"/>
              <a:buChar char="•"/>
            </a:pPr>
            <a:r>
              <a:rPr lang="en-US" sz="1600" dirty="0"/>
              <a:t>PSDUs as defined in previous slides</a:t>
            </a:r>
          </a:p>
          <a:p>
            <a:pPr lvl="1">
              <a:spcBef>
                <a:spcPts val="600"/>
              </a:spcBef>
              <a:spcAft>
                <a:spcPts val="600"/>
              </a:spcAft>
              <a:buFont typeface="Arial" panose="020B0604020202020204" pitchFamily="34" charset="0"/>
              <a:buChar char="•"/>
            </a:pPr>
            <a:r>
              <a:rPr lang="en-US" sz="1600" dirty="0"/>
              <a:t>TX-RX switch not feasible with 802.15.4z RMI IE @ 250kbit/s O-QPSK PHY</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pic>
        <p:nvPicPr>
          <p:cNvPr id="8" name="Picture 7">
            <a:extLst>
              <a:ext uri="{FF2B5EF4-FFF2-40B4-BE49-F238E27FC236}">
                <a16:creationId xmlns:a16="http://schemas.microsoft.com/office/drawing/2014/main" id="{FB36A4D3-C0AB-F017-9E39-406BEA822D39}"/>
              </a:ext>
            </a:extLst>
          </p:cNvPr>
          <p:cNvPicPr>
            <a:picLocks noChangeAspect="1"/>
          </p:cNvPicPr>
          <p:nvPr/>
        </p:nvPicPr>
        <p:blipFill>
          <a:blip r:embed="rId2"/>
          <a:stretch>
            <a:fillRect/>
          </a:stretch>
        </p:blipFill>
        <p:spPr>
          <a:xfrm>
            <a:off x="912813" y="4147458"/>
            <a:ext cx="7924800" cy="957943"/>
          </a:xfrm>
          <a:prstGeom prst="rect">
            <a:avLst/>
          </a:prstGeom>
        </p:spPr>
      </p:pic>
    </p:spTree>
    <p:extLst>
      <p:ext uri="{BB962C8B-B14F-4D97-AF65-F5344CB8AC3E}">
        <p14:creationId xmlns:p14="http://schemas.microsoft.com/office/powerpoint/2010/main" val="36407196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85968</TotalTime>
  <Words>1157</Words>
  <Application>Microsoft Macintosh PowerPoint</Application>
  <PresentationFormat>On-screen Show (4:3)</PresentationFormat>
  <Paragraphs>155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PowerPoint Presentation</vt:lpstr>
      <vt:lpstr>PowerPoint Presentation</vt:lpstr>
      <vt:lpstr>Compressed PSDU: Application</vt:lpstr>
      <vt:lpstr>Compressed PSDU: Why?</vt:lpstr>
      <vt:lpstr>Example: 802.15.4z PSDU+RMI IE</vt:lpstr>
      <vt:lpstr>Compressed PSDU: Format Proposal</vt:lpstr>
      <vt:lpstr>Compressed PSDU: Format Proposal</vt:lpstr>
      <vt:lpstr>Example: EncTimestamp64</vt:lpstr>
      <vt:lpstr>Comparison: Compressed vs 4z IE</vt:lpstr>
      <vt:lpstr>Comparison: Compressed vs 4z IE</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381</cp:revision>
  <cp:lastPrinted>1998-02-10T13:28:06Z</cp:lastPrinted>
  <dcterms:created xsi:type="dcterms:W3CDTF">2021-07-16T20:39:58Z</dcterms:created>
  <dcterms:modified xsi:type="dcterms:W3CDTF">2022-11-14T04:24:58Z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