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4"/>
  </p:sldMasterIdLst>
  <p:notesMasterIdLst>
    <p:notesMasterId r:id="rId17"/>
  </p:notesMasterIdLst>
  <p:handoutMasterIdLst>
    <p:handoutMasterId r:id="rId18"/>
  </p:handoutMasterIdLst>
  <p:sldIdLst>
    <p:sldId id="259" r:id="rId5"/>
    <p:sldId id="258" r:id="rId6"/>
    <p:sldId id="985" r:id="rId7"/>
    <p:sldId id="953" r:id="rId8"/>
    <p:sldId id="1043" r:id="rId9"/>
    <p:sldId id="1045" r:id="rId10"/>
    <p:sldId id="1044" r:id="rId11"/>
    <p:sldId id="1046" r:id="rId12"/>
    <p:sldId id="1051" r:id="rId13"/>
    <p:sldId id="1057" r:id="rId14"/>
    <p:sldId id="1058" r:id="rId15"/>
    <p:sldId id="1041" r:id="rId1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9595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8A709-1559-49A8-B140-1C648A2E0705}" v="134" dt="2022-11-14T09:35:53.250"/>
    <p1510:client id="{0D07F0EF-86C6-6446-8826-CAAD76E93775}" v="440" dt="2022-11-14T09:41:07.051"/>
    <p1510:client id="{11B04637-36AB-4C79-8E9B-094B37697C9A}" v="44" dt="2022-11-14T09:15:17.865"/>
    <p1510:client id="{18C14A83-38B9-8449-8BC6-3BD113613333}" v="944" dt="2022-11-14T09:41:04.373"/>
    <p1510:client id="{2DF3F9DA-5AC3-4D86-9C8D-3EF9620246AE}" v="77" dt="2022-11-14T09:21:30.508"/>
    <p1510:client id="{30026BB2-1341-4C42-A633-525CF8E5029D}" v="22" dt="2022-11-14T09:26:14.565"/>
    <p1510:client id="{77AEE9E4-8C8F-497B-B09E-39BD81C2CA70}" v="51" dt="2022-11-14T09:39:56.259"/>
    <p1510:client id="{8B338B4C-5718-4F27-A7F0-4ABB40245581}" v="8" vWet="10" dt="2022-11-14T04:24:30.684"/>
    <p1510:client id="{AF39788B-9798-4C70-8AFB-D47D50F299D4}" v="1" dt="2022-11-14T07:49:05.026"/>
    <p1510:client id="{DCC9F74E-7045-4CE9-BA19-6ED1A356F319}" v="407" dt="2022-11-14T08:23:13.939"/>
    <p1510:client id="{E334BD5D-65C8-45D2-BAD7-135C5A90E1D8}" v="84" dt="2022-11-14T08:33:37.895"/>
    <p1510:client id="{E86927DE-6ED4-4480-9D92-17B4AA23CB96}" v="399" dt="2022-11-14T09:11:50.5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p:restoredTop sz="94830"/>
  </p:normalViewPr>
  <p:slideViewPr>
    <p:cSldViewPr>
      <p:cViewPr varScale="1">
        <p:scale>
          <a:sx n="121" d="100"/>
          <a:sy n="121" d="100"/>
        </p:scale>
        <p:origin x="182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CCBA9A43-F75F-447A-8B31-62323A831A83}" type="slidenum">
              <a:rPr lang="en-US" altLang="en-US"/>
              <a:pPr/>
              <a:t>‹#›</a:t>
            </a:fld>
            <a:endParaRPr lang="en-US"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3952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954B88C7-B19C-4B0E-BE72-ED637AA66BF1}" type="slidenum">
              <a:rPr lang="en-US" altLang="en-US"/>
              <a:pPr/>
              <a:t>‹#›</a:t>
            </a:fld>
            <a:endParaRPr lang="en-US"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5125508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dirty="0"/>
              <a:t>Nov 2022</a:t>
            </a:r>
          </a:p>
        </p:txBody>
      </p:sp>
      <p:sp>
        <p:nvSpPr>
          <p:cNvPr id="5" name="Footer Placeholder 4"/>
          <p:cNvSpPr>
            <a:spLocks noGrp="1"/>
          </p:cNvSpPr>
          <p:nvPr>
            <p:ph type="ftr" sz="quarter" idx="11"/>
          </p:nvPr>
        </p:nvSpPr>
        <p:spPr/>
        <p:txBody>
          <a:bodyPr/>
          <a:lstStyle>
            <a:lvl1pPr>
              <a:defRPr/>
            </a:lvl1pPr>
          </a:lstStyle>
          <a:p>
            <a:r>
              <a:rPr lang="en-US" altLang="en-US" dirty="0" err="1"/>
              <a:t>Pleym</a:t>
            </a:r>
            <a:r>
              <a:rPr lang="en-US" altLang="en-US" dirty="0"/>
              <a:t> et al., </a:t>
            </a:r>
            <a:r>
              <a:rPr lang="en-US" altLang="en-US" dirty="0" err="1"/>
              <a:t>Novelda</a:t>
            </a:r>
            <a:r>
              <a:rPr lang="en-US" altLang="en-US" dirty="0"/>
              <a:t> AS</a:t>
            </a:r>
          </a:p>
        </p:txBody>
      </p:sp>
      <p:sp>
        <p:nvSpPr>
          <p:cNvPr id="6" name="Slide Number Placeholder 5"/>
          <p:cNvSpPr>
            <a:spLocks noGrp="1"/>
          </p:cNvSpPr>
          <p:nvPr>
            <p:ph type="sldNum" sz="quarter" idx="12"/>
          </p:nvPr>
        </p:nvSpPr>
        <p:spPr/>
        <p:txBody>
          <a:bodyPr/>
          <a:lstStyle>
            <a:lvl1pPr>
              <a:defRPr/>
            </a:lvl1pPr>
          </a:lstStyle>
          <a:p>
            <a:r>
              <a:rPr lang="en-US" altLang="en-US"/>
              <a:t>Slide </a:t>
            </a:r>
            <a:fld id="{4EF2733A-7873-4D87-9B81-5F5F3E4A4D35}" type="slidenum">
              <a:rPr lang="en-US" altLang="en-US"/>
              <a:pPr/>
              <a:t>‹#›</a:t>
            </a:fld>
            <a:endParaRPr lang="en-US" altLang="en-US"/>
          </a:p>
        </p:txBody>
      </p:sp>
    </p:spTree>
    <p:extLst>
      <p:ext uri="{BB962C8B-B14F-4D97-AF65-F5344CB8AC3E}">
        <p14:creationId xmlns:p14="http://schemas.microsoft.com/office/powerpoint/2010/main" val="167032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Nov 2022</a:t>
            </a:r>
          </a:p>
        </p:txBody>
      </p:sp>
      <p:sp>
        <p:nvSpPr>
          <p:cNvPr id="5" name="Footer Placeholder 4"/>
          <p:cNvSpPr>
            <a:spLocks noGrp="1"/>
          </p:cNvSpPr>
          <p:nvPr>
            <p:ph type="ftr" sz="quarter" idx="11"/>
          </p:nvPr>
        </p:nvSpPr>
        <p:spPr/>
        <p:txBody>
          <a:bodyPr/>
          <a:lstStyle>
            <a:lvl1pPr>
              <a:defRPr/>
            </a:lvl1pPr>
          </a:lstStyle>
          <a:p>
            <a:r>
              <a:rPr lang="en-US" altLang="en-US" dirty="0" err="1"/>
              <a:t>Wisland</a:t>
            </a:r>
            <a:r>
              <a:rPr lang="en-US" altLang="en-US" dirty="0"/>
              <a:t>, et al., </a:t>
            </a:r>
            <a:r>
              <a:rPr lang="en-US" altLang="en-US" dirty="0" err="1"/>
              <a:t>Novelda</a:t>
            </a:r>
            <a:r>
              <a:rPr lang="en-US" altLang="en-US" dirty="0"/>
              <a:t> AS</a:t>
            </a:r>
          </a:p>
        </p:txBody>
      </p:sp>
      <p:sp>
        <p:nvSpPr>
          <p:cNvPr id="6" name="Slide Number Placeholder 5"/>
          <p:cNvSpPr>
            <a:spLocks noGrp="1"/>
          </p:cNvSpPr>
          <p:nvPr>
            <p:ph type="sldNum" sz="quarter" idx="12"/>
          </p:nvPr>
        </p:nvSpPr>
        <p:spPr/>
        <p:txBody>
          <a:bodyPr/>
          <a:lstStyle>
            <a:lvl1pPr>
              <a:defRPr/>
            </a:lvl1pPr>
          </a:lstStyle>
          <a:p>
            <a:r>
              <a:rPr lang="en-US" altLang="en-US"/>
              <a:t>Slide </a:t>
            </a:r>
            <a:fld id="{FF325E13-D3B1-41EE-AB0C-BDEADE89260B}" type="slidenum">
              <a:rPr lang="en-US" altLang="en-US"/>
              <a:pPr/>
              <a:t>‹#›</a:t>
            </a:fld>
            <a:endParaRPr lang="en-US" altLang="en-US"/>
          </a:p>
        </p:txBody>
      </p:sp>
    </p:spTree>
    <p:extLst>
      <p:ext uri="{BB962C8B-B14F-4D97-AF65-F5344CB8AC3E}">
        <p14:creationId xmlns:p14="http://schemas.microsoft.com/office/powerpoint/2010/main" val="387828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Nov 2022</a:t>
            </a:r>
          </a:p>
        </p:txBody>
      </p:sp>
      <p:sp>
        <p:nvSpPr>
          <p:cNvPr id="5" name="Footer Placeholder 4"/>
          <p:cNvSpPr>
            <a:spLocks noGrp="1"/>
          </p:cNvSpPr>
          <p:nvPr>
            <p:ph type="ftr" sz="quarter" idx="11"/>
          </p:nvPr>
        </p:nvSpPr>
        <p:spPr/>
        <p:txBody>
          <a:bodyPr/>
          <a:lstStyle>
            <a:lvl1pPr>
              <a:defRPr/>
            </a:lvl1pPr>
          </a:lstStyle>
          <a:p>
            <a:r>
              <a:rPr lang="en-US" altLang="en-US" dirty="0" err="1"/>
              <a:t>Wisland</a:t>
            </a:r>
            <a:r>
              <a:rPr lang="en-US" altLang="en-US" dirty="0"/>
              <a:t>, et al., </a:t>
            </a:r>
            <a:r>
              <a:rPr lang="en-US" altLang="en-US" dirty="0" err="1"/>
              <a:t>Novelda</a:t>
            </a:r>
            <a:r>
              <a:rPr lang="en-US" altLang="en-US" dirty="0"/>
              <a:t> AS</a:t>
            </a:r>
          </a:p>
        </p:txBody>
      </p:sp>
      <p:sp>
        <p:nvSpPr>
          <p:cNvPr id="6" name="Slide Number Placeholder 5"/>
          <p:cNvSpPr>
            <a:spLocks noGrp="1"/>
          </p:cNvSpPr>
          <p:nvPr>
            <p:ph type="sldNum" sz="quarter" idx="12"/>
          </p:nvPr>
        </p:nvSpPr>
        <p:spPr/>
        <p:txBody>
          <a:bodyPr/>
          <a:lstStyle>
            <a:lvl1pPr>
              <a:defRPr/>
            </a:lvl1pPr>
          </a:lstStyle>
          <a:p>
            <a:r>
              <a:rPr lang="en-US" altLang="en-US"/>
              <a:t>Slide </a:t>
            </a:r>
            <a:fld id="{77248A51-4F7C-4153-9699-F6BF9FC30F5C}" type="slidenum">
              <a:rPr lang="en-US" altLang="en-US"/>
              <a:pPr/>
              <a:t>‹#›</a:t>
            </a:fld>
            <a:endParaRPr lang="en-US" altLang="en-US"/>
          </a:p>
        </p:txBody>
      </p:sp>
    </p:spTree>
    <p:extLst>
      <p:ext uri="{BB962C8B-B14F-4D97-AF65-F5344CB8AC3E}">
        <p14:creationId xmlns:p14="http://schemas.microsoft.com/office/powerpoint/2010/main" val="276193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Nov 2022</a:t>
            </a:r>
          </a:p>
        </p:txBody>
      </p:sp>
      <p:sp>
        <p:nvSpPr>
          <p:cNvPr id="5" name="Footer Placeholder 4"/>
          <p:cNvSpPr>
            <a:spLocks noGrp="1"/>
          </p:cNvSpPr>
          <p:nvPr>
            <p:ph type="ftr" sz="quarter" idx="11"/>
          </p:nvPr>
        </p:nvSpPr>
        <p:spPr/>
        <p:txBody>
          <a:bodyPr/>
          <a:lstStyle>
            <a:lvl1pPr>
              <a:defRPr/>
            </a:lvl1pPr>
          </a:lstStyle>
          <a:p>
            <a:r>
              <a:rPr lang="en-US" altLang="en-US" dirty="0" err="1"/>
              <a:t>Pleym</a:t>
            </a:r>
            <a:r>
              <a:rPr lang="en-US" altLang="en-US" dirty="0"/>
              <a:t> et al., </a:t>
            </a:r>
            <a:r>
              <a:rPr lang="en-US" altLang="en-US" dirty="0" err="1"/>
              <a:t>Novelda</a:t>
            </a:r>
            <a:r>
              <a:rPr lang="en-US" altLang="en-US" dirty="0"/>
              <a:t> AS</a:t>
            </a:r>
          </a:p>
        </p:txBody>
      </p:sp>
      <p:sp>
        <p:nvSpPr>
          <p:cNvPr id="6" name="Slide Number Placeholder 5"/>
          <p:cNvSpPr>
            <a:spLocks noGrp="1"/>
          </p:cNvSpPr>
          <p:nvPr>
            <p:ph type="sldNum" sz="quarter" idx="12"/>
          </p:nvPr>
        </p:nvSpPr>
        <p:spPr/>
        <p:txBody>
          <a:bodyPr/>
          <a:lstStyle>
            <a:lvl1pPr>
              <a:defRPr/>
            </a:lvl1pPr>
          </a:lstStyle>
          <a:p>
            <a:r>
              <a:rPr lang="en-US" altLang="en-US"/>
              <a:t>Slide </a:t>
            </a:r>
            <a:fld id="{7FFA85FD-E192-4C2D-9860-28C59D48001D}" type="slidenum">
              <a:rPr lang="en-US" altLang="en-US"/>
              <a:pPr/>
              <a:t>‹#›</a:t>
            </a:fld>
            <a:endParaRPr lang="en-US" altLang="en-US"/>
          </a:p>
        </p:txBody>
      </p:sp>
    </p:spTree>
    <p:extLst>
      <p:ext uri="{BB962C8B-B14F-4D97-AF65-F5344CB8AC3E}">
        <p14:creationId xmlns:p14="http://schemas.microsoft.com/office/powerpoint/2010/main" val="294604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Nov 2022</a:t>
            </a:r>
          </a:p>
        </p:txBody>
      </p:sp>
      <p:sp>
        <p:nvSpPr>
          <p:cNvPr id="5" name="Footer Placeholder 4"/>
          <p:cNvSpPr>
            <a:spLocks noGrp="1"/>
          </p:cNvSpPr>
          <p:nvPr>
            <p:ph type="ftr" sz="quarter" idx="11"/>
          </p:nvPr>
        </p:nvSpPr>
        <p:spPr/>
        <p:txBody>
          <a:bodyPr/>
          <a:lstStyle>
            <a:lvl1pPr>
              <a:defRPr/>
            </a:lvl1pPr>
          </a:lstStyle>
          <a:p>
            <a:r>
              <a:rPr lang="en-US" altLang="en-US" dirty="0" err="1"/>
              <a:t>Hjortland</a:t>
            </a:r>
            <a:r>
              <a:rPr lang="en-US" altLang="en-US" dirty="0"/>
              <a:t> et al., </a:t>
            </a:r>
            <a:r>
              <a:rPr lang="en-US" altLang="en-US" dirty="0" err="1"/>
              <a:t>Novelda</a:t>
            </a:r>
            <a:r>
              <a:rPr lang="en-US" altLang="en-US" dirty="0"/>
              <a:t> AS</a:t>
            </a:r>
          </a:p>
        </p:txBody>
      </p:sp>
      <p:sp>
        <p:nvSpPr>
          <p:cNvPr id="6" name="Slide Number Placeholder 5"/>
          <p:cNvSpPr>
            <a:spLocks noGrp="1"/>
          </p:cNvSpPr>
          <p:nvPr>
            <p:ph type="sldNum" sz="quarter" idx="12"/>
          </p:nvPr>
        </p:nvSpPr>
        <p:spPr/>
        <p:txBody>
          <a:bodyPr/>
          <a:lstStyle>
            <a:lvl1pPr>
              <a:defRPr/>
            </a:lvl1pPr>
          </a:lstStyle>
          <a:p>
            <a:r>
              <a:rPr lang="en-US" altLang="en-US"/>
              <a:t>Slide </a:t>
            </a:r>
            <a:fld id="{8076CA46-368E-45B2-88E4-FE21628E599F}" type="slidenum">
              <a:rPr lang="en-US" altLang="en-US"/>
              <a:pPr/>
              <a:t>‹#›</a:t>
            </a:fld>
            <a:endParaRPr lang="en-US" altLang="en-US"/>
          </a:p>
        </p:txBody>
      </p:sp>
    </p:spTree>
    <p:extLst>
      <p:ext uri="{BB962C8B-B14F-4D97-AF65-F5344CB8AC3E}">
        <p14:creationId xmlns:p14="http://schemas.microsoft.com/office/powerpoint/2010/main" val="230488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dirty="0"/>
              <a:t>Nov 2022</a:t>
            </a:r>
          </a:p>
        </p:txBody>
      </p:sp>
      <p:sp>
        <p:nvSpPr>
          <p:cNvPr id="6" name="Footer Placeholder 5"/>
          <p:cNvSpPr>
            <a:spLocks noGrp="1"/>
          </p:cNvSpPr>
          <p:nvPr>
            <p:ph type="ftr" sz="quarter" idx="11"/>
          </p:nvPr>
        </p:nvSpPr>
        <p:spPr/>
        <p:txBody>
          <a:bodyPr/>
          <a:lstStyle>
            <a:lvl1pPr>
              <a:defRPr/>
            </a:lvl1pPr>
          </a:lstStyle>
          <a:p>
            <a:r>
              <a:rPr lang="en-US" altLang="en-US" dirty="0" err="1"/>
              <a:t>Hjortland</a:t>
            </a:r>
            <a:r>
              <a:rPr lang="en-US" altLang="en-US" dirty="0"/>
              <a:t>, et al., </a:t>
            </a:r>
            <a:r>
              <a:rPr lang="en-US" altLang="en-US" dirty="0" err="1"/>
              <a:t>Novelda</a:t>
            </a:r>
            <a:r>
              <a:rPr lang="en-US" altLang="en-US" dirty="0"/>
              <a:t> AS</a:t>
            </a:r>
          </a:p>
        </p:txBody>
      </p:sp>
      <p:sp>
        <p:nvSpPr>
          <p:cNvPr id="7" name="Slide Number Placeholder 6"/>
          <p:cNvSpPr>
            <a:spLocks noGrp="1"/>
          </p:cNvSpPr>
          <p:nvPr>
            <p:ph type="sldNum" sz="quarter" idx="12"/>
          </p:nvPr>
        </p:nvSpPr>
        <p:spPr/>
        <p:txBody>
          <a:bodyPr/>
          <a:lstStyle>
            <a:lvl1pPr>
              <a:defRPr/>
            </a:lvl1pPr>
          </a:lstStyle>
          <a:p>
            <a:r>
              <a:rPr lang="en-US" altLang="en-US"/>
              <a:t>Slide </a:t>
            </a:r>
            <a:fld id="{BFE76D7C-B58F-4F71-803D-2003B07B78A2}" type="slidenum">
              <a:rPr lang="en-US" altLang="en-US"/>
              <a:pPr/>
              <a:t>‹#›</a:t>
            </a:fld>
            <a:endParaRPr lang="en-US" altLang="en-US"/>
          </a:p>
        </p:txBody>
      </p:sp>
    </p:spTree>
    <p:extLst>
      <p:ext uri="{BB962C8B-B14F-4D97-AF65-F5344CB8AC3E}">
        <p14:creationId xmlns:p14="http://schemas.microsoft.com/office/powerpoint/2010/main" val="272064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dirty="0"/>
              <a:t>Nov 2022</a:t>
            </a:r>
          </a:p>
        </p:txBody>
      </p:sp>
      <p:sp>
        <p:nvSpPr>
          <p:cNvPr id="8" name="Footer Placeholder 7"/>
          <p:cNvSpPr>
            <a:spLocks noGrp="1"/>
          </p:cNvSpPr>
          <p:nvPr>
            <p:ph type="ftr" sz="quarter" idx="11"/>
          </p:nvPr>
        </p:nvSpPr>
        <p:spPr/>
        <p:txBody>
          <a:bodyPr/>
          <a:lstStyle>
            <a:lvl1pPr>
              <a:defRPr/>
            </a:lvl1pPr>
          </a:lstStyle>
          <a:p>
            <a:r>
              <a:rPr lang="en-US" altLang="en-US" dirty="0" err="1"/>
              <a:t>Wisland</a:t>
            </a:r>
            <a:r>
              <a:rPr lang="en-US" altLang="en-US" dirty="0"/>
              <a:t>, et al., </a:t>
            </a:r>
            <a:r>
              <a:rPr lang="en-US" altLang="en-US" dirty="0" err="1"/>
              <a:t>Novelda</a:t>
            </a:r>
            <a:r>
              <a:rPr lang="en-US" altLang="en-US" dirty="0"/>
              <a:t> AS</a:t>
            </a:r>
          </a:p>
        </p:txBody>
      </p:sp>
      <p:sp>
        <p:nvSpPr>
          <p:cNvPr id="9" name="Slide Number Placeholder 8"/>
          <p:cNvSpPr>
            <a:spLocks noGrp="1"/>
          </p:cNvSpPr>
          <p:nvPr>
            <p:ph type="sldNum" sz="quarter" idx="12"/>
          </p:nvPr>
        </p:nvSpPr>
        <p:spPr/>
        <p:txBody>
          <a:bodyPr/>
          <a:lstStyle>
            <a:lvl1pPr>
              <a:defRPr/>
            </a:lvl1pPr>
          </a:lstStyle>
          <a:p>
            <a:r>
              <a:rPr lang="en-US" altLang="en-US"/>
              <a:t>Slide </a:t>
            </a:r>
            <a:fld id="{3681BF77-6EB1-47C7-B002-47253239B1AA}" type="slidenum">
              <a:rPr lang="en-US" altLang="en-US"/>
              <a:pPr/>
              <a:t>‹#›</a:t>
            </a:fld>
            <a:endParaRPr lang="en-US" altLang="en-US"/>
          </a:p>
        </p:txBody>
      </p:sp>
    </p:spTree>
    <p:extLst>
      <p:ext uri="{BB962C8B-B14F-4D97-AF65-F5344CB8AC3E}">
        <p14:creationId xmlns:p14="http://schemas.microsoft.com/office/powerpoint/2010/main" val="149984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dirty="0"/>
              <a:t>Nov 2022</a:t>
            </a:r>
          </a:p>
        </p:txBody>
      </p:sp>
      <p:sp>
        <p:nvSpPr>
          <p:cNvPr id="4" name="Footer Placeholder 3"/>
          <p:cNvSpPr>
            <a:spLocks noGrp="1"/>
          </p:cNvSpPr>
          <p:nvPr>
            <p:ph type="ftr" sz="quarter" idx="11"/>
          </p:nvPr>
        </p:nvSpPr>
        <p:spPr/>
        <p:txBody>
          <a:bodyPr/>
          <a:lstStyle>
            <a:lvl1pPr>
              <a:defRPr/>
            </a:lvl1pPr>
          </a:lstStyle>
          <a:p>
            <a:r>
              <a:rPr lang="en-US" altLang="en-US" dirty="0" err="1"/>
              <a:t>Hjortland</a:t>
            </a:r>
            <a:r>
              <a:rPr lang="en-US" altLang="en-US" dirty="0"/>
              <a:t>, et al., </a:t>
            </a:r>
            <a:r>
              <a:rPr lang="en-US" altLang="en-US" dirty="0" err="1"/>
              <a:t>Novelda</a:t>
            </a:r>
            <a:r>
              <a:rPr lang="en-US" altLang="en-US" dirty="0"/>
              <a:t> AS</a:t>
            </a:r>
          </a:p>
        </p:txBody>
      </p:sp>
      <p:sp>
        <p:nvSpPr>
          <p:cNvPr id="5" name="Slide Number Placeholder 4"/>
          <p:cNvSpPr>
            <a:spLocks noGrp="1"/>
          </p:cNvSpPr>
          <p:nvPr>
            <p:ph type="sldNum" sz="quarter" idx="12"/>
          </p:nvPr>
        </p:nvSpPr>
        <p:spPr/>
        <p:txBody>
          <a:bodyPr/>
          <a:lstStyle>
            <a:lvl1pPr>
              <a:defRPr/>
            </a:lvl1pPr>
          </a:lstStyle>
          <a:p>
            <a:r>
              <a:rPr lang="en-US" altLang="en-US"/>
              <a:t>Slide </a:t>
            </a:r>
            <a:fld id="{CA3A8BFF-9C7C-44C4-9364-A9BB01D83082}" type="slidenum">
              <a:rPr lang="en-US" altLang="en-US"/>
              <a:pPr/>
              <a:t>‹#›</a:t>
            </a:fld>
            <a:endParaRPr lang="en-US" altLang="en-US"/>
          </a:p>
        </p:txBody>
      </p:sp>
    </p:spTree>
    <p:extLst>
      <p:ext uri="{BB962C8B-B14F-4D97-AF65-F5344CB8AC3E}">
        <p14:creationId xmlns:p14="http://schemas.microsoft.com/office/powerpoint/2010/main" val="318736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78281"/>
            <a:ext cx="1600200" cy="215444"/>
          </a:xfrm>
        </p:spPr>
        <p:txBody>
          <a:bodyPr/>
          <a:lstStyle>
            <a:lvl1pPr>
              <a:defRPr/>
            </a:lvl1pPr>
          </a:lstStyle>
          <a:p>
            <a:r>
              <a:rPr lang="en-US" altLang="en-US" dirty="0"/>
              <a:t>Nov 2022</a:t>
            </a:r>
          </a:p>
        </p:txBody>
      </p:sp>
      <p:sp>
        <p:nvSpPr>
          <p:cNvPr id="3" name="Footer Placeholder 2"/>
          <p:cNvSpPr>
            <a:spLocks noGrp="1"/>
          </p:cNvSpPr>
          <p:nvPr>
            <p:ph type="ftr" sz="quarter" idx="11"/>
          </p:nvPr>
        </p:nvSpPr>
        <p:spPr/>
        <p:txBody>
          <a:bodyPr/>
          <a:lstStyle>
            <a:lvl1pPr>
              <a:defRPr/>
            </a:lvl1pPr>
          </a:lstStyle>
          <a:p>
            <a:r>
              <a:rPr lang="en-US" altLang="en-US" dirty="0" err="1"/>
              <a:t>Hjortland</a:t>
            </a:r>
            <a:r>
              <a:rPr lang="en-US" altLang="en-US" dirty="0"/>
              <a:t>, et al., </a:t>
            </a:r>
            <a:r>
              <a:rPr lang="en-US" altLang="en-US" dirty="0" err="1"/>
              <a:t>Novelda</a:t>
            </a:r>
            <a:r>
              <a:rPr lang="en-US" altLang="en-US" dirty="0"/>
              <a:t> AS</a:t>
            </a:r>
          </a:p>
        </p:txBody>
      </p:sp>
      <p:sp>
        <p:nvSpPr>
          <p:cNvPr id="4" name="Slide Number Placeholder 3"/>
          <p:cNvSpPr>
            <a:spLocks noGrp="1"/>
          </p:cNvSpPr>
          <p:nvPr>
            <p:ph type="sldNum" sz="quarter" idx="12"/>
          </p:nvPr>
        </p:nvSpPr>
        <p:spPr/>
        <p:txBody>
          <a:bodyPr/>
          <a:lstStyle>
            <a:lvl1pPr>
              <a:defRPr/>
            </a:lvl1pPr>
          </a:lstStyle>
          <a:p>
            <a:r>
              <a:rPr lang="en-US" altLang="en-US"/>
              <a:t>Slide </a:t>
            </a:r>
            <a:fld id="{77849D27-6DDF-4CEA-A842-3715DABEA1B1}" type="slidenum">
              <a:rPr lang="en-US" altLang="en-US"/>
              <a:pPr/>
              <a:t>‹#›</a:t>
            </a:fld>
            <a:endParaRPr lang="en-US" altLang="en-US"/>
          </a:p>
        </p:txBody>
      </p:sp>
    </p:spTree>
    <p:extLst>
      <p:ext uri="{BB962C8B-B14F-4D97-AF65-F5344CB8AC3E}">
        <p14:creationId xmlns:p14="http://schemas.microsoft.com/office/powerpoint/2010/main" val="134862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Nov 2022</a:t>
            </a:r>
          </a:p>
        </p:txBody>
      </p:sp>
      <p:sp>
        <p:nvSpPr>
          <p:cNvPr id="6" name="Footer Placeholder 5"/>
          <p:cNvSpPr>
            <a:spLocks noGrp="1"/>
          </p:cNvSpPr>
          <p:nvPr>
            <p:ph type="ftr" sz="quarter" idx="11"/>
          </p:nvPr>
        </p:nvSpPr>
        <p:spPr/>
        <p:txBody>
          <a:bodyPr/>
          <a:lstStyle>
            <a:lvl1pPr>
              <a:defRPr/>
            </a:lvl1pPr>
          </a:lstStyle>
          <a:p>
            <a:r>
              <a:rPr lang="en-US" altLang="en-US" dirty="0" err="1"/>
              <a:t>Hjortland</a:t>
            </a:r>
            <a:r>
              <a:rPr lang="en-US" altLang="en-US" dirty="0"/>
              <a:t>, et al., </a:t>
            </a:r>
            <a:r>
              <a:rPr lang="en-US" altLang="en-US" dirty="0" err="1"/>
              <a:t>Novelda</a:t>
            </a:r>
            <a:r>
              <a:rPr lang="en-US" altLang="en-US" dirty="0"/>
              <a:t> AS</a:t>
            </a:r>
          </a:p>
        </p:txBody>
      </p:sp>
      <p:sp>
        <p:nvSpPr>
          <p:cNvPr id="7" name="Slide Number Placeholder 6"/>
          <p:cNvSpPr>
            <a:spLocks noGrp="1"/>
          </p:cNvSpPr>
          <p:nvPr>
            <p:ph type="sldNum" sz="quarter" idx="12"/>
          </p:nvPr>
        </p:nvSpPr>
        <p:spPr/>
        <p:txBody>
          <a:bodyPr/>
          <a:lstStyle>
            <a:lvl1pPr>
              <a:defRPr/>
            </a:lvl1pPr>
          </a:lstStyle>
          <a:p>
            <a:r>
              <a:rPr lang="en-US" altLang="en-US"/>
              <a:t>Slide </a:t>
            </a:r>
            <a:fld id="{E334093B-6B9D-4C48-B075-5513B2B936EC}" type="slidenum">
              <a:rPr lang="en-US" altLang="en-US"/>
              <a:pPr/>
              <a:t>‹#›</a:t>
            </a:fld>
            <a:endParaRPr lang="en-US" altLang="en-US"/>
          </a:p>
        </p:txBody>
      </p:sp>
    </p:spTree>
    <p:extLst>
      <p:ext uri="{BB962C8B-B14F-4D97-AF65-F5344CB8AC3E}">
        <p14:creationId xmlns:p14="http://schemas.microsoft.com/office/powerpoint/2010/main" val="132953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Nov 2022</a:t>
            </a:r>
          </a:p>
        </p:txBody>
      </p:sp>
      <p:sp>
        <p:nvSpPr>
          <p:cNvPr id="6" name="Footer Placeholder 5"/>
          <p:cNvSpPr>
            <a:spLocks noGrp="1"/>
          </p:cNvSpPr>
          <p:nvPr>
            <p:ph type="ftr" sz="quarter" idx="11"/>
          </p:nvPr>
        </p:nvSpPr>
        <p:spPr/>
        <p:txBody>
          <a:bodyPr/>
          <a:lstStyle>
            <a:lvl1pPr>
              <a:defRPr/>
            </a:lvl1pPr>
          </a:lstStyle>
          <a:p>
            <a:r>
              <a:rPr lang="en-US" altLang="en-US" dirty="0" err="1"/>
              <a:t>Hjortland</a:t>
            </a:r>
            <a:r>
              <a:rPr lang="en-US" altLang="en-US" dirty="0"/>
              <a:t>, et al., </a:t>
            </a:r>
            <a:r>
              <a:rPr lang="en-US" altLang="en-US" dirty="0" err="1"/>
              <a:t>Novelda</a:t>
            </a:r>
            <a:r>
              <a:rPr lang="en-US" altLang="en-US" dirty="0"/>
              <a:t> AS</a:t>
            </a:r>
          </a:p>
        </p:txBody>
      </p:sp>
      <p:sp>
        <p:nvSpPr>
          <p:cNvPr id="7" name="Slide Number Placeholder 6"/>
          <p:cNvSpPr>
            <a:spLocks noGrp="1"/>
          </p:cNvSpPr>
          <p:nvPr>
            <p:ph type="sldNum" sz="quarter" idx="12"/>
          </p:nvPr>
        </p:nvSpPr>
        <p:spPr/>
        <p:txBody>
          <a:bodyPr/>
          <a:lstStyle>
            <a:lvl1pPr>
              <a:defRPr/>
            </a:lvl1pPr>
          </a:lstStyle>
          <a:p>
            <a:r>
              <a:rPr lang="en-US" altLang="en-US"/>
              <a:t>Slide </a:t>
            </a:r>
            <a:fld id="{B8FF09C1-D547-44F6-8A3A-D3BD0F4915B0}" type="slidenum">
              <a:rPr lang="en-US" altLang="en-US"/>
              <a:pPr/>
              <a:t>‹#›</a:t>
            </a:fld>
            <a:endParaRPr lang="en-US" altLang="en-US"/>
          </a:p>
        </p:txBody>
      </p:sp>
    </p:spTree>
    <p:extLst>
      <p:ext uri="{BB962C8B-B14F-4D97-AF65-F5344CB8AC3E}">
        <p14:creationId xmlns:p14="http://schemas.microsoft.com/office/powerpoint/2010/main" val="378833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dirty="0"/>
              <a:t>Nov 2022</a:t>
            </a:r>
          </a:p>
        </p:txBody>
      </p:sp>
      <p:sp>
        <p:nvSpPr>
          <p:cNvPr id="1029" name="Rectangle 5"/>
          <p:cNvSpPr>
            <a:spLocks noGrp="1" noChangeArrowheads="1"/>
          </p:cNvSpPr>
          <p:nvPr>
            <p:ph type="ftr" sz="quarter" idx="3"/>
          </p:nvPr>
        </p:nvSpPr>
        <p:spPr bwMode="auto">
          <a:xfrm>
            <a:off x="5508104"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dirty="0" err="1"/>
              <a:t>Pleym</a:t>
            </a:r>
            <a:r>
              <a:rPr lang="en-US" altLang="en-US" dirty="0"/>
              <a:t>, et al., </a:t>
            </a:r>
            <a:r>
              <a:rPr lang="en-US" altLang="en-US" dirty="0" err="1"/>
              <a:t>Novelda</a:t>
            </a:r>
            <a:r>
              <a:rPr lang="en-US" altLang="en-US" dirty="0"/>
              <a:t> AS</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43A0C1D6-706E-4838-95A6-0943C43B1ADD}" type="slidenum">
              <a:rPr lang="en-US" altLang="en-US"/>
              <a:pPr/>
              <a:t>‹#›</a:t>
            </a:fld>
            <a:endParaRPr lang="en-US" altLang="en-US"/>
          </a:p>
        </p:txBody>
      </p:sp>
      <p:sp>
        <p:nvSpPr>
          <p:cNvPr id="1031" name="Rectangle 7"/>
          <p:cNvSpPr>
            <a:spLocks noChangeArrowheads="1"/>
          </p:cNvSpPr>
          <p:nvPr/>
        </p:nvSpPr>
        <p:spPr bwMode="auto">
          <a:xfrm>
            <a:off x="3131840" y="394156"/>
            <a:ext cx="53263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&lt;15-22-0</a:t>
            </a:r>
            <a:r>
              <a:rPr lang="nb-NO" altLang="en-US" sz="1400" b="1" i="0" u="none" strike="noStrike" kern="1200" dirty="0">
                <a:solidFill>
                  <a:schemeClr val="tx1"/>
                </a:solidFill>
                <a:effectLst/>
                <a:latin typeface="Times New Roman" pitchFamily="18" charset="0"/>
                <a:ea typeface="+mn-ea"/>
                <a:cs typeface="+mn-cs"/>
              </a:rPr>
              <a:t>602</a:t>
            </a:r>
            <a:r>
              <a:rPr lang="nb-NO" sz="1400" b="1" i="0" u="none" strike="noStrike" kern="1200" dirty="0">
                <a:solidFill>
                  <a:schemeClr val="tx1"/>
                </a:solidFill>
                <a:effectLst/>
                <a:latin typeface="Times New Roman" pitchFamily="18" charset="0"/>
                <a:ea typeface="+mn-ea"/>
                <a:cs typeface="+mn-cs"/>
              </a:rPr>
              <a:t>-00-04ab</a:t>
            </a:r>
            <a:r>
              <a:rPr lang="en-US" altLang="en-US" sz="1400" b="1" dirty="0"/>
              <a:t>&gt;</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16539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dirty="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altLang="en-US" dirty="0"/>
              <a:t>Nov 2022</a:t>
            </a:r>
          </a:p>
        </p:txBody>
      </p:sp>
      <p:sp>
        <p:nvSpPr>
          <p:cNvPr id="5" name="Footer Placeholder 2"/>
          <p:cNvSpPr>
            <a:spLocks noGrp="1"/>
          </p:cNvSpPr>
          <p:nvPr>
            <p:ph type="ftr" sz="quarter" idx="11"/>
          </p:nvPr>
        </p:nvSpPr>
        <p:spPr>
          <a:xfrm>
            <a:off x="5004048" y="6475413"/>
            <a:ext cx="3606552" cy="184666"/>
          </a:xfrm>
        </p:spPr>
        <p:txBody>
          <a:bodyPr/>
          <a:lstStyle/>
          <a:p>
            <a:r>
              <a:rPr lang="en-US" altLang="en-US" dirty="0" err="1">
                <a:latin typeface="Times New Roman"/>
                <a:cs typeface="Times New Roman"/>
              </a:rPr>
              <a:t>Pleym</a:t>
            </a:r>
            <a:r>
              <a:rPr lang="en-US" altLang="en-US" dirty="0">
                <a:latin typeface="Times New Roman"/>
                <a:cs typeface="Times New Roman"/>
              </a:rPr>
              <a:t> et al., </a:t>
            </a:r>
            <a:r>
              <a:rPr lang="en-US" altLang="en-US" dirty="0" err="1">
                <a:latin typeface="Times New Roman"/>
                <a:cs typeface="Times New Roman"/>
              </a:rPr>
              <a:t>Novelda</a:t>
            </a:r>
            <a:r>
              <a:rPr lang="en-US" altLang="en-US" dirty="0">
                <a:latin typeface="Times New Roman"/>
                <a:cs typeface="Times New Roman"/>
              </a:rPr>
              <a:t> AS</a:t>
            </a:r>
          </a:p>
        </p:txBody>
      </p:sp>
      <p:sp>
        <p:nvSpPr>
          <p:cNvPr id="6" name="Slide Number Placeholder 3"/>
          <p:cNvSpPr>
            <a:spLocks noGrp="1"/>
          </p:cNvSpPr>
          <p:nvPr>
            <p:ph type="sldNum" sz="quarter" idx="12"/>
          </p:nvPr>
        </p:nvSpPr>
        <p:spPr/>
        <p:txBody>
          <a:bodyPr/>
          <a:lstStyle/>
          <a:p>
            <a:r>
              <a:rPr lang="en-US" altLang="en-US"/>
              <a:t>Slide </a:t>
            </a:r>
            <a:fld id="{84A77D4C-72E3-4B0C-9D3D-3EEE1B4D1581}" type="slidenum">
              <a:rPr lang="en-US" altLang="en-US"/>
              <a:pPr/>
              <a:t>1</a:t>
            </a:fld>
            <a:endParaRPr lang="en-US" altLang="en-US"/>
          </a:p>
        </p:txBody>
      </p:sp>
      <p:sp>
        <p:nvSpPr>
          <p:cNvPr id="27651" name="Rectangle 3"/>
          <p:cNvSpPr>
            <a:spLocks noChangeArrowheads="1"/>
          </p:cNvSpPr>
          <p:nvPr/>
        </p:nvSpPr>
        <p:spPr bwMode="auto">
          <a:xfrm>
            <a:off x="1524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r>
              <a:rPr lang="en-US" altLang="en-US" sz="1600" b="1" dirty="0">
                <a:solidFill>
                  <a:schemeClr val="tx2"/>
                </a:solidFill>
                <a:latin typeface="Times New Roman"/>
                <a:cs typeface="Times New Roman"/>
              </a:rPr>
              <a:t>Submission Title:</a:t>
            </a:r>
            <a:r>
              <a:rPr lang="en-US" altLang="en-US" sz="1600" dirty="0">
                <a:solidFill>
                  <a:schemeClr val="tx2"/>
                </a:solidFill>
                <a:latin typeface="Times New Roman"/>
                <a:cs typeface="Times New Roman"/>
              </a:rPr>
              <a:t> [</a:t>
            </a:r>
            <a:r>
              <a:rPr lang="en-US" sz="1600" dirty="0">
                <a:latin typeface="Times New Roman"/>
                <a:cs typeface="Times New Roman"/>
              </a:rPr>
              <a:t>Sensing Sequence Metrics</a:t>
            </a:r>
            <a:r>
              <a:rPr lang="en-US" altLang="en-US" sz="1600" dirty="0">
                <a:latin typeface="Times New Roman"/>
                <a:cs typeface="Times New Roman"/>
              </a:rPr>
              <a:t>]	</a:t>
            </a:r>
          </a:p>
          <a:p>
            <a:r>
              <a:rPr lang="en-US" altLang="en-US" sz="1600" b="1" dirty="0">
                <a:latin typeface="Times New Roman"/>
                <a:cs typeface="Times New Roman"/>
              </a:rPr>
              <a:t>Date Submitted:</a:t>
            </a:r>
            <a:r>
              <a:rPr lang="en-US" altLang="en-US" dirty="0">
                <a:latin typeface="Times New Roman"/>
                <a:cs typeface="Times New Roman"/>
              </a:rPr>
              <a:t> </a:t>
            </a:r>
            <a:r>
              <a:rPr lang="en-US" altLang="en-US" sz="1600" dirty="0">
                <a:latin typeface="Times New Roman"/>
                <a:cs typeface="Times New Roman"/>
              </a:rPr>
              <a:t>[14 Nov, 2022]	</a:t>
            </a:r>
          </a:p>
          <a:p>
            <a:r>
              <a:rPr lang="en-US" altLang="en-US" sz="1600" b="1" dirty="0">
                <a:latin typeface="Times New Roman"/>
                <a:cs typeface="Times New Roman"/>
              </a:rPr>
              <a:t>Source:</a:t>
            </a:r>
            <a:r>
              <a:rPr lang="en-US" altLang="en-US" sz="1600" dirty="0">
                <a:latin typeface="Times New Roman"/>
                <a:cs typeface="Times New Roman"/>
              </a:rPr>
              <a:t> [</a:t>
            </a:r>
            <a:r>
              <a:rPr lang="en-US" sz="1600" dirty="0">
                <a:latin typeface="Times New Roman"/>
                <a:cs typeface="Times New Roman"/>
              </a:rPr>
              <a:t>Jan Roar </a:t>
            </a:r>
            <a:r>
              <a:rPr lang="en-US" sz="1600" dirty="0" err="1">
                <a:latin typeface="Times New Roman"/>
                <a:cs typeface="Times New Roman"/>
              </a:rPr>
              <a:t>Pleym</a:t>
            </a:r>
            <a:r>
              <a:rPr lang="en-US" sz="1600" dirty="0">
                <a:latin typeface="Times New Roman"/>
                <a:cs typeface="Times New Roman"/>
              </a:rPr>
              <a:t>, </a:t>
            </a:r>
            <a:r>
              <a:rPr lang="en-US" altLang="en-US" sz="1600" dirty="0" err="1">
                <a:latin typeface="Times New Roman"/>
                <a:cs typeface="Times New Roman"/>
              </a:rPr>
              <a:t>Håkon</a:t>
            </a:r>
            <a:r>
              <a:rPr lang="en-US" altLang="en-US" sz="1600" dirty="0">
                <a:latin typeface="Times New Roman"/>
                <a:cs typeface="Times New Roman"/>
              </a:rPr>
              <a:t> A. Hjortland</a:t>
            </a:r>
            <a:r>
              <a:rPr lang="en-US" sz="1600" dirty="0">
                <a:latin typeface="Times New Roman"/>
                <a:cs typeface="Times New Roman"/>
              </a:rPr>
              <a:t>, Nikolaj Andersen, Kristian Granhaug, Dries </a:t>
            </a:r>
            <a:r>
              <a:rPr lang="en-US" sz="1600" dirty="0" err="1">
                <a:latin typeface="Times New Roman"/>
                <a:cs typeface="Times New Roman"/>
              </a:rPr>
              <a:t>Neirynck</a:t>
            </a:r>
            <a:r>
              <a:rPr lang="en-US" altLang="en-US" sz="1600" dirty="0">
                <a:latin typeface="Times New Roman"/>
                <a:cs typeface="Times New Roman"/>
              </a:rPr>
              <a:t>, Dag T. </a:t>
            </a:r>
            <a:r>
              <a:rPr lang="en-US" altLang="en-US" sz="1600" dirty="0" err="1">
                <a:latin typeface="Times New Roman"/>
                <a:cs typeface="Times New Roman"/>
              </a:rPr>
              <a:t>Wisland</a:t>
            </a:r>
            <a:r>
              <a:rPr lang="en-US" altLang="en-US" sz="1600" dirty="0">
                <a:latin typeface="Times New Roman"/>
                <a:cs typeface="Times New Roman"/>
              </a:rPr>
              <a:t>] Company [</a:t>
            </a:r>
            <a:r>
              <a:rPr lang="en-US" altLang="en-US" sz="1600" dirty="0" err="1">
                <a:latin typeface="Times New Roman"/>
                <a:cs typeface="Times New Roman"/>
              </a:rPr>
              <a:t>Novelda</a:t>
            </a:r>
            <a:r>
              <a:rPr lang="en-US" altLang="en-US" sz="1600" dirty="0">
                <a:latin typeface="Times New Roman"/>
                <a:cs typeface="Times New Roman"/>
              </a:rPr>
              <a:t> AS]</a:t>
            </a:r>
          </a:p>
          <a:p>
            <a:endParaRPr lang="en-US" altLang="en-US" sz="1600" dirty="0"/>
          </a:p>
          <a:p>
            <a:r>
              <a:rPr lang="en-US" altLang="en-US" sz="1600" b="1" dirty="0">
                <a:latin typeface="Times New Roman"/>
                <a:cs typeface="Times New Roman"/>
              </a:rPr>
              <a:t>E-mail:</a:t>
            </a:r>
            <a:r>
              <a:rPr lang="en-US" altLang="en-US" sz="1600" dirty="0">
                <a:latin typeface="Times New Roman"/>
                <a:cs typeface="Times New Roman"/>
              </a:rPr>
              <a:t> [</a:t>
            </a:r>
            <a:r>
              <a:rPr lang="en-US" altLang="en-US" sz="1600" dirty="0" err="1">
                <a:latin typeface="Times New Roman"/>
                <a:cs typeface="Times New Roman"/>
              </a:rPr>
              <a:t>jan.roar.pleym@novelda.com</a:t>
            </a:r>
            <a:r>
              <a:rPr lang="en-US" altLang="en-US" sz="1600" dirty="0">
                <a:latin typeface="Times New Roman"/>
                <a:cs typeface="Times New Roman"/>
              </a:rPr>
              <a:t>]</a:t>
            </a:r>
          </a:p>
          <a:p>
            <a:r>
              <a:rPr lang="en-US" altLang="en-US" sz="1600" dirty="0"/>
              <a:t>	</a:t>
            </a:r>
          </a:p>
          <a:p>
            <a:pPr>
              <a:spcBef>
                <a:spcPts val="600"/>
              </a:spcBef>
              <a:spcAft>
                <a:spcPts val="600"/>
              </a:spcAft>
            </a:pPr>
            <a:r>
              <a:rPr lang="en-US" altLang="en-US" sz="1600" b="1" dirty="0"/>
              <a:t>Re:</a:t>
            </a:r>
            <a:r>
              <a:rPr lang="en-US" altLang="en-US" sz="1600" dirty="0"/>
              <a:t> [Working Group input]</a:t>
            </a:r>
            <a:endParaRPr lang="en-US" altLang="en-US" dirty="0">
              <a:solidFill>
                <a:schemeClr val="tx2"/>
              </a:solidFill>
              <a:highlight>
                <a:srgbClr val="FFFF00"/>
              </a:highlight>
            </a:endParaRPr>
          </a:p>
          <a:p>
            <a:pPr>
              <a:spcBef>
                <a:spcPts val="600"/>
              </a:spcBef>
              <a:spcAft>
                <a:spcPts val="600"/>
              </a:spcAft>
            </a:pPr>
            <a:r>
              <a:rPr lang="en-US" altLang="en-US" sz="1600" b="1" dirty="0">
                <a:solidFill>
                  <a:schemeClr val="tx2"/>
                </a:solidFill>
                <a:latin typeface="Times New Roman"/>
                <a:cs typeface="Times New Roman"/>
              </a:rPr>
              <a:t>Abstract:</a:t>
            </a:r>
            <a:r>
              <a:rPr lang="en-US" altLang="en-US" sz="1600" dirty="0">
                <a:solidFill>
                  <a:schemeClr val="tx2"/>
                </a:solidFill>
                <a:latin typeface="Times New Roman"/>
                <a:cs typeface="Times New Roman"/>
              </a:rPr>
              <a:t>	[</a:t>
            </a:r>
            <a:r>
              <a:rPr lang="en-US" altLang="en-US" sz="1600">
                <a:solidFill>
                  <a:schemeClr val="tx2"/>
                </a:solidFill>
                <a:latin typeface="Times New Roman"/>
                <a:cs typeface="Times New Roman"/>
              </a:rPr>
              <a:t>Sensing </a:t>
            </a:r>
            <a:r>
              <a:rPr lang="en-US" altLang="en-US" sz="1600" dirty="0">
                <a:solidFill>
                  <a:schemeClr val="tx2"/>
                </a:solidFill>
                <a:latin typeface="Times New Roman"/>
                <a:cs typeface="Times New Roman"/>
              </a:rPr>
              <a:t>sequence metrics </a:t>
            </a:r>
            <a:r>
              <a:rPr lang="en-US" altLang="en-US" sz="1600">
                <a:solidFill>
                  <a:schemeClr val="tx2"/>
                </a:solidFill>
                <a:latin typeface="Times New Roman"/>
                <a:cs typeface="Times New Roman"/>
              </a:rPr>
              <a:t>input for TG4ab.]</a:t>
            </a:r>
            <a:endParaRPr lang="en-US" altLang="en-US" sz="1600" dirty="0">
              <a:solidFill>
                <a:schemeClr val="tx2"/>
              </a:solidFill>
              <a:latin typeface="Times New Roman"/>
              <a:cs typeface="Times New Roman"/>
            </a:endParaRPr>
          </a:p>
          <a:p>
            <a:pPr>
              <a:spcBef>
                <a:spcPts val="600"/>
              </a:spcBef>
              <a:spcAft>
                <a:spcPts val="600"/>
              </a:spcAft>
            </a:pPr>
            <a:r>
              <a:rPr lang="en-US" altLang="en-US" sz="1600" b="1" dirty="0">
                <a:solidFill>
                  <a:schemeClr val="tx2"/>
                </a:solidFill>
              </a:rPr>
              <a:t>Purpose:</a:t>
            </a:r>
            <a:r>
              <a:rPr lang="en-US" altLang="en-US" sz="1600" dirty="0">
                <a:solidFill>
                  <a:schemeClr val="tx2"/>
                </a:solidFill>
              </a:rPr>
              <a:t>	[]</a:t>
            </a:r>
          </a:p>
          <a:p>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4655-F0D8-2E48-E338-4AB9E9431B96}"/>
              </a:ext>
            </a:extLst>
          </p:cNvPr>
          <p:cNvSpPr>
            <a:spLocks noGrp="1"/>
          </p:cNvSpPr>
          <p:nvPr>
            <p:ph type="title"/>
          </p:nvPr>
        </p:nvSpPr>
        <p:spPr>
          <a:xfrm>
            <a:off x="685800" y="742244"/>
            <a:ext cx="7772400" cy="1066800"/>
          </a:xfrm>
        </p:spPr>
        <p:txBody>
          <a:bodyPr/>
          <a:lstStyle/>
          <a:p>
            <a:r>
              <a:rPr lang="en-US" dirty="0">
                <a:cs typeface="Times New Roman"/>
              </a:rPr>
              <a:t>Link budget examples </a:t>
            </a:r>
            <a:br>
              <a:rPr lang="en-US" dirty="0">
                <a:cs typeface="Times New Roman"/>
              </a:rPr>
            </a:br>
            <a:r>
              <a:rPr lang="en-US" sz="2400">
                <a:cs typeface="Times New Roman"/>
              </a:rPr>
              <a:t>Interference (same code</a:t>
            </a:r>
            <a:r>
              <a:rPr lang="en-US" sz="2400" dirty="0">
                <a:cs typeface="Times New Roman"/>
              </a:rPr>
              <a:t> </a:t>
            </a:r>
            <a:r>
              <a:rPr lang="en-US" sz="2400">
                <a:cs typeface="Times New Roman"/>
              </a:rPr>
              <a:t>group) </a:t>
            </a:r>
            <a:r>
              <a:rPr lang="en-US" sz="2400" dirty="0">
                <a:cs typeface="Times New Roman"/>
              </a:rPr>
              <a:t>from bistatic Tx</a:t>
            </a:r>
            <a:r>
              <a:rPr lang="en-US" sz="2400">
                <a:cs typeface="Times New Roman"/>
              </a:rPr>
              <a:t> (x=0,y=8)</a:t>
            </a:r>
            <a:r>
              <a:rPr lang="en-US" dirty="0">
                <a:cs typeface="Times New Roman"/>
              </a:rPr>
              <a:t> </a:t>
            </a:r>
            <a:br>
              <a:rPr lang="en-US" dirty="0">
                <a:cs typeface="Times New Roman"/>
              </a:rPr>
            </a:br>
            <a:endParaRPr lang="en-US" sz="2000">
              <a:cs typeface="Times New Roman"/>
            </a:endParaRPr>
          </a:p>
        </p:txBody>
      </p:sp>
      <p:sp>
        <p:nvSpPr>
          <p:cNvPr id="4" name="Date Placeholder 3">
            <a:extLst>
              <a:ext uri="{FF2B5EF4-FFF2-40B4-BE49-F238E27FC236}">
                <a16:creationId xmlns:a16="http://schemas.microsoft.com/office/drawing/2014/main" id="{26C9BBF0-6B8A-95C7-C595-7A7FF2BF2120}"/>
              </a:ext>
            </a:extLst>
          </p:cNvPr>
          <p:cNvSpPr>
            <a:spLocks noGrp="1"/>
          </p:cNvSpPr>
          <p:nvPr>
            <p:ph type="dt" sz="half" idx="10"/>
          </p:nvPr>
        </p:nvSpPr>
        <p:spPr/>
        <p:txBody>
          <a:bodyPr/>
          <a:lstStyle/>
          <a:p>
            <a:r>
              <a:rPr lang="en-US" altLang="en-US" dirty="0"/>
              <a:t>Nov 2022</a:t>
            </a:r>
          </a:p>
        </p:txBody>
      </p:sp>
      <p:sp>
        <p:nvSpPr>
          <p:cNvPr id="5" name="Footer Placeholder 4">
            <a:extLst>
              <a:ext uri="{FF2B5EF4-FFF2-40B4-BE49-F238E27FC236}">
                <a16:creationId xmlns:a16="http://schemas.microsoft.com/office/drawing/2014/main" id="{34FDBF51-DE81-11DF-83C5-853095FA5C55}"/>
              </a:ext>
            </a:extLst>
          </p:cNvPr>
          <p:cNvSpPr>
            <a:spLocks noGrp="1"/>
          </p:cNvSpPr>
          <p:nvPr>
            <p:ph type="ftr" sz="quarter" idx="11"/>
          </p:nvPr>
        </p:nvSpPr>
        <p:spPr/>
        <p:txBody>
          <a:bodyPr/>
          <a:lstStyle/>
          <a:p>
            <a:r>
              <a:rPr lang="en-US" altLang="en-US" dirty="0" err="1"/>
              <a:t>Pleym</a:t>
            </a:r>
            <a:r>
              <a:rPr lang="en-US" altLang="en-US" dirty="0"/>
              <a:t> et al., </a:t>
            </a:r>
            <a:r>
              <a:rPr lang="en-US" altLang="en-US" dirty="0" err="1"/>
              <a:t>Novelda</a:t>
            </a:r>
            <a:r>
              <a:rPr lang="en-US" altLang="en-US" dirty="0"/>
              <a:t> AS</a:t>
            </a:r>
          </a:p>
        </p:txBody>
      </p:sp>
      <p:sp>
        <p:nvSpPr>
          <p:cNvPr id="6" name="Slide Number Placeholder 5">
            <a:extLst>
              <a:ext uri="{FF2B5EF4-FFF2-40B4-BE49-F238E27FC236}">
                <a16:creationId xmlns:a16="http://schemas.microsoft.com/office/drawing/2014/main" id="{FF1CDBD6-0A0A-AF0E-F0C5-1E6ADAA5E1BB}"/>
              </a:ext>
            </a:extLst>
          </p:cNvPr>
          <p:cNvSpPr>
            <a:spLocks noGrp="1"/>
          </p:cNvSpPr>
          <p:nvPr>
            <p:ph type="sldNum" sz="quarter" idx="12"/>
          </p:nvPr>
        </p:nvSpPr>
        <p:spPr/>
        <p:txBody>
          <a:bodyPr/>
          <a:lstStyle/>
          <a:p>
            <a:r>
              <a:rPr lang="en-US" altLang="en-US"/>
              <a:t>Slide </a:t>
            </a:r>
            <a:fld id="{7FFA85FD-E192-4C2D-9860-28C59D48001D}" type="slidenum">
              <a:rPr lang="en-US" altLang="en-US"/>
              <a:pPr/>
              <a:t>10</a:t>
            </a:fld>
            <a:endParaRPr lang="en-US" altLang="en-US"/>
          </a:p>
        </p:txBody>
      </p:sp>
      <p:grpSp>
        <p:nvGrpSpPr>
          <p:cNvPr id="16" name="Group 15">
            <a:extLst>
              <a:ext uri="{FF2B5EF4-FFF2-40B4-BE49-F238E27FC236}">
                <a16:creationId xmlns:a16="http://schemas.microsoft.com/office/drawing/2014/main" id="{9C466A1B-75FA-ADFB-C9FF-E2D9709E46EB}"/>
              </a:ext>
            </a:extLst>
          </p:cNvPr>
          <p:cNvGrpSpPr/>
          <p:nvPr/>
        </p:nvGrpSpPr>
        <p:grpSpPr>
          <a:xfrm>
            <a:off x="1003561" y="1840191"/>
            <a:ext cx="5679649" cy="2508009"/>
            <a:chOff x="1003561" y="1840191"/>
            <a:chExt cx="5679649" cy="2508009"/>
          </a:xfrm>
        </p:grpSpPr>
        <p:sp>
          <p:nvSpPr>
            <p:cNvPr id="11" name="TextBox 10">
              <a:extLst>
                <a:ext uri="{FF2B5EF4-FFF2-40B4-BE49-F238E27FC236}">
                  <a16:creationId xmlns:a16="http://schemas.microsoft.com/office/drawing/2014/main" id="{4003DEEE-82E6-6E9D-4EFE-C9A846B9A87C}"/>
                </a:ext>
              </a:extLst>
            </p:cNvPr>
            <p:cNvSpPr txBox="1"/>
            <p:nvPr/>
          </p:nvSpPr>
          <p:spPr>
            <a:xfrm>
              <a:off x="1050695" y="1840191"/>
              <a:ext cx="169682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a:cs typeface="Times New Roman"/>
                </a:rPr>
                <a:t>1) Ipatov-31</a:t>
              </a:r>
              <a:endParaRPr lang="en-US" dirty="0" err="1"/>
            </a:p>
          </p:txBody>
        </p:sp>
        <p:sp>
          <p:nvSpPr>
            <p:cNvPr id="12" name="TextBox 11">
              <a:extLst>
                <a:ext uri="{FF2B5EF4-FFF2-40B4-BE49-F238E27FC236}">
                  <a16:creationId xmlns:a16="http://schemas.microsoft.com/office/drawing/2014/main" id="{0E9C3D44-3D72-832B-DC92-F17FEBF87FC4}"/>
                </a:ext>
              </a:extLst>
            </p:cNvPr>
            <p:cNvSpPr txBox="1"/>
            <p:nvPr/>
          </p:nvSpPr>
          <p:spPr>
            <a:xfrm>
              <a:off x="4852839" y="1840191"/>
              <a:ext cx="169682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a:cs typeface="Times New Roman"/>
                </a:rPr>
                <a:t>2) Mseq-31</a:t>
              </a:r>
              <a:endParaRPr lang="en-US" dirty="0" err="1"/>
            </a:p>
          </p:txBody>
        </p:sp>
        <p:sp>
          <p:nvSpPr>
            <p:cNvPr id="13" name="TextBox 12">
              <a:extLst>
                <a:ext uri="{FF2B5EF4-FFF2-40B4-BE49-F238E27FC236}">
                  <a16:creationId xmlns:a16="http://schemas.microsoft.com/office/drawing/2014/main" id="{A223D1B3-8C72-88EB-7858-4DB9F9916C17}"/>
                </a:ext>
              </a:extLst>
            </p:cNvPr>
            <p:cNvSpPr txBox="1"/>
            <p:nvPr/>
          </p:nvSpPr>
          <p:spPr>
            <a:xfrm>
              <a:off x="1003561" y="4071201"/>
              <a:ext cx="169682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a:cs typeface="Times New Roman"/>
                </a:rPr>
                <a:t>3) PBS + Ipatov-4</a:t>
              </a:r>
              <a:endParaRPr lang="en-US" dirty="0" err="1"/>
            </a:p>
          </p:txBody>
        </p:sp>
        <p:sp>
          <p:nvSpPr>
            <p:cNvPr id="14" name="TextBox 13">
              <a:extLst>
                <a:ext uri="{FF2B5EF4-FFF2-40B4-BE49-F238E27FC236}">
                  <a16:creationId xmlns:a16="http://schemas.microsoft.com/office/drawing/2014/main" id="{12F6553B-E83F-5907-8C9B-C38B4F4B03A4}"/>
                </a:ext>
              </a:extLst>
            </p:cNvPr>
            <p:cNvSpPr txBox="1"/>
            <p:nvPr/>
          </p:nvSpPr>
          <p:spPr>
            <a:xfrm>
              <a:off x="4986386" y="4063345"/>
              <a:ext cx="169682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a:cs typeface="Times New Roman"/>
                </a:rPr>
                <a:t>4) PBS + Walsh-4</a:t>
              </a:r>
              <a:endParaRPr lang="en-US" dirty="0" err="1"/>
            </a:p>
          </p:txBody>
        </p:sp>
      </p:grpSp>
      <p:pic>
        <p:nvPicPr>
          <p:cNvPr id="3" name="Picture 6" descr="Chart, histogram&#10;&#10;Description automatically generated">
            <a:extLst>
              <a:ext uri="{FF2B5EF4-FFF2-40B4-BE49-F238E27FC236}">
                <a16:creationId xmlns:a16="http://schemas.microsoft.com/office/drawing/2014/main" id="{52665411-A01E-440E-AFBA-244599C19D8B}"/>
              </a:ext>
            </a:extLst>
          </p:cNvPr>
          <p:cNvPicPr>
            <a:picLocks noChangeAspect="1"/>
          </p:cNvPicPr>
          <p:nvPr/>
        </p:nvPicPr>
        <p:blipFill>
          <a:blip r:embed="rId2"/>
          <a:stretch>
            <a:fillRect/>
          </a:stretch>
        </p:blipFill>
        <p:spPr>
          <a:xfrm>
            <a:off x="932495" y="2083598"/>
            <a:ext cx="3678107" cy="1894624"/>
          </a:xfrm>
          <a:prstGeom prst="rect">
            <a:avLst/>
          </a:prstGeom>
        </p:spPr>
      </p:pic>
      <p:pic>
        <p:nvPicPr>
          <p:cNvPr id="7" name="Picture 9" descr="Chart, histogram&#10;&#10;Description automatically generated">
            <a:extLst>
              <a:ext uri="{FF2B5EF4-FFF2-40B4-BE49-F238E27FC236}">
                <a16:creationId xmlns:a16="http://schemas.microsoft.com/office/drawing/2014/main" id="{5A0FCA03-4672-6973-8FDA-2AC71B625A16}"/>
              </a:ext>
            </a:extLst>
          </p:cNvPr>
          <p:cNvPicPr>
            <a:picLocks noChangeAspect="1"/>
          </p:cNvPicPr>
          <p:nvPr/>
        </p:nvPicPr>
        <p:blipFill>
          <a:blip r:embed="rId3"/>
          <a:stretch>
            <a:fillRect/>
          </a:stretch>
        </p:blipFill>
        <p:spPr>
          <a:xfrm>
            <a:off x="4605777" y="2083598"/>
            <a:ext cx="3515252" cy="1810181"/>
          </a:xfrm>
          <a:prstGeom prst="rect">
            <a:avLst/>
          </a:prstGeom>
        </p:spPr>
      </p:pic>
      <p:pic>
        <p:nvPicPr>
          <p:cNvPr id="10" name="Picture 14" descr="Chart, histogram&#10;&#10;Description automatically generated">
            <a:extLst>
              <a:ext uri="{FF2B5EF4-FFF2-40B4-BE49-F238E27FC236}">
                <a16:creationId xmlns:a16="http://schemas.microsoft.com/office/drawing/2014/main" id="{99C8E259-1200-8525-25FD-D4CB4252F303}"/>
              </a:ext>
            </a:extLst>
          </p:cNvPr>
          <p:cNvPicPr>
            <a:picLocks noChangeAspect="1"/>
          </p:cNvPicPr>
          <p:nvPr/>
        </p:nvPicPr>
        <p:blipFill>
          <a:blip r:embed="rId4"/>
          <a:stretch>
            <a:fillRect/>
          </a:stretch>
        </p:blipFill>
        <p:spPr>
          <a:xfrm>
            <a:off x="968685" y="4315312"/>
            <a:ext cx="3647948" cy="1894623"/>
          </a:xfrm>
          <a:prstGeom prst="rect">
            <a:avLst/>
          </a:prstGeom>
        </p:spPr>
      </p:pic>
      <p:pic>
        <p:nvPicPr>
          <p:cNvPr id="15" name="Picture 16" descr="Chart, histogram&#10;&#10;Description automatically generated">
            <a:extLst>
              <a:ext uri="{FF2B5EF4-FFF2-40B4-BE49-F238E27FC236}">
                <a16:creationId xmlns:a16="http://schemas.microsoft.com/office/drawing/2014/main" id="{D2DD56D5-F828-A9BC-6A25-D683A6F1C231}"/>
              </a:ext>
            </a:extLst>
          </p:cNvPr>
          <p:cNvPicPr>
            <a:picLocks noChangeAspect="1"/>
          </p:cNvPicPr>
          <p:nvPr/>
        </p:nvPicPr>
        <p:blipFill>
          <a:blip r:embed="rId5"/>
          <a:stretch>
            <a:fillRect/>
          </a:stretch>
        </p:blipFill>
        <p:spPr>
          <a:xfrm>
            <a:off x="4672126" y="4315312"/>
            <a:ext cx="3672075" cy="1894624"/>
          </a:xfrm>
          <a:prstGeom prst="rect">
            <a:avLst/>
          </a:prstGeom>
        </p:spPr>
      </p:pic>
      <p:sp>
        <p:nvSpPr>
          <p:cNvPr id="8" name="TextBox 7">
            <a:extLst>
              <a:ext uri="{FF2B5EF4-FFF2-40B4-BE49-F238E27FC236}">
                <a16:creationId xmlns:a16="http://schemas.microsoft.com/office/drawing/2014/main" id="{0C945562-9AB4-F682-C9F6-BD5344679EA0}"/>
              </a:ext>
            </a:extLst>
          </p:cNvPr>
          <p:cNvSpPr txBox="1"/>
          <p:nvPr/>
        </p:nvSpPr>
        <p:spPr>
          <a:xfrm>
            <a:off x="345721" y="2596445"/>
            <a:ext cx="117357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Times New Roman"/>
                <a:cs typeface="Times New Roman"/>
              </a:rPr>
              <a:t>Range view</a:t>
            </a:r>
            <a:endParaRPr lang="en-US" sz="2000" dirty="0">
              <a:cs typeface="Times New Roman"/>
            </a:endParaRPr>
          </a:p>
        </p:txBody>
      </p:sp>
    </p:spTree>
    <p:extLst>
      <p:ext uri="{BB962C8B-B14F-4D97-AF65-F5344CB8AC3E}">
        <p14:creationId xmlns:p14="http://schemas.microsoft.com/office/powerpoint/2010/main" val="4130371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4655-F0D8-2E48-E338-4AB9E9431B96}"/>
              </a:ext>
            </a:extLst>
          </p:cNvPr>
          <p:cNvSpPr>
            <a:spLocks noGrp="1"/>
          </p:cNvSpPr>
          <p:nvPr>
            <p:ph type="title"/>
          </p:nvPr>
        </p:nvSpPr>
        <p:spPr>
          <a:xfrm>
            <a:off x="685800" y="779874"/>
            <a:ext cx="7772400" cy="1066800"/>
          </a:xfrm>
        </p:spPr>
        <p:txBody>
          <a:bodyPr/>
          <a:lstStyle/>
          <a:p>
            <a:r>
              <a:rPr lang="en-US" dirty="0">
                <a:cs typeface="Times New Roman"/>
              </a:rPr>
              <a:t>Link budget examples </a:t>
            </a:r>
            <a:br>
              <a:rPr lang="en-US" dirty="0">
                <a:cs typeface="Times New Roman"/>
              </a:rPr>
            </a:br>
            <a:r>
              <a:rPr lang="en-US" sz="2400" dirty="0">
                <a:cs typeface="Times New Roman"/>
              </a:rPr>
              <a:t>Interference (same code group) from bistatic Tx (x=0,y=8)</a:t>
            </a:r>
            <a:r>
              <a:rPr lang="en-US" dirty="0">
                <a:cs typeface="Times New Roman"/>
              </a:rPr>
              <a:t> </a:t>
            </a:r>
            <a:br>
              <a:rPr lang="en-US" dirty="0">
                <a:cs typeface="Times New Roman"/>
              </a:rPr>
            </a:br>
            <a:endParaRPr lang="en-US" sz="2000">
              <a:cs typeface="Times New Roman"/>
            </a:endParaRPr>
          </a:p>
        </p:txBody>
      </p:sp>
      <p:sp>
        <p:nvSpPr>
          <p:cNvPr id="4" name="Date Placeholder 3">
            <a:extLst>
              <a:ext uri="{FF2B5EF4-FFF2-40B4-BE49-F238E27FC236}">
                <a16:creationId xmlns:a16="http://schemas.microsoft.com/office/drawing/2014/main" id="{26C9BBF0-6B8A-95C7-C595-7A7FF2BF2120}"/>
              </a:ext>
            </a:extLst>
          </p:cNvPr>
          <p:cNvSpPr>
            <a:spLocks noGrp="1"/>
          </p:cNvSpPr>
          <p:nvPr>
            <p:ph type="dt" sz="half" idx="10"/>
          </p:nvPr>
        </p:nvSpPr>
        <p:spPr/>
        <p:txBody>
          <a:bodyPr/>
          <a:lstStyle/>
          <a:p>
            <a:r>
              <a:rPr lang="en-US" altLang="en-US" dirty="0"/>
              <a:t>Nov 2022</a:t>
            </a:r>
          </a:p>
        </p:txBody>
      </p:sp>
      <p:sp>
        <p:nvSpPr>
          <p:cNvPr id="5" name="Footer Placeholder 4">
            <a:extLst>
              <a:ext uri="{FF2B5EF4-FFF2-40B4-BE49-F238E27FC236}">
                <a16:creationId xmlns:a16="http://schemas.microsoft.com/office/drawing/2014/main" id="{34FDBF51-DE81-11DF-83C5-853095FA5C55}"/>
              </a:ext>
            </a:extLst>
          </p:cNvPr>
          <p:cNvSpPr>
            <a:spLocks noGrp="1"/>
          </p:cNvSpPr>
          <p:nvPr>
            <p:ph type="ftr" sz="quarter" idx="11"/>
          </p:nvPr>
        </p:nvSpPr>
        <p:spPr/>
        <p:txBody>
          <a:bodyPr/>
          <a:lstStyle/>
          <a:p>
            <a:r>
              <a:rPr lang="en-US" altLang="en-US" dirty="0" err="1"/>
              <a:t>Pleym</a:t>
            </a:r>
            <a:r>
              <a:rPr lang="en-US" altLang="en-US" dirty="0"/>
              <a:t> et al., </a:t>
            </a:r>
            <a:r>
              <a:rPr lang="en-US" altLang="en-US" dirty="0" err="1"/>
              <a:t>Novelda</a:t>
            </a:r>
            <a:r>
              <a:rPr lang="en-US" altLang="en-US" dirty="0"/>
              <a:t> AS</a:t>
            </a:r>
          </a:p>
        </p:txBody>
      </p:sp>
      <p:sp>
        <p:nvSpPr>
          <p:cNvPr id="6" name="Slide Number Placeholder 5">
            <a:extLst>
              <a:ext uri="{FF2B5EF4-FFF2-40B4-BE49-F238E27FC236}">
                <a16:creationId xmlns:a16="http://schemas.microsoft.com/office/drawing/2014/main" id="{FF1CDBD6-0A0A-AF0E-F0C5-1E6ADAA5E1BB}"/>
              </a:ext>
            </a:extLst>
          </p:cNvPr>
          <p:cNvSpPr>
            <a:spLocks noGrp="1"/>
          </p:cNvSpPr>
          <p:nvPr>
            <p:ph type="sldNum" sz="quarter" idx="12"/>
          </p:nvPr>
        </p:nvSpPr>
        <p:spPr/>
        <p:txBody>
          <a:bodyPr/>
          <a:lstStyle/>
          <a:p>
            <a:r>
              <a:rPr lang="en-US" altLang="en-US"/>
              <a:t>Slide </a:t>
            </a:r>
            <a:fld id="{7FFA85FD-E192-4C2D-9860-28C59D48001D}" type="slidenum">
              <a:rPr lang="en-US" altLang="en-US"/>
              <a:pPr/>
              <a:t>11</a:t>
            </a:fld>
            <a:endParaRPr lang="en-US" altLang="en-US"/>
          </a:p>
        </p:txBody>
      </p:sp>
      <p:grpSp>
        <p:nvGrpSpPr>
          <p:cNvPr id="16" name="Group 15">
            <a:extLst>
              <a:ext uri="{FF2B5EF4-FFF2-40B4-BE49-F238E27FC236}">
                <a16:creationId xmlns:a16="http://schemas.microsoft.com/office/drawing/2014/main" id="{9C466A1B-75FA-ADFB-C9FF-E2D9709E46EB}"/>
              </a:ext>
            </a:extLst>
          </p:cNvPr>
          <p:cNvGrpSpPr/>
          <p:nvPr/>
        </p:nvGrpSpPr>
        <p:grpSpPr>
          <a:xfrm>
            <a:off x="1003561" y="1840191"/>
            <a:ext cx="5679649" cy="2508009"/>
            <a:chOff x="1003561" y="1840191"/>
            <a:chExt cx="5679649" cy="2508009"/>
          </a:xfrm>
        </p:grpSpPr>
        <p:sp>
          <p:nvSpPr>
            <p:cNvPr id="11" name="TextBox 10">
              <a:extLst>
                <a:ext uri="{FF2B5EF4-FFF2-40B4-BE49-F238E27FC236}">
                  <a16:creationId xmlns:a16="http://schemas.microsoft.com/office/drawing/2014/main" id="{4003DEEE-82E6-6E9D-4EFE-C9A846B9A87C}"/>
                </a:ext>
              </a:extLst>
            </p:cNvPr>
            <p:cNvSpPr txBox="1"/>
            <p:nvPr/>
          </p:nvSpPr>
          <p:spPr>
            <a:xfrm>
              <a:off x="1050695" y="1840191"/>
              <a:ext cx="169682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a:cs typeface="Times New Roman"/>
                </a:rPr>
                <a:t>1) Ipatov-31</a:t>
              </a:r>
              <a:endParaRPr lang="en-US" dirty="0" err="1"/>
            </a:p>
          </p:txBody>
        </p:sp>
        <p:sp>
          <p:nvSpPr>
            <p:cNvPr id="12" name="TextBox 11">
              <a:extLst>
                <a:ext uri="{FF2B5EF4-FFF2-40B4-BE49-F238E27FC236}">
                  <a16:creationId xmlns:a16="http://schemas.microsoft.com/office/drawing/2014/main" id="{0E9C3D44-3D72-832B-DC92-F17FEBF87FC4}"/>
                </a:ext>
              </a:extLst>
            </p:cNvPr>
            <p:cNvSpPr txBox="1"/>
            <p:nvPr/>
          </p:nvSpPr>
          <p:spPr>
            <a:xfrm>
              <a:off x="4852839" y="1840191"/>
              <a:ext cx="169682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a:cs typeface="Times New Roman"/>
                </a:rPr>
                <a:t>2) Mseq-31</a:t>
              </a:r>
              <a:endParaRPr lang="en-US" dirty="0" err="1"/>
            </a:p>
          </p:txBody>
        </p:sp>
        <p:sp>
          <p:nvSpPr>
            <p:cNvPr id="13" name="TextBox 12">
              <a:extLst>
                <a:ext uri="{FF2B5EF4-FFF2-40B4-BE49-F238E27FC236}">
                  <a16:creationId xmlns:a16="http://schemas.microsoft.com/office/drawing/2014/main" id="{A223D1B3-8C72-88EB-7858-4DB9F9916C17}"/>
                </a:ext>
              </a:extLst>
            </p:cNvPr>
            <p:cNvSpPr txBox="1"/>
            <p:nvPr/>
          </p:nvSpPr>
          <p:spPr>
            <a:xfrm>
              <a:off x="1003561" y="4071201"/>
              <a:ext cx="169682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a:cs typeface="Times New Roman"/>
                </a:rPr>
                <a:t>3) PBS + Ipatov-4</a:t>
              </a:r>
              <a:endParaRPr lang="en-US" dirty="0" err="1"/>
            </a:p>
          </p:txBody>
        </p:sp>
        <p:sp>
          <p:nvSpPr>
            <p:cNvPr id="14" name="TextBox 13">
              <a:extLst>
                <a:ext uri="{FF2B5EF4-FFF2-40B4-BE49-F238E27FC236}">
                  <a16:creationId xmlns:a16="http://schemas.microsoft.com/office/drawing/2014/main" id="{12F6553B-E83F-5907-8C9B-C38B4F4B03A4}"/>
                </a:ext>
              </a:extLst>
            </p:cNvPr>
            <p:cNvSpPr txBox="1"/>
            <p:nvPr/>
          </p:nvSpPr>
          <p:spPr>
            <a:xfrm>
              <a:off x="4986386" y="4063345"/>
              <a:ext cx="169682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a:cs typeface="Times New Roman"/>
                </a:rPr>
                <a:t>4) PBS + Walsh-4</a:t>
              </a:r>
              <a:endParaRPr lang="en-US" dirty="0" err="1"/>
            </a:p>
          </p:txBody>
        </p:sp>
      </p:grpSp>
      <p:pic>
        <p:nvPicPr>
          <p:cNvPr id="8" name="Picture 8" descr="Chart&#10;&#10;Description automatically generated">
            <a:extLst>
              <a:ext uri="{FF2B5EF4-FFF2-40B4-BE49-F238E27FC236}">
                <a16:creationId xmlns:a16="http://schemas.microsoft.com/office/drawing/2014/main" id="{E6915BC2-C7A7-9783-0498-C12D02B38BE1}"/>
              </a:ext>
            </a:extLst>
          </p:cNvPr>
          <p:cNvPicPr>
            <a:picLocks noChangeAspect="1"/>
          </p:cNvPicPr>
          <p:nvPr/>
        </p:nvPicPr>
        <p:blipFill>
          <a:blip r:embed="rId2"/>
          <a:stretch>
            <a:fillRect/>
          </a:stretch>
        </p:blipFill>
        <p:spPr>
          <a:xfrm>
            <a:off x="787735" y="2145115"/>
            <a:ext cx="3660012" cy="1789683"/>
          </a:xfrm>
          <a:prstGeom prst="rect">
            <a:avLst/>
          </a:prstGeom>
        </p:spPr>
      </p:pic>
      <p:pic>
        <p:nvPicPr>
          <p:cNvPr id="9" name="Picture 16" descr="Chart&#10;&#10;Description automatically generated">
            <a:extLst>
              <a:ext uri="{FF2B5EF4-FFF2-40B4-BE49-F238E27FC236}">
                <a16:creationId xmlns:a16="http://schemas.microsoft.com/office/drawing/2014/main" id="{3332938F-CF8E-3305-4C56-F1E09FF900F4}"/>
              </a:ext>
            </a:extLst>
          </p:cNvPr>
          <p:cNvPicPr>
            <a:picLocks noChangeAspect="1"/>
          </p:cNvPicPr>
          <p:nvPr/>
        </p:nvPicPr>
        <p:blipFill>
          <a:blip r:embed="rId3"/>
          <a:stretch>
            <a:fillRect/>
          </a:stretch>
        </p:blipFill>
        <p:spPr>
          <a:xfrm>
            <a:off x="4786727" y="2096862"/>
            <a:ext cx="3545410" cy="1729367"/>
          </a:xfrm>
          <a:prstGeom prst="rect">
            <a:avLst/>
          </a:prstGeom>
        </p:spPr>
      </p:pic>
      <p:pic>
        <p:nvPicPr>
          <p:cNvPr id="17" name="Picture 17" descr="Chart&#10;&#10;Description automatically generated">
            <a:extLst>
              <a:ext uri="{FF2B5EF4-FFF2-40B4-BE49-F238E27FC236}">
                <a16:creationId xmlns:a16="http://schemas.microsoft.com/office/drawing/2014/main" id="{3E5F7873-4465-759A-3431-659F3A08D098}"/>
              </a:ext>
            </a:extLst>
          </p:cNvPr>
          <p:cNvPicPr>
            <a:picLocks noChangeAspect="1"/>
          </p:cNvPicPr>
          <p:nvPr/>
        </p:nvPicPr>
        <p:blipFill>
          <a:blip r:embed="rId4"/>
          <a:stretch>
            <a:fillRect/>
          </a:stretch>
        </p:blipFill>
        <p:spPr>
          <a:xfrm>
            <a:off x="884242" y="4322546"/>
            <a:ext cx="3660012" cy="1789684"/>
          </a:xfrm>
          <a:prstGeom prst="rect">
            <a:avLst/>
          </a:prstGeom>
        </p:spPr>
      </p:pic>
      <p:pic>
        <p:nvPicPr>
          <p:cNvPr id="18" name="Picture 18" descr="Chart, scatter chart&#10;&#10;Description automatically generated">
            <a:extLst>
              <a:ext uri="{FF2B5EF4-FFF2-40B4-BE49-F238E27FC236}">
                <a16:creationId xmlns:a16="http://schemas.microsoft.com/office/drawing/2014/main" id="{3E0EB1A9-98F7-B5E5-2EB5-CBFCA20C26F5}"/>
              </a:ext>
            </a:extLst>
          </p:cNvPr>
          <p:cNvPicPr>
            <a:picLocks noChangeAspect="1"/>
          </p:cNvPicPr>
          <p:nvPr/>
        </p:nvPicPr>
        <p:blipFill>
          <a:blip r:embed="rId5"/>
          <a:stretch>
            <a:fillRect/>
          </a:stretch>
        </p:blipFill>
        <p:spPr>
          <a:xfrm>
            <a:off x="4877202" y="4497464"/>
            <a:ext cx="3340334" cy="1614766"/>
          </a:xfrm>
          <a:prstGeom prst="rect">
            <a:avLst/>
          </a:prstGeom>
        </p:spPr>
      </p:pic>
      <p:sp>
        <p:nvSpPr>
          <p:cNvPr id="7" name="TextBox 6">
            <a:extLst>
              <a:ext uri="{FF2B5EF4-FFF2-40B4-BE49-F238E27FC236}">
                <a16:creationId xmlns:a16="http://schemas.microsoft.com/office/drawing/2014/main" id="{CC00702E-FF0B-AC14-E3EC-0591ECDA628D}"/>
              </a:ext>
            </a:extLst>
          </p:cNvPr>
          <p:cNvSpPr txBox="1"/>
          <p:nvPr/>
        </p:nvSpPr>
        <p:spPr>
          <a:xfrm>
            <a:off x="345721" y="2596445"/>
            <a:ext cx="117357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Times New Roman"/>
                <a:cs typeface="Times New Roman"/>
              </a:rPr>
              <a:t>3D</a:t>
            </a:r>
            <a:endParaRPr lang="en-US" sz="2000" dirty="0">
              <a:cs typeface="Times New Roman"/>
            </a:endParaRPr>
          </a:p>
          <a:p>
            <a:r>
              <a:rPr lang="en-US" sz="2000">
                <a:latin typeface="Times New Roman"/>
                <a:cs typeface="Times New Roman"/>
              </a:rPr>
              <a:t> </a:t>
            </a:r>
            <a:r>
              <a:rPr lang="en-US" sz="2000" dirty="0">
                <a:latin typeface="Times New Roman"/>
                <a:cs typeface="Times New Roman"/>
              </a:rPr>
              <a:t>view</a:t>
            </a:r>
            <a:endParaRPr lang="en-US" sz="2000" dirty="0">
              <a:cs typeface="Times New Roman"/>
            </a:endParaRPr>
          </a:p>
        </p:txBody>
      </p:sp>
    </p:spTree>
    <p:extLst>
      <p:ext uri="{BB962C8B-B14F-4D97-AF65-F5344CB8AC3E}">
        <p14:creationId xmlns:p14="http://schemas.microsoft.com/office/powerpoint/2010/main" val="155102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2115E-AD96-043D-2000-E601B65EF6A0}"/>
              </a:ext>
            </a:extLst>
          </p:cNvPr>
          <p:cNvSpPr>
            <a:spLocks noGrp="1"/>
          </p:cNvSpPr>
          <p:nvPr>
            <p:ph type="title"/>
          </p:nvPr>
        </p:nvSpPr>
        <p:spPr/>
        <p:txBody>
          <a:bodyPr/>
          <a:lstStyle/>
          <a:p>
            <a:r>
              <a:rPr lang="en-US" dirty="0">
                <a:cs typeface="Times New Roman"/>
              </a:rPr>
              <a:t>Summary</a:t>
            </a:r>
          </a:p>
        </p:txBody>
      </p:sp>
      <p:sp>
        <p:nvSpPr>
          <p:cNvPr id="3" name="Content Placeholder 2">
            <a:extLst>
              <a:ext uri="{FF2B5EF4-FFF2-40B4-BE49-F238E27FC236}">
                <a16:creationId xmlns:a16="http://schemas.microsoft.com/office/drawing/2014/main" id="{CD4E6022-5FD1-F10A-0CA8-E7C988EAAE12}"/>
              </a:ext>
            </a:extLst>
          </p:cNvPr>
          <p:cNvSpPr>
            <a:spLocks noGrp="1"/>
          </p:cNvSpPr>
          <p:nvPr>
            <p:ph idx="1"/>
          </p:nvPr>
        </p:nvSpPr>
        <p:spPr/>
        <p:txBody>
          <a:bodyPr/>
          <a:lstStyle/>
          <a:p>
            <a:r>
              <a:rPr lang="en-US" sz="2000">
                <a:cs typeface="Arial"/>
              </a:rPr>
              <a:t>Single-CIR sensing </a:t>
            </a:r>
            <a:r>
              <a:rPr lang="en-US" sz="2000" dirty="0">
                <a:cs typeface="Arial"/>
              </a:rPr>
              <a:t>may be used in sensing for </a:t>
            </a:r>
            <a:r>
              <a:rPr lang="en-US" sz="2000">
                <a:cs typeface="Arial"/>
              </a:rPr>
              <a:t>short</a:t>
            </a:r>
            <a:r>
              <a:rPr lang="en-US" sz="2000" dirty="0">
                <a:cs typeface="Arial"/>
              </a:rPr>
              <a:t> range use cases</a:t>
            </a:r>
          </a:p>
          <a:p>
            <a:r>
              <a:rPr lang="en-US" sz="2000" dirty="0">
                <a:cs typeface="Arial"/>
              </a:rPr>
              <a:t>Range-Doppler is essential for sensing use-cases with long range and low RCS (walking targets, stand-still respiration ..)</a:t>
            </a:r>
          </a:p>
          <a:p>
            <a:r>
              <a:rPr lang="en-US" sz="2000" dirty="0">
                <a:cs typeface="Arial"/>
              </a:rPr>
              <a:t>Doppler performance is critical for sensing use-cases</a:t>
            </a:r>
          </a:p>
          <a:p>
            <a:r>
              <a:rPr lang="en-US" sz="2000" dirty="0">
                <a:cs typeface="Arial"/>
              </a:rPr>
              <a:t>Interference from neighbor transmitters needs proper rejection</a:t>
            </a:r>
          </a:p>
          <a:p>
            <a:r>
              <a:rPr lang="en-US" sz="2000" dirty="0">
                <a:cs typeface="Arial"/>
              </a:rPr>
              <a:t>In bi-static configurations, phase noise may strongly impact Doppler performance</a:t>
            </a:r>
          </a:p>
          <a:p>
            <a:r>
              <a:rPr lang="en-US" sz="2000" dirty="0">
                <a:cs typeface="Arial"/>
              </a:rPr>
              <a:t>Add Doppler performance to the metrics for evaluating sensing sequence</a:t>
            </a:r>
            <a:endParaRPr lang="en-US" sz="1800" dirty="0">
              <a:cs typeface="Arial"/>
            </a:endParaRPr>
          </a:p>
        </p:txBody>
      </p:sp>
      <p:sp>
        <p:nvSpPr>
          <p:cNvPr id="4" name="Date Placeholder 3">
            <a:extLst>
              <a:ext uri="{FF2B5EF4-FFF2-40B4-BE49-F238E27FC236}">
                <a16:creationId xmlns:a16="http://schemas.microsoft.com/office/drawing/2014/main" id="{E06A94F5-27F9-CA6F-AC9E-A31566B69397}"/>
              </a:ext>
            </a:extLst>
          </p:cNvPr>
          <p:cNvSpPr>
            <a:spLocks noGrp="1"/>
          </p:cNvSpPr>
          <p:nvPr>
            <p:ph type="dt" sz="half" idx="10"/>
          </p:nvPr>
        </p:nvSpPr>
        <p:spPr/>
        <p:txBody>
          <a:bodyPr/>
          <a:lstStyle/>
          <a:p>
            <a:r>
              <a:rPr lang="en-US" altLang="en-US" dirty="0"/>
              <a:t>Nov 2022</a:t>
            </a:r>
          </a:p>
        </p:txBody>
      </p:sp>
      <p:sp>
        <p:nvSpPr>
          <p:cNvPr id="6" name="Slide Number Placeholder 5">
            <a:extLst>
              <a:ext uri="{FF2B5EF4-FFF2-40B4-BE49-F238E27FC236}">
                <a16:creationId xmlns:a16="http://schemas.microsoft.com/office/drawing/2014/main" id="{BC03DBB9-0EB6-CA5D-2C84-542E9FD1BCD6}"/>
              </a:ext>
            </a:extLst>
          </p:cNvPr>
          <p:cNvSpPr>
            <a:spLocks noGrp="1"/>
          </p:cNvSpPr>
          <p:nvPr>
            <p:ph type="sldNum" sz="quarter" idx="12"/>
          </p:nvPr>
        </p:nvSpPr>
        <p:spPr/>
        <p:txBody>
          <a:bodyPr/>
          <a:lstStyle/>
          <a:p>
            <a:r>
              <a:rPr lang="en-US" altLang="en-US"/>
              <a:t>Slide </a:t>
            </a:r>
            <a:fld id="{7FFA85FD-E192-4C2D-9860-28C59D48001D}" type="slidenum">
              <a:rPr lang="en-US" altLang="en-US"/>
              <a:pPr/>
              <a:t>12</a:t>
            </a:fld>
            <a:endParaRPr lang="en-US" altLang="en-US"/>
          </a:p>
        </p:txBody>
      </p:sp>
      <p:sp>
        <p:nvSpPr>
          <p:cNvPr id="7" name="Footer Placeholder 2">
            <a:extLst>
              <a:ext uri="{FF2B5EF4-FFF2-40B4-BE49-F238E27FC236}">
                <a16:creationId xmlns:a16="http://schemas.microsoft.com/office/drawing/2014/main" id="{75FD745A-A494-9344-A567-3E2816B92BBD}"/>
              </a:ext>
            </a:extLst>
          </p:cNvPr>
          <p:cNvSpPr>
            <a:spLocks noGrp="1"/>
          </p:cNvSpPr>
          <p:nvPr>
            <p:ph type="ftr" sz="quarter" idx="11"/>
          </p:nvPr>
        </p:nvSpPr>
        <p:spPr>
          <a:xfrm>
            <a:off x="5004048" y="6475413"/>
            <a:ext cx="3606552" cy="184666"/>
          </a:xfrm>
        </p:spPr>
        <p:txBody>
          <a:bodyPr/>
          <a:lstStyle/>
          <a:p>
            <a:r>
              <a:rPr lang="en-US" altLang="en-US" dirty="0" err="1">
                <a:latin typeface="Times New Roman"/>
                <a:cs typeface="Times New Roman"/>
              </a:rPr>
              <a:t>Pleym</a:t>
            </a:r>
            <a:r>
              <a:rPr lang="en-US" altLang="en-US" dirty="0">
                <a:latin typeface="Times New Roman"/>
                <a:cs typeface="Times New Roman"/>
              </a:rPr>
              <a:t> et al., </a:t>
            </a:r>
            <a:r>
              <a:rPr lang="en-US" altLang="en-US" dirty="0" err="1">
                <a:latin typeface="Times New Roman"/>
                <a:cs typeface="Times New Roman"/>
              </a:rPr>
              <a:t>Novelda</a:t>
            </a:r>
            <a:r>
              <a:rPr lang="en-US" altLang="en-US" dirty="0">
                <a:latin typeface="Times New Roman"/>
                <a:cs typeface="Times New Roman"/>
              </a:rPr>
              <a:t> AS</a:t>
            </a:r>
          </a:p>
        </p:txBody>
      </p:sp>
    </p:spTree>
    <p:extLst>
      <p:ext uri="{BB962C8B-B14F-4D97-AF65-F5344CB8AC3E}">
        <p14:creationId xmlns:p14="http://schemas.microsoft.com/office/powerpoint/2010/main" val="3133782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ltLang="en-US"/>
              <a:t>Slide </a:t>
            </a:r>
            <a:fld id="{CEC4BC45-39E3-4AF4-A985-1621094AE46F}" type="slidenum">
              <a:rPr lang="en-US" altLang="en-US"/>
              <a:pPr/>
              <a:t>2</a:t>
            </a:fld>
            <a:endParaRPr lang="en-US" altLang="en-US"/>
          </a:p>
        </p:txBody>
      </p:sp>
      <p:sp>
        <p:nvSpPr>
          <p:cNvPr id="10" name="Date Placeholder 1">
            <a:extLst>
              <a:ext uri="{FF2B5EF4-FFF2-40B4-BE49-F238E27FC236}">
                <a16:creationId xmlns:a16="http://schemas.microsoft.com/office/drawing/2014/main" id="{1D35E43F-4ED9-4E69-B4D6-9989C6446EE2}"/>
              </a:ext>
            </a:extLst>
          </p:cNvPr>
          <p:cNvSpPr>
            <a:spLocks noGrp="1"/>
          </p:cNvSpPr>
          <p:nvPr>
            <p:ph type="dt" sz="half" idx="10"/>
          </p:nvPr>
        </p:nvSpPr>
        <p:spPr>
          <a:xfrm>
            <a:off x="685800" y="378281"/>
            <a:ext cx="1600200" cy="215444"/>
          </a:xfrm>
        </p:spPr>
        <p:txBody>
          <a:bodyPr/>
          <a:lstStyle/>
          <a:p>
            <a:r>
              <a:rPr lang="en-US" altLang="en-US" dirty="0"/>
              <a:t>Nov 2022</a:t>
            </a:r>
          </a:p>
        </p:txBody>
      </p:sp>
      <p:graphicFrame>
        <p:nvGraphicFramePr>
          <p:cNvPr id="7" name="Table 6">
            <a:extLst>
              <a:ext uri="{FF2B5EF4-FFF2-40B4-BE49-F238E27FC236}">
                <a16:creationId xmlns:a16="http://schemas.microsoft.com/office/drawing/2014/main" id="{12C07D4E-4F4C-4F23-899C-C95C037AF3C9}"/>
              </a:ext>
            </a:extLst>
          </p:cNvPr>
          <p:cNvGraphicFramePr>
            <a:graphicFrameLocks noGrp="1"/>
          </p:cNvGraphicFramePr>
          <p:nvPr>
            <p:extLst>
              <p:ext uri="{D42A27DB-BD31-4B8C-83A1-F6EECF244321}">
                <p14:modId xmlns:p14="http://schemas.microsoft.com/office/powerpoint/2010/main" val="1692599480"/>
              </p:ext>
            </p:extLst>
          </p:nvPr>
        </p:nvGraphicFramePr>
        <p:xfrm>
          <a:off x="685800" y="908720"/>
          <a:ext cx="7774632" cy="5258475"/>
        </p:xfrm>
        <a:graphic>
          <a:graphicData uri="http://schemas.openxmlformats.org/drawingml/2006/table">
            <a:tbl>
              <a:tblPr firstRow="1" bandRow="1">
                <a:tableStyleId>{5940675A-B579-460E-94D1-54222C63F5DA}</a:tableStyleId>
              </a:tblPr>
              <a:tblGrid>
                <a:gridCol w="4187492">
                  <a:extLst>
                    <a:ext uri="{9D8B030D-6E8A-4147-A177-3AD203B41FA5}">
                      <a16:colId xmlns:a16="http://schemas.microsoft.com/office/drawing/2014/main" val="1745747388"/>
                    </a:ext>
                  </a:extLst>
                </a:gridCol>
                <a:gridCol w="3587140">
                  <a:extLst>
                    <a:ext uri="{9D8B030D-6E8A-4147-A177-3AD203B41FA5}">
                      <a16:colId xmlns:a16="http://schemas.microsoft.com/office/drawing/2014/main" val="1336621721"/>
                    </a:ext>
                  </a:extLst>
                </a:gridCol>
              </a:tblGrid>
              <a:tr h="251274">
                <a:tc>
                  <a:txBody>
                    <a:bodyPr/>
                    <a:lstStyle/>
                    <a:p>
                      <a:pPr>
                        <a:lnSpc>
                          <a:spcPct val="107000"/>
                        </a:lnSpc>
                        <a:spcAft>
                          <a:spcPts val="800"/>
                        </a:spcAft>
                      </a:pPr>
                      <a:r>
                        <a:rPr lang="en-US" sz="1200" b="1" dirty="0">
                          <a:effectLst/>
                        </a:rPr>
                        <a:t>PAR Objective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b="1" dirty="0">
                          <a:effectLst/>
                        </a:rPr>
                        <a:t>Proposed Solution (how addressed)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516017004"/>
                  </a:ext>
                </a:extLst>
              </a:tr>
              <a:tr h="251274">
                <a:tc>
                  <a:txBody>
                    <a:bodyPr/>
                    <a:lstStyle/>
                    <a:p>
                      <a:pPr>
                        <a:lnSpc>
                          <a:spcPct val="107000"/>
                        </a:lnSpc>
                        <a:spcAft>
                          <a:spcPts val="800"/>
                        </a:spcAft>
                      </a:pPr>
                      <a:r>
                        <a:rPr lang="en-US" sz="1200" dirty="0">
                          <a:effectLst/>
                        </a:rPr>
                        <a:t>Safeguards so that the high throughput data use cases will not cause significant disruption to low duty-cycle ranging use cases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2336347152"/>
                  </a:ext>
                </a:extLst>
              </a:tr>
              <a:tr h="251274">
                <a:tc>
                  <a:txBody>
                    <a:bodyPr/>
                    <a:lstStyle/>
                    <a:p>
                      <a:pPr>
                        <a:lnSpc>
                          <a:spcPct val="107000"/>
                        </a:lnSpc>
                        <a:spcAft>
                          <a:spcPts val="800"/>
                        </a:spcAft>
                      </a:pPr>
                      <a:r>
                        <a:rPr lang="en-US" sz="1200" dirty="0">
                          <a:effectLst/>
                        </a:rPr>
                        <a:t>Interference mitigation techniques to support higher density and higher traffic use cases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712880846"/>
                  </a:ext>
                </a:extLst>
              </a:tr>
              <a:tr h="251274">
                <a:tc>
                  <a:txBody>
                    <a:bodyPr/>
                    <a:lstStyle/>
                    <a:p>
                      <a:pPr>
                        <a:lnSpc>
                          <a:spcPct val="107000"/>
                        </a:lnSpc>
                        <a:spcAft>
                          <a:spcPts val="800"/>
                        </a:spcAft>
                      </a:pPr>
                      <a:r>
                        <a:rPr lang="en-US" sz="1200" dirty="0">
                          <a:effectLst/>
                        </a:rPr>
                        <a:t>Other coexistence improvement</a:t>
                      </a:r>
                      <a:endParaRPr lang="en-US" sz="1200" dirty="0">
                        <a:effectLst/>
                        <a:latin typeface="Calibri" panose="020F0502020204030204" pitchFamily="34" charset="0"/>
                        <a:ea typeface="+mn-ea"/>
                        <a:cs typeface="Times New Roman" panose="02020603050405020304" pitchFamily="18" charset="0"/>
                      </a:endParaRPr>
                    </a:p>
                  </a:txBody>
                  <a:tcPr marL="62197" marR="62197" marT="0" marB="0"/>
                </a:tc>
                <a:tc>
                  <a:txBody>
                    <a:bodyPr/>
                    <a:lstStyle/>
                    <a:p>
                      <a:pPr>
                        <a:lnSpc>
                          <a:spcPct val="107000"/>
                        </a:lnSpc>
                        <a:spcAft>
                          <a:spcPts val="800"/>
                        </a:spcAft>
                      </a:pPr>
                      <a:endParaRPr lang="en-US" sz="1200" kern="1200" dirty="0">
                        <a:solidFill>
                          <a:schemeClr val="tx1"/>
                        </a:solidFill>
                        <a:effectLst/>
                        <a:highlight>
                          <a:srgbClr val="FFFF00"/>
                        </a:highlight>
                        <a:latin typeface="+mn-lt"/>
                        <a:ea typeface="+mn-ea"/>
                        <a:cs typeface="+mn-cs"/>
                      </a:endParaRPr>
                    </a:p>
                  </a:txBody>
                  <a:tcPr marL="62197" marR="62197" marT="0" marB="0"/>
                </a:tc>
                <a:extLst>
                  <a:ext uri="{0D108BD9-81ED-4DB2-BD59-A6C34878D82A}">
                    <a16:rowId xmlns:a16="http://schemas.microsoft.com/office/drawing/2014/main" val="3550120941"/>
                  </a:ext>
                </a:extLst>
              </a:tr>
              <a:tr h="251274">
                <a:tc>
                  <a:txBody>
                    <a:bodyPr/>
                    <a:lstStyle/>
                    <a:p>
                      <a:pPr>
                        <a:lnSpc>
                          <a:spcPct val="107000"/>
                        </a:lnSpc>
                        <a:spcAft>
                          <a:spcPts val="800"/>
                        </a:spcAft>
                      </a:pPr>
                      <a:r>
                        <a:rPr lang="en-US" sz="1200" dirty="0">
                          <a:effectLst/>
                        </a:rPr>
                        <a:t>Backward compatibility with enhanced ranging capable devices (ERDEVs)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229274704"/>
                  </a:ext>
                </a:extLst>
              </a:tr>
              <a:tr h="251274">
                <a:tc>
                  <a:txBody>
                    <a:bodyPr/>
                    <a:lstStyle/>
                    <a:p>
                      <a:pPr>
                        <a:lnSpc>
                          <a:spcPct val="107000"/>
                        </a:lnSpc>
                        <a:spcAft>
                          <a:spcPts val="800"/>
                        </a:spcAft>
                      </a:pPr>
                      <a:r>
                        <a:rPr lang="en-US" sz="1200" dirty="0">
                          <a:effectLst/>
                        </a:rPr>
                        <a:t>Improved link budget and/or reduced air-time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rtl="0" eaLnBrk="1" fontAlgn="auto" latinLnBrk="0" hangingPunct="1">
                        <a:lnSpc>
                          <a:spcPct val="107000"/>
                        </a:lnSpc>
                        <a:spcBef>
                          <a:spcPts val="0"/>
                        </a:spcBef>
                        <a:spcAft>
                          <a:spcPts val="800"/>
                        </a:spcAft>
                        <a:buClrTx/>
                        <a:buSzTx/>
                        <a:buFontTx/>
                        <a:buNone/>
                      </a:pPr>
                      <a:endParaRPr lang="en-US" sz="1200" kern="1200" dirty="0">
                        <a:solidFill>
                          <a:schemeClr val="tx1"/>
                        </a:solidFill>
                        <a:effectLst/>
                        <a:highlight>
                          <a:srgbClr val="FFFF00"/>
                        </a:highlight>
                        <a:latin typeface="+mn-lt"/>
                        <a:ea typeface="+mn-ea"/>
                        <a:cs typeface="+mn-cs"/>
                      </a:endParaRPr>
                    </a:p>
                  </a:txBody>
                  <a:tcPr marL="62197" marR="62197" marT="0" marB="0"/>
                </a:tc>
                <a:extLst>
                  <a:ext uri="{0D108BD9-81ED-4DB2-BD59-A6C34878D82A}">
                    <a16:rowId xmlns:a16="http://schemas.microsoft.com/office/drawing/2014/main" val="402719402"/>
                  </a:ext>
                </a:extLst>
              </a:tr>
              <a:tr h="251274">
                <a:tc>
                  <a:txBody>
                    <a:bodyPr/>
                    <a:lstStyle/>
                    <a:p>
                      <a:pPr>
                        <a:lnSpc>
                          <a:spcPct val="107000"/>
                        </a:lnSpc>
                        <a:spcAft>
                          <a:spcPts val="800"/>
                        </a:spcAft>
                      </a:pPr>
                      <a:r>
                        <a:rPr lang="en-US" sz="1200" dirty="0">
                          <a:effectLst/>
                        </a:rPr>
                        <a:t>Additional channels and operating frequencies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770140464"/>
                  </a:ext>
                </a:extLst>
              </a:tr>
              <a:tr h="251274">
                <a:tc>
                  <a:txBody>
                    <a:bodyPr/>
                    <a:lstStyle/>
                    <a:p>
                      <a:pPr>
                        <a:lnSpc>
                          <a:spcPct val="107000"/>
                        </a:lnSpc>
                        <a:spcAft>
                          <a:spcPts val="800"/>
                        </a:spcAft>
                      </a:pPr>
                      <a:r>
                        <a:rPr lang="en-US" sz="1200" dirty="0">
                          <a:effectLst/>
                        </a:rPr>
                        <a:t>Improvements to accuracy / precision / reliability and interoperability for high-integrity ranging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13926360"/>
                  </a:ext>
                </a:extLst>
              </a:tr>
              <a:tr h="251274">
                <a:tc>
                  <a:txBody>
                    <a:bodyPr/>
                    <a:lstStyle/>
                    <a:p>
                      <a:pPr>
                        <a:lnSpc>
                          <a:spcPct val="107000"/>
                        </a:lnSpc>
                        <a:spcAft>
                          <a:spcPts val="800"/>
                        </a:spcAft>
                      </a:pPr>
                      <a:r>
                        <a:rPr lang="en-US" sz="1200" dirty="0">
                          <a:effectLst/>
                        </a:rPr>
                        <a:t>Reduced complexity and power consumption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006555623"/>
                  </a:ext>
                </a:extLst>
              </a:tr>
              <a:tr h="251274">
                <a:tc>
                  <a:txBody>
                    <a:bodyPr/>
                    <a:lstStyle/>
                    <a:p>
                      <a:pPr>
                        <a:lnSpc>
                          <a:spcPct val="107000"/>
                        </a:lnSpc>
                        <a:spcAft>
                          <a:spcPts val="800"/>
                        </a:spcAft>
                      </a:pPr>
                      <a:r>
                        <a:rPr lang="en-US" sz="1200" dirty="0">
                          <a:effectLst/>
                        </a:rPr>
                        <a:t>Hybrid operation with narrowband signaling to assist UWB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409934918"/>
                  </a:ext>
                </a:extLst>
              </a:tr>
              <a:tr h="251274">
                <a:tc>
                  <a:txBody>
                    <a:bodyPr/>
                    <a:lstStyle/>
                    <a:p>
                      <a:pPr>
                        <a:lnSpc>
                          <a:spcPct val="107000"/>
                        </a:lnSpc>
                        <a:spcAft>
                          <a:spcPts val="800"/>
                        </a:spcAft>
                      </a:pPr>
                      <a:r>
                        <a:rPr lang="en-US" sz="1200" dirty="0">
                          <a:effectLst/>
                        </a:rPr>
                        <a:t>Enhanced native discovery and connection setup mechanisms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7165867"/>
                  </a:ext>
                </a:extLst>
              </a:tr>
              <a:tr h="251274">
                <a:tc>
                  <a:txBody>
                    <a:bodyPr/>
                    <a:lstStyle/>
                    <a:p>
                      <a:pPr>
                        <a:lnSpc>
                          <a:spcPct val="107000"/>
                        </a:lnSpc>
                        <a:spcAft>
                          <a:spcPts val="800"/>
                        </a:spcAft>
                      </a:pPr>
                      <a:r>
                        <a:rPr lang="en-US" sz="1200" dirty="0">
                          <a:effectLst/>
                        </a:rPr>
                        <a:t>Sensing capabilities to support presence detection and environment mapping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kern="1200" dirty="0">
                          <a:solidFill>
                            <a:schemeClr val="tx1"/>
                          </a:solidFill>
                          <a:effectLst/>
                          <a:latin typeface="+mn-lt"/>
                          <a:ea typeface="+mn-ea"/>
                          <a:cs typeface="+mn-cs"/>
                        </a:rPr>
                        <a:t>Sequence selection metrics</a:t>
                      </a:r>
                    </a:p>
                  </a:txBody>
                  <a:tcPr marL="62197" marR="62197" marT="0" marB="0"/>
                </a:tc>
                <a:extLst>
                  <a:ext uri="{0D108BD9-81ED-4DB2-BD59-A6C34878D82A}">
                    <a16:rowId xmlns:a16="http://schemas.microsoft.com/office/drawing/2014/main" val="378912419"/>
                  </a:ext>
                </a:extLst>
              </a:tr>
              <a:tr h="251274">
                <a:tc>
                  <a:txBody>
                    <a:bodyPr/>
                    <a:lstStyle/>
                    <a:p>
                      <a:pPr>
                        <a:lnSpc>
                          <a:spcPct val="107000"/>
                        </a:lnSpc>
                        <a:spcAft>
                          <a:spcPts val="800"/>
                        </a:spcAft>
                      </a:pPr>
                      <a:r>
                        <a:rPr lang="en-US" sz="1200" dirty="0">
                          <a:effectLst/>
                        </a:rPr>
                        <a:t>Low-power low-latency streaming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76344013"/>
                  </a:ext>
                </a:extLst>
              </a:tr>
              <a:tr h="251274">
                <a:tc>
                  <a:txBody>
                    <a:bodyPr/>
                    <a:lstStyle/>
                    <a:p>
                      <a:pPr>
                        <a:lnSpc>
                          <a:spcPct val="107000"/>
                        </a:lnSpc>
                        <a:spcAft>
                          <a:spcPts val="800"/>
                        </a:spcAft>
                      </a:pPr>
                      <a:r>
                        <a:rPr lang="en-US" sz="1200" dirty="0">
                          <a:effectLst/>
                        </a:rPr>
                        <a:t>Higher data-rate streaming allowing at least 50 Mbit/s of throughput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863466228"/>
                  </a:ext>
                </a:extLst>
              </a:tr>
              <a:tr h="251274">
                <a:tc>
                  <a:txBody>
                    <a:bodyPr/>
                    <a:lstStyle/>
                    <a:p>
                      <a:pPr>
                        <a:lnSpc>
                          <a:spcPct val="107000"/>
                        </a:lnSpc>
                        <a:spcAft>
                          <a:spcPts val="800"/>
                        </a:spcAft>
                      </a:pPr>
                      <a:r>
                        <a:rPr lang="en-US" sz="1200" dirty="0">
                          <a:effectLst/>
                        </a:rPr>
                        <a:t>Support for peer-to-peer, peer-to-multi-peer, and station-to-infrastructure protocols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794586688"/>
                  </a:ext>
                </a:extLst>
              </a:tr>
              <a:tr h="251274">
                <a:tc>
                  <a:txBody>
                    <a:bodyPr/>
                    <a:lstStyle/>
                    <a:p>
                      <a:pPr>
                        <a:lnSpc>
                          <a:spcPct val="107000"/>
                        </a:lnSpc>
                        <a:spcAft>
                          <a:spcPts val="800"/>
                        </a:spcAft>
                      </a:pPr>
                      <a:r>
                        <a:rPr lang="en-US" sz="1200" dirty="0">
                          <a:effectLst/>
                        </a:rPr>
                        <a:t>Infrastructure synchronization mechanisms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41787244"/>
                  </a:ext>
                </a:extLst>
              </a:tr>
            </a:tbl>
          </a:graphicData>
        </a:graphic>
      </p:graphicFrame>
      <p:sp>
        <p:nvSpPr>
          <p:cNvPr id="8" name="Footer Placeholder 2">
            <a:extLst>
              <a:ext uri="{FF2B5EF4-FFF2-40B4-BE49-F238E27FC236}">
                <a16:creationId xmlns:a16="http://schemas.microsoft.com/office/drawing/2014/main" id="{8B482060-C0B6-CE42-B5CD-26CAA773AC97}"/>
              </a:ext>
            </a:extLst>
          </p:cNvPr>
          <p:cNvSpPr>
            <a:spLocks noGrp="1"/>
          </p:cNvSpPr>
          <p:nvPr>
            <p:ph type="ftr" sz="quarter" idx="11"/>
          </p:nvPr>
        </p:nvSpPr>
        <p:spPr>
          <a:xfrm>
            <a:off x="5004048" y="6475413"/>
            <a:ext cx="3606552" cy="184666"/>
          </a:xfrm>
        </p:spPr>
        <p:txBody>
          <a:bodyPr/>
          <a:lstStyle/>
          <a:p>
            <a:r>
              <a:rPr lang="en-US" altLang="en-US" dirty="0" err="1">
                <a:latin typeface="Times New Roman"/>
                <a:cs typeface="Times New Roman"/>
              </a:rPr>
              <a:t>Pleym</a:t>
            </a:r>
            <a:r>
              <a:rPr lang="en-US" altLang="en-US" dirty="0">
                <a:latin typeface="Times New Roman"/>
                <a:cs typeface="Times New Roman"/>
              </a:rPr>
              <a:t> et al., </a:t>
            </a:r>
            <a:r>
              <a:rPr lang="en-US" altLang="en-US" dirty="0" err="1">
                <a:latin typeface="Times New Roman"/>
                <a:cs typeface="Times New Roman"/>
              </a:rPr>
              <a:t>Novelda</a:t>
            </a:r>
            <a:r>
              <a:rPr lang="en-US" altLang="en-US" dirty="0">
                <a:latin typeface="Times New Roman"/>
                <a:cs typeface="Times New Roman"/>
              </a:rPr>
              <a:t> 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40C3-5DFE-C9F5-73F0-46781CA34C45}"/>
              </a:ext>
            </a:extLst>
          </p:cNvPr>
          <p:cNvSpPr>
            <a:spLocks noGrp="1"/>
          </p:cNvSpPr>
          <p:nvPr>
            <p:ph type="ctrTitle"/>
          </p:nvPr>
        </p:nvSpPr>
        <p:spPr/>
        <p:txBody>
          <a:bodyPr/>
          <a:lstStyle/>
          <a:p>
            <a:r>
              <a:rPr lang="en-US" dirty="0">
                <a:ea typeface="+mj-lt"/>
                <a:cs typeface="+mj-lt"/>
              </a:rPr>
              <a:t>Sensing Sequence Metrics</a:t>
            </a:r>
            <a:endParaRPr lang="en-US" dirty="0"/>
          </a:p>
        </p:txBody>
      </p:sp>
      <p:sp>
        <p:nvSpPr>
          <p:cNvPr id="4" name="Date Placeholder 3">
            <a:extLst>
              <a:ext uri="{FF2B5EF4-FFF2-40B4-BE49-F238E27FC236}">
                <a16:creationId xmlns:a16="http://schemas.microsoft.com/office/drawing/2014/main" id="{B063F4C9-51FC-DF8B-BBC0-88E35D10453D}"/>
              </a:ext>
            </a:extLst>
          </p:cNvPr>
          <p:cNvSpPr>
            <a:spLocks noGrp="1"/>
          </p:cNvSpPr>
          <p:nvPr>
            <p:ph type="dt" sz="half" idx="10"/>
          </p:nvPr>
        </p:nvSpPr>
        <p:spPr/>
        <p:txBody>
          <a:bodyPr/>
          <a:lstStyle/>
          <a:p>
            <a:r>
              <a:rPr lang="en-US" altLang="en-US" dirty="0"/>
              <a:t>Nov 2022</a:t>
            </a:r>
          </a:p>
        </p:txBody>
      </p:sp>
      <p:sp>
        <p:nvSpPr>
          <p:cNvPr id="5" name="Footer Placeholder 4">
            <a:extLst>
              <a:ext uri="{FF2B5EF4-FFF2-40B4-BE49-F238E27FC236}">
                <a16:creationId xmlns:a16="http://schemas.microsoft.com/office/drawing/2014/main" id="{D4D32D09-B1D2-4D04-5BC8-470649B64866}"/>
              </a:ext>
            </a:extLst>
          </p:cNvPr>
          <p:cNvSpPr>
            <a:spLocks noGrp="1"/>
          </p:cNvSpPr>
          <p:nvPr>
            <p:ph type="ftr" sz="quarter" idx="11"/>
          </p:nvPr>
        </p:nvSpPr>
        <p:spPr/>
        <p:txBody>
          <a:bodyPr/>
          <a:lstStyle/>
          <a:p>
            <a:r>
              <a:rPr lang="en-US" altLang="en-US" dirty="0" err="1">
                <a:latin typeface="Times New Roman"/>
                <a:cs typeface="Times New Roman"/>
              </a:rPr>
              <a:t>Pleym</a:t>
            </a:r>
            <a:r>
              <a:rPr lang="en-US" altLang="en-US" dirty="0">
                <a:latin typeface="Times New Roman"/>
                <a:cs typeface="Times New Roman"/>
              </a:rPr>
              <a:t> et al., </a:t>
            </a:r>
            <a:r>
              <a:rPr lang="en-US" altLang="en-US" dirty="0" err="1">
                <a:latin typeface="Times New Roman"/>
                <a:cs typeface="Times New Roman"/>
              </a:rPr>
              <a:t>Novelda</a:t>
            </a:r>
            <a:r>
              <a:rPr lang="en-US" altLang="en-US" dirty="0">
                <a:latin typeface="Times New Roman"/>
                <a:cs typeface="Times New Roman"/>
              </a:rPr>
              <a:t> AS</a:t>
            </a:r>
          </a:p>
        </p:txBody>
      </p:sp>
      <p:sp>
        <p:nvSpPr>
          <p:cNvPr id="6" name="Slide Number Placeholder 5">
            <a:extLst>
              <a:ext uri="{FF2B5EF4-FFF2-40B4-BE49-F238E27FC236}">
                <a16:creationId xmlns:a16="http://schemas.microsoft.com/office/drawing/2014/main" id="{118FE6C3-324C-D003-8CFA-80C2D6FA6CBC}"/>
              </a:ext>
            </a:extLst>
          </p:cNvPr>
          <p:cNvSpPr>
            <a:spLocks noGrp="1"/>
          </p:cNvSpPr>
          <p:nvPr>
            <p:ph type="sldNum" sz="quarter" idx="12"/>
          </p:nvPr>
        </p:nvSpPr>
        <p:spPr/>
        <p:txBody>
          <a:bodyPr/>
          <a:lstStyle/>
          <a:p>
            <a:r>
              <a:rPr lang="en-US" altLang="en-US"/>
              <a:t>Slide </a:t>
            </a:r>
            <a:fld id="{4EF2733A-7873-4D87-9B81-5F5F3E4A4D35}" type="slidenum">
              <a:rPr lang="en-US" altLang="en-US"/>
              <a:pPr/>
              <a:t>3</a:t>
            </a:fld>
            <a:endParaRPr lang="en-US" altLang="en-US"/>
          </a:p>
        </p:txBody>
      </p:sp>
    </p:spTree>
    <p:extLst>
      <p:ext uri="{BB962C8B-B14F-4D97-AF65-F5344CB8AC3E}">
        <p14:creationId xmlns:p14="http://schemas.microsoft.com/office/powerpoint/2010/main" val="2820174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3E0C-9D7A-15FC-A5F3-5D569D5847E7}"/>
              </a:ext>
            </a:extLst>
          </p:cNvPr>
          <p:cNvSpPr>
            <a:spLocks noGrp="1"/>
          </p:cNvSpPr>
          <p:nvPr>
            <p:ph type="title"/>
          </p:nvPr>
        </p:nvSpPr>
        <p:spPr/>
        <p:txBody>
          <a:bodyPr/>
          <a:lstStyle/>
          <a:p>
            <a:r>
              <a:rPr lang="en-US" dirty="0">
                <a:cs typeface="Arial"/>
              </a:rPr>
              <a:t>Related TG4ab Contributions</a:t>
            </a:r>
            <a:endParaRPr lang="en-US" dirty="0">
              <a:cs typeface="Times New Roman"/>
            </a:endParaRPr>
          </a:p>
        </p:txBody>
      </p:sp>
      <p:sp>
        <p:nvSpPr>
          <p:cNvPr id="3" name="Content Placeholder 2">
            <a:extLst>
              <a:ext uri="{FF2B5EF4-FFF2-40B4-BE49-F238E27FC236}">
                <a16:creationId xmlns:a16="http://schemas.microsoft.com/office/drawing/2014/main" id="{0B3B9EAB-4F4F-6D19-FE11-155837B83716}"/>
              </a:ext>
            </a:extLst>
          </p:cNvPr>
          <p:cNvSpPr>
            <a:spLocks noGrp="1"/>
          </p:cNvSpPr>
          <p:nvPr>
            <p:ph idx="1"/>
          </p:nvPr>
        </p:nvSpPr>
        <p:spPr/>
        <p:txBody>
          <a:bodyPr/>
          <a:lstStyle/>
          <a:p>
            <a:r>
              <a:rPr lang="en-US" sz="2000" dirty="0">
                <a:ea typeface="+mn-lt"/>
                <a:cs typeface="+mn-lt"/>
              </a:rPr>
              <a:t>15-22-0061-00-04ab-sensing-continued</a:t>
            </a:r>
          </a:p>
          <a:p>
            <a:r>
              <a:rPr lang="en-US" sz="2000" dirty="0">
                <a:ea typeface="+mn-lt"/>
                <a:cs typeface="+mn-lt"/>
              </a:rPr>
              <a:t>15-22-0248-00-04ab-privacy-preserving-and-performance-enhancement-for-uwb-sensing</a:t>
            </a:r>
            <a:endParaRPr lang="en-US" sz="2000" dirty="0">
              <a:cs typeface="Arial"/>
            </a:endParaRPr>
          </a:p>
          <a:p>
            <a:r>
              <a:rPr lang="en-US" sz="2000" dirty="0">
                <a:ea typeface="+mn-lt"/>
                <a:cs typeface="+mn-lt"/>
              </a:rPr>
              <a:t>15-22-0280-01-04ab-deterministic-sts-for-sensing-applications</a:t>
            </a:r>
          </a:p>
          <a:p>
            <a:r>
              <a:rPr lang="en-US" sz="2000" dirty="0">
                <a:ea typeface="+mn-lt"/>
                <a:cs typeface="+mn-lt"/>
              </a:rPr>
              <a:t>15-22-0083-01-04ab-uwb-sensing-concepts</a:t>
            </a:r>
          </a:p>
          <a:p>
            <a:r>
              <a:rPr lang="en-US" sz="2000" dirty="0">
                <a:ea typeface="+mn-lt"/>
                <a:cs typeface="+mn-lt"/>
              </a:rPr>
              <a:t>15-22-0175-00-04ab-sensing-device</a:t>
            </a:r>
          </a:p>
          <a:p>
            <a:r>
              <a:rPr lang="en-US" sz="2000" dirty="0">
                <a:ea typeface="+mn-lt"/>
                <a:cs typeface="+mn-lt"/>
              </a:rPr>
              <a:t>15-22-0308-00-04ab-air-time-efficiency-improvements</a:t>
            </a:r>
          </a:p>
          <a:p>
            <a:r>
              <a:rPr lang="en-US" sz="2000" dirty="0" err="1">
                <a:ea typeface="+mn-lt"/>
                <a:cs typeface="+mn-lt"/>
              </a:rPr>
              <a:t>15-22-0335-00-04ab-air</a:t>
            </a:r>
            <a:r>
              <a:rPr lang="en-US" sz="2000" dirty="0">
                <a:ea typeface="+mn-lt"/>
                <a:cs typeface="+mn-lt"/>
              </a:rPr>
              <a:t>-time-efficiency-improvements-update</a:t>
            </a:r>
          </a:p>
          <a:p>
            <a:r>
              <a:rPr lang="en-US" sz="2000" dirty="0" err="1">
                <a:ea typeface="+mn-lt"/>
                <a:cs typeface="+mn-lt"/>
              </a:rPr>
              <a:t>15-22-0489-00-04ab-uwb</a:t>
            </a:r>
            <a:r>
              <a:rPr lang="en-US" sz="2000" dirty="0">
                <a:ea typeface="+mn-lt"/>
                <a:cs typeface="+mn-lt"/>
              </a:rPr>
              <a:t>-sensing-sequence-selection</a:t>
            </a:r>
          </a:p>
          <a:p>
            <a:endParaRPr lang="en-US" sz="2000" dirty="0">
              <a:ea typeface="+mn-lt"/>
              <a:cs typeface="+mn-lt"/>
            </a:endParaRPr>
          </a:p>
        </p:txBody>
      </p:sp>
      <p:sp>
        <p:nvSpPr>
          <p:cNvPr id="4" name="Date Placeholder 3">
            <a:extLst>
              <a:ext uri="{FF2B5EF4-FFF2-40B4-BE49-F238E27FC236}">
                <a16:creationId xmlns:a16="http://schemas.microsoft.com/office/drawing/2014/main" id="{D9BC55A3-028A-FD75-D0A9-AB2E50EB9F56}"/>
              </a:ext>
            </a:extLst>
          </p:cNvPr>
          <p:cNvSpPr>
            <a:spLocks noGrp="1"/>
          </p:cNvSpPr>
          <p:nvPr>
            <p:ph type="dt" sz="half" idx="10"/>
          </p:nvPr>
        </p:nvSpPr>
        <p:spPr/>
        <p:txBody>
          <a:bodyPr/>
          <a:lstStyle/>
          <a:p>
            <a:r>
              <a:rPr lang="en-US" altLang="en-US" dirty="0"/>
              <a:t>Nov 2022</a:t>
            </a:r>
          </a:p>
        </p:txBody>
      </p:sp>
      <p:sp>
        <p:nvSpPr>
          <p:cNvPr id="6" name="Slide Number Placeholder 5">
            <a:extLst>
              <a:ext uri="{FF2B5EF4-FFF2-40B4-BE49-F238E27FC236}">
                <a16:creationId xmlns:a16="http://schemas.microsoft.com/office/drawing/2014/main" id="{E67ECF5B-577D-E289-8797-1E53A4A0AC4A}"/>
              </a:ext>
            </a:extLst>
          </p:cNvPr>
          <p:cNvSpPr>
            <a:spLocks noGrp="1"/>
          </p:cNvSpPr>
          <p:nvPr>
            <p:ph type="sldNum" sz="quarter" idx="12"/>
          </p:nvPr>
        </p:nvSpPr>
        <p:spPr/>
        <p:txBody>
          <a:bodyPr/>
          <a:lstStyle/>
          <a:p>
            <a:r>
              <a:rPr lang="en-US" altLang="en-US"/>
              <a:t>Slide </a:t>
            </a:r>
            <a:fld id="{7FFA85FD-E192-4C2D-9860-28C59D48001D}" type="slidenum">
              <a:rPr lang="en-US" altLang="en-US"/>
              <a:pPr/>
              <a:t>4</a:t>
            </a:fld>
            <a:endParaRPr lang="en-US" altLang="en-US"/>
          </a:p>
        </p:txBody>
      </p:sp>
      <p:sp>
        <p:nvSpPr>
          <p:cNvPr id="7" name="Footer Placeholder 2">
            <a:extLst>
              <a:ext uri="{FF2B5EF4-FFF2-40B4-BE49-F238E27FC236}">
                <a16:creationId xmlns:a16="http://schemas.microsoft.com/office/drawing/2014/main" id="{C0D00AF6-D15F-CC40-B026-5E24ABD4AD67}"/>
              </a:ext>
            </a:extLst>
          </p:cNvPr>
          <p:cNvSpPr>
            <a:spLocks noGrp="1"/>
          </p:cNvSpPr>
          <p:nvPr>
            <p:ph type="ftr" sz="quarter" idx="11"/>
          </p:nvPr>
        </p:nvSpPr>
        <p:spPr>
          <a:xfrm>
            <a:off x="5004048" y="6475413"/>
            <a:ext cx="3606552" cy="184666"/>
          </a:xfrm>
        </p:spPr>
        <p:txBody>
          <a:bodyPr/>
          <a:lstStyle/>
          <a:p>
            <a:r>
              <a:rPr lang="en-US" altLang="en-US" dirty="0" err="1">
                <a:latin typeface="Times New Roman"/>
                <a:cs typeface="Times New Roman"/>
              </a:rPr>
              <a:t>Pleym</a:t>
            </a:r>
            <a:r>
              <a:rPr lang="en-US" altLang="en-US" dirty="0">
                <a:latin typeface="Times New Roman"/>
                <a:cs typeface="Times New Roman"/>
              </a:rPr>
              <a:t> et al., </a:t>
            </a:r>
            <a:r>
              <a:rPr lang="en-US" altLang="en-US" dirty="0" err="1">
                <a:latin typeface="Times New Roman"/>
                <a:cs typeface="Times New Roman"/>
              </a:rPr>
              <a:t>Novelda</a:t>
            </a:r>
            <a:r>
              <a:rPr lang="en-US" altLang="en-US" dirty="0">
                <a:latin typeface="Times New Roman"/>
                <a:cs typeface="Times New Roman"/>
              </a:rPr>
              <a:t> AS</a:t>
            </a:r>
          </a:p>
        </p:txBody>
      </p:sp>
    </p:spTree>
    <p:extLst>
      <p:ext uri="{BB962C8B-B14F-4D97-AF65-F5344CB8AC3E}">
        <p14:creationId xmlns:p14="http://schemas.microsoft.com/office/powerpoint/2010/main" val="70844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5FDCD-BE95-DB6F-FCA0-0756414A7B00}"/>
              </a:ext>
            </a:extLst>
          </p:cNvPr>
          <p:cNvSpPr>
            <a:spLocks noGrp="1"/>
          </p:cNvSpPr>
          <p:nvPr>
            <p:ph type="title"/>
          </p:nvPr>
        </p:nvSpPr>
        <p:spPr/>
        <p:txBody>
          <a:bodyPr/>
          <a:lstStyle/>
          <a:p>
            <a:r>
              <a:rPr lang="en-US" dirty="0"/>
              <a:t>Introduction / Motivation</a:t>
            </a:r>
          </a:p>
        </p:txBody>
      </p:sp>
      <p:sp>
        <p:nvSpPr>
          <p:cNvPr id="3" name="Plassholder for innhold 2">
            <a:extLst>
              <a:ext uri="{FF2B5EF4-FFF2-40B4-BE49-F238E27FC236}">
                <a16:creationId xmlns:a16="http://schemas.microsoft.com/office/drawing/2014/main" id="{C2796845-3A53-AFBB-EDF7-D65270F13A84}"/>
              </a:ext>
            </a:extLst>
          </p:cNvPr>
          <p:cNvSpPr>
            <a:spLocks noGrp="1"/>
          </p:cNvSpPr>
          <p:nvPr>
            <p:ph idx="1"/>
          </p:nvPr>
        </p:nvSpPr>
        <p:spPr>
          <a:xfrm>
            <a:off x="685800" y="1981200"/>
            <a:ext cx="8176918" cy="4378206"/>
          </a:xfrm>
        </p:spPr>
        <p:txBody>
          <a:bodyPr/>
          <a:lstStyle/>
          <a:p>
            <a:r>
              <a:rPr lang="en-US" sz="2400" dirty="0"/>
              <a:t>Metrics for selecting sensing sequence were presented in </a:t>
            </a:r>
            <a:r>
              <a:rPr lang="en-US" sz="2400" dirty="0">
                <a:ea typeface="+mn-lt"/>
                <a:cs typeface="+mn-lt"/>
              </a:rPr>
              <a:t>15-22-0489-00-04ab-uwb (Leong et. al.)</a:t>
            </a:r>
          </a:p>
          <a:p>
            <a:pPr lvl="1"/>
            <a:r>
              <a:rPr lang="en-US" sz="2000" dirty="0">
                <a:ea typeface="+mn-lt"/>
                <a:cs typeface="+mn-lt"/>
              </a:rPr>
              <a:t>Achievable ACF maximum side lobe level</a:t>
            </a:r>
          </a:p>
          <a:p>
            <a:pPr lvl="1"/>
            <a:r>
              <a:rPr lang="en-US" sz="2000" dirty="0">
                <a:ea typeface="+mn-lt"/>
                <a:cs typeface="+mn-lt"/>
              </a:rPr>
              <a:t>CCF maximum</a:t>
            </a:r>
          </a:p>
          <a:p>
            <a:pPr lvl="1"/>
            <a:r>
              <a:rPr lang="en-US" sz="2000" dirty="0">
                <a:ea typeface="+mn-lt"/>
                <a:cs typeface="+mn-lt"/>
              </a:rPr>
              <a:t>Unambiguous range</a:t>
            </a:r>
          </a:p>
          <a:p>
            <a:pPr lvl="1"/>
            <a:r>
              <a:rPr lang="en-US" sz="2000" dirty="0">
                <a:ea typeface="+mn-lt"/>
                <a:cs typeface="+mn-lt"/>
              </a:rPr>
              <a:t>Correlator complexity</a:t>
            </a:r>
          </a:p>
          <a:p>
            <a:r>
              <a:rPr lang="en-US" sz="2400" dirty="0"/>
              <a:t>For sensing, range and Doppler are fundamental parameters influencing use-case performance</a:t>
            </a:r>
          </a:p>
          <a:p>
            <a:r>
              <a:rPr lang="en-US" sz="2400" dirty="0">
                <a:ea typeface="+mn-lt"/>
                <a:cs typeface="+mn-lt"/>
              </a:rPr>
              <a:t>Doppler performance may be significantly affected under influence of interference (simulated) and phase-noise (15-22-0592-00-04ab-pulse-burst-sensing-pn-proof-sss)</a:t>
            </a:r>
            <a:endParaRPr lang="en-US" sz="2400" dirty="0">
              <a:cs typeface="Arial"/>
            </a:endParaRPr>
          </a:p>
          <a:p>
            <a:pPr marL="457200" lvl="1" indent="0">
              <a:buNone/>
            </a:pPr>
            <a:endParaRPr lang="en-US" dirty="0">
              <a:ea typeface="+mn-lt"/>
              <a:cs typeface="+mn-lt"/>
            </a:endParaRPr>
          </a:p>
          <a:p>
            <a:endParaRPr lang="en-US" dirty="0"/>
          </a:p>
        </p:txBody>
      </p:sp>
      <p:sp>
        <p:nvSpPr>
          <p:cNvPr id="4" name="Plassholder for dato 3">
            <a:extLst>
              <a:ext uri="{FF2B5EF4-FFF2-40B4-BE49-F238E27FC236}">
                <a16:creationId xmlns:a16="http://schemas.microsoft.com/office/drawing/2014/main" id="{7ABB0E3B-F88C-2B77-684A-30F3F76CF936}"/>
              </a:ext>
            </a:extLst>
          </p:cNvPr>
          <p:cNvSpPr>
            <a:spLocks noGrp="1"/>
          </p:cNvSpPr>
          <p:nvPr>
            <p:ph type="dt" sz="half" idx="10"/>
          </p:nvPr>
        </p:nvSpPr>
        <p:spPr/>
        <p:txBody>
          <a:bodyPr/>
          <a:lstStyle/>
          <a:p>
            <a:r>
              <a:rPr lang="en-US" altLang="en-US"/>
              <a:t>Nov 2022</a:t>
            </a:r>
            <a:endParaRPr lang="en-US" altLang="en-US" dirty="0"/>
          </a:p>
        </p:txBody>
      </p:sp>
      <p:sp>
        <p:nvSpPr>
          <p:cNvPr id="5" name="Plassholder for bunntekst 4">
            <a:extLst>
              <a:ext uri="{FF2B5EF4-FFF2-40B4-BE49-F238E27FC236}">
                <a16:creationId xmlns:a16="http://schemas.microsoft.com/office/drawing/2014/main" id="{32D845AA-CA7F-4127-9FD9-A6E1191D8926}"/>
              </a:ext>
            </a:extLst>
          </p:cNvPr>
          <p:cNvSpPr>
            <a:spLocks noGrp="1"/>
          </p:cNvSpPr>
          <p:nvPr>
            <p:ph type="ftr" sz="quarter" idx="11"/>
          </p:nvPr>
        </p:nvSpPr>
        <p:spPr/>
        <p:txBody>
          <a:bodyPr/>
          <a:lstStyle/>
          <a:p>
            <a:r>
              <a:rPr lang="en-US" altLang="en-US" dirty="0" err="1"/>
              <a:t>Pleym</a:t>
            </a:r>
            <a:r>
              <a:rPr lang="en-US" altLang="en-US" dirty="0"/>
              <a:t> et al., </a:t>
            </a:r>
            <a:r>
              <a:rPr lang="en-US" altLang="en-US" dirty="0" err="1"/>
              <a:t>Novelda</a:t>
            </a:r>
            <a:r>
              <a:rPr lang="en-US" altLang="en-US" dirty="0"/>
              <a:t> AS</a:t>
            </a:r>
          </a:p>
        </p:txBody>
      </p:sp>
      <p:sp>
        <p:nvSpPr>
          <p:cNvPr id="6" name="Plassholder for lysbildenummer 5">
            <a:extLst>
              <a:ext uri="{FF2B5EF4-FFF2-40B4-BE49-F238E27FC236}">
                <a16:creationId xmlns:a16="http://schemas.microsoft.com/office/drawing/2014/main" id="{EDACB59E-D60C-C1FA-8DDF-2FE0D0246238}"/>
              </a:ext>
            </a:extLst>
          </p:cNvPr>
          <p:cNvSpPr>
            <a:spLocks noGrp="1"/>
          </p:cNvSpPr>
          <p:nvPr>
            <p:ph type="sldNum" sz="quarter" idx="12"/>
          </p:nvPr>
        </p:nvSpPr>
        <p:spPr/>
        <p:txBody>
          <a:bodyPr/>
          <a:lstStyle/>
          <a:p>
            <a:r>
              <a:rPr lang="en-US" altLang="en-US"/>
              <a:t>Slide </a:t>
            </a:r>
            <a:fld id="{7FFA85FD-E192-4C2D-9860-28C59D48001D}" type="slidenum">
              <a:rPr lang="en-US" altLang="en-US" smtClean="0"/>
              <a:pPr/>
              <a:t>5</a:t>
            </a:fld>
            <a:endParaRPr lang="en-US" altLang="en-US"/>
          </a:p>
        </p:txBody>
      </p:sp>
    </p:spTree>
    <p:extLst>
      <p:ext uri="{BB962C8B-B14F-4D97-AF65-F5344CB8AC3E}">
        <p14:creationId xmlns:p14="http://schemas.microsoft.com/office/powerpoint/2010/main" val="2117087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FC57D5-12DD-4745-8E5E-F08DE209FEF4}"/>
              </a:ext>
            </a:extLst>
          </p:cNvPr>
          <p:cNvSpPr>
            <a:spLocks noGrp="1"/>
          </p:cNvSpPr>
          <p:nvPr>
            <p:ph type="title"/>
          </p:nvPr>
        </p:nvSpPr>
        <p:spPr/>
        <p:txBody>
          <a:bodyPr/>
          <a:lstStyle/>
          <a:p>
            <a:r>
              <a:rPr lang="en-US" err="1">
                <a:cs typeface="Times New Roman"/>
              </a:rPr>
              <a:t>Combistatic</a:t>
            </a:r>
            <a:r>
              <a:rPr lang="en-US">
                <a:cs typeface="Times New Roman"/>
              </a:rPr>
              <a:t> configuration (</a:t>
            </a:r>
            <a:r>
              <a:rPr lang="en-US" dirty="0" err="1">
                <a:cs typeface="Times New Roman"/>
              </a:rPr>
              <a:t>Mono+Bi</a:t>
            </a:r>
            <a:r>
              <a:rPr lang="en-US">
                <a:cs typeface="Times New Roman"/>
              </a:rPr>
              <a:t>)</a:t>
            </a:r>
            <a:br>
              <a:rPr lang="en-US" dirty="0">
                <a:cs typeface="Times New Roman"/>
              </a:rPr>
            </a:br>
            <a:r>
              <a:rPr lang="en-US" sz="1800" dirty="0">
                <a:cs typeface="Times New Roman"/>
              </a:rPr>
              <a:t>Walking target @ x=7m,y=4m </a:t>
            </a:r>
            <a:r>
              <a:rPr lang="en-US" sz="1800" dirty="0" err="1">
                <a:cs typeface="Times New Roman"/>
              </a:rPr>
              <a:t>vx</a:t>
            </a:r>
            <a:r>
              <a:rPr lang="en-US" sz="1800" dirty="0">
                <a:cs typeface="Times New Roman"/>
              </a:rPr>
              <a:t>=-1 m/s, </a:t>
            </a:r>
            <a:r>
              <a:rPr lang="en-US" sz="1800" dirty="0" err="1">
                <a:cs typeface="Times New Roman"/>
              </a:rPr>
              <a:t>vy</a:t>
            </a:r>
            <a:r>
              <a:rPr lang="en-US" sz="1800" dirty="0">
                <a:cs typeface="Times New Roman"/>
              </a:rPr>
              <a:t> = 0</a:t>
            </a:r>
          </a:p>
        </p:txBody>
      </p:sp>
      <p:pic>
        <p:nvPicPr>
          <p:cNvPr id="7" name="Picture 7" descr="Diagram&#10;&#10;Description automatically generated">
            <a:extLst>
              <a:ext uri="{FF2B5EF4-FFF2-40B4-BE49-F238E27FC236}">
                <a16:creationId xmlns:a16="http://schemas.microsoft.com/office/drawing/2014/main" id="{CB139C03-77E8-D134-BE5E-7310D3F9452B}"/>
              </a:ext>
            </a:extLst>
          </p:cNvPr>
          <p:cNvPicPr>
            <a:picLocks noGrp="1" noChangeAspect="1"/>
          </p:cNvPicPr>
          <p:nvPr>
            <p:ph idx="1"/>
          </p:nvPr>
        </p:nvPicPr>
        <p:blipFill rotWithShape="1">
          <a:blip r:embed="rId2"/>
          <a:srcRect l="25884" t="-330" r="19614" b="2310"/>
          <a:stretch/>
        </p:blipFill>
        <p:spPr>
          <a:xfrm>
            <a:off x="603522" y="2075273"/>
            <a:ext cx="3738312" cy="3291675"/>
          </a:xfrm>
        </p:spPr>
      </p:pic>
      <p:sp>
        <p:nvSpPr>
          <p:cNvPr id="4" name="Plassholder for dato 3">
            <a:extLst>
              <a:ext uri="{FF2B5EF4-FFF2-40B4-BE49-F238E27FC236}">
                <a16:creationId xmlns:a16="http://schemas.microsoft.com/office/drawing/2014/main" id="{5EDF941C-E13A-9047-38FA-A8544BF7A8C3}"/>
              </a:ext>
            </a:extLst>
          </p:cNvPr>
          <p:cNvSpPr>
            <a:spLocks noGrp="1"/>
          </p:cNvSpPr>
          <p:nvPr>
            <p:ph type="dt" sz="half" idx="10"/>
          </p:nvPr>
        </p:nvSpPr>
        <p:spPr/>
        <p:txBody>
          <a:bodyPr/>
          <a:lstStyle/>
          <a:p>
            <a:r>
              <a:rPr lang="en-US" altLang="en-US"/>
              <a:t>Nov 2022</a:t>
            </a:r>
            <a:endParaRPr lang="en-US" altLang="en-US" dirty="0"/>
          </a:p>
        </p:txBody>
      </p:sp>
      <p:sp>
        <p:nvSpPr>
          <p:cNvPr id="5" name="Plassholder for bunntekst 4">
            <a:extLst>
              <a:ext uri="{FF2B5EF4-FFF2-40B4-BE49-F238E27FC236}">
                <a16:creationId xmlns:a16="http://schemas.microsoft.com/office/drawing/2014/main" id="{E9AD2518-44A6-6138-5442-D929B5447896}"/>
              </a:ext>
            </a:extLst>
          </p:cNvPr>
          <p:cNvSpPr>
            <a:spLocks noGrp="1"/>
          </p:cNvSpPr>
          <p:nvPr>
            <p:ph type="ftr" sz="quarter" idx="11"/>
          </p:nvPr>
        </p:nvSpPr>
        <p:spPr/>
        <p:txBody>
          <a:bodyPr/>
          <a:lstStyle/>
          <a:p>
            <a:r>
              <a:rPr lang="en-US" altLang="en-US" dirty="0" err="1"/>
              <a:t>Pleym</a:t>
            </a:r>
            <a:r>
              <a:rPr lang="en-US" altLang="en-US" dirty="0"/>
              <a:t> et al., </a:t>
            </a:r>
            <a:r>
              <a:rPr lang="en-US" altLang="en-US" dirty="0" err="1"/>
              <a:t>Novelda</a:t>
            </a:r>
            <a:r>
              <a:rPr lang="en-US" altLang="en-US" dirty="0"/>
              <a:t> AS</a:t>
            </a:r>
          </a:p>
        </p:txBody>
      </p:sp>
      <p:sp>
        <p:nvSpPr>
          <p:cNvPr id="6" name="Plassholder for lysbildenummer 5">
            <a:extLst>
              <a:ext uri="{FF2B5EF4-FFF2-40B4-BE49-F238E27FC236}">
                <a16:creationId xmlns:a16="http://schemas.microsoft.com/office/drawing/2014/main" id="{2E36D690-935B-CAC5-65EF-E5E50CB05F70}"/>
              </a:ext>
            </a:extLst>
          </p:cNvPr>
          <p:cNvSpPr>
            <a:spLocks noGrp="1"/>
          </p:cNvSpPr>
          <p:nvPr>
            <p:ph type="sldNum" sz="quarter" idx="12"/>
          </p:nvPr>
        </p:nvSpPr>
        <p:spPr/>
        <p:txBody>
          <a:bodyPr/>
          <a:lstStyle/>
          <a:p>
            <a:r>
              <a:rPr lang="en-US" altLang="en-US"/>
              <a:t>Slide </a:t>
            </a:r>
            <a:fld id="{7FFA85FD-E192-4C2D-9860-28C59D48001D}" type="slidenum">
              <a:rPr lang="en-US" altLang="en-US" smtClean="0"/>
              <a:pPr/>
              <a:t>6</a:t>
            </a:fld>
            <a:endParaRPr lang="en-US" altLang="en-US"/>
          </a:p>
        </p:txBody>
      </p:sp>
      <p:pic>
        <p:nvPicPr>
          <p:cNvPr id="9" name="Picture 9" descr="Diagram, schematic&#10;&#10;Description automatically generated">
            <a:extLst>
              <a:ext uri="{FF2B5EF4-FFF2-40B4-BE49-F238E27FC236}">
                <a16:creationId xmlns:a16="http://schemas.microsoft.com/office/drawing/2014/main" id="{9CAFA3B9-EFAF-A62D-19B2-3991F88F47A6}"/>
              </a:ext>
            </a:extLst>
          </p:cNvPr>
          <p:cNvPicPr>
            <a:picLocks noChangeAspect="1"/>
          </p:cNvPicPr>
          <p:nvPr/>
        </p:nvPicPr>
        <p:blipFill rotWithShape="1">
          <a:blip r:embed="rId3"/>
          <a:srcRect l="23958" r="14324" b="-427"/>
          <a:stretch/>
        </p:blipFill>
        <p:spPr>
          <a:xfrm>
            <a:off x="4094104" y="2073604"/>
            <a:ext cx="4361427" cy="3463389"/>
          </a:xfrm>
          <a:prstGeom prst="rect">
            <a:avLst/>
          </a:prstGeom>
        </p:spPr>
      </p:pic>
      <p:sp>
        <p:nvSpPr>
          <p:cNvPr id="10" name="Smiley Face 9">
            <a:extLst>
              <a:ext uri="{FF2B5EF4-FFF2-40B4-BE49-F238E27FC236}">
                <a16:creationId xmlns:a16="http://schemas.microsoft.com/office/drawing/2014/main" id="{EADDF767-4E21-9665-4CA2-F7D2F8A9B3DA}"/>
              </a:ext>
            </a:extLst>
          </p:cNvPr>
          <p:cNvSpPr/>
          <p:nvPr/>
        </p:nvSpPr>
        <p:spPr bwMode="auto">
          <a:xfrm>
            <a:off x="3672652" y="3395132"/>
            <a:ext cx="246474" cy="255882"/>
          </a:xfrm>
          <a:prstGeom prst="smileyFac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1" name="Smiley Face 10">
            <a:extLst>
              <a:ext uri="{FF2B5EF4-FFF2-40B4-BE49-F238E27FC236}">
                <a16:creationId xmlns:a16="http://schemas.microsoft.com/office/drawing/2014/main" id="{E2459D37-6A43-9089-8A21-8897CF808B7E}"/>
              </a:ext>
            </a:extLst>
          </p:cNvPr>
          <p:cNvSpPr/>
          <p:nvPr/>
        </p:nvSpPr>
        <p:spPr bwMode="auto">
          <a:xfrm>
            <a:off x="7435616" y="3395132"/>
            <a:ext cx="246474" cy="255882"/>
          </a:xfrm>
          <a:prstGeom prst="smileyFac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4766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5BC858-0E31-6E8F-B1A8-5E68B938A115}"/>
              </a:ext>
            </a:extLst>
          </p:cNvPr>
          <p:cNvSpPr>
            <a:spLocks noGrp="1"/>
          </p:cNvSpPr>
          <p:nvPr>
            <p:ph type="title"/>
          </p:nvPr>
        </p:nvSpPr>
        <p:spPr/>
        <p:txBody>
          <a:bodyPr/>
          <a:lstStyle/>
          <a:p>
            <a:r>
              <a:rPr lang="en-US" dirty="0"/>
              <a:t>Use-case example description</a:t>
            </a:r>
          </a:p>
        </p:txBody>
      </p:sp>
      <p:sp>
        <p:nvSpPr>
          <p:cNvPr id="3" name="Plassholder for innhold 2">
            <a:extLst>
              <a:ext uri="{FF2B5EF4-FFF2-40B4-BE49-F238E27FC236}">
                <a16:creationId xmlns:a16="http://schemas.microsoft.com/office/drawing/2014/main" id="{F862DA6B-6353-CEAB-A6BC-32D9E9684E36}"/>
              </a:ext>
            </a:extLst>
          </p:cNvPr>
          <p:cNvSpPr>
            <a:spLocks noGrp="1"/>
          </p:cNvSpPr>
          <p:nvPr>
            <p:ph idx="1"/>
          </p:nvPr>
        </p:nvSpPr>
        <p:spPr>
          <a:xfrm>
            <a:off x="761059" y="1680163"/>
            <a:ext cx="7772400" cy="4434651"/>
          </a:xfrm>
        </p:spPr>
        <p:txBody>
          <a:bodyPr/>
          <a:lstStyle/>
          <a:p>
            <a:r>
              <a:rPr lang="en-US" sz="2000" dirty="0" err="1"/>
              <a:t>Combistatic</a:t>
            </a:r>
            <a:r>
              <a:rPr lang="en-US" sz="2000" dirty="0"/>
              <a:t> (Mono- and bi-static) scenario</a:t>
            </a:r>
            <a:endParaRPr lang="en-US" sz="2000" dirty="0">
              <a:cs typeface="Arial"/>
            </a:endParaRPr>
          </a:p>
          <a:p>
            <a:pPr lvl="1"/>
            <a:r>
              <a:rPr lang="en-US" sz="2000" dirty="0"/>
              <a:t>TX and RX separated by 8 meters</a:t>
            </a:r>
            <a:endParaRPr lang="en-US" sz="2000" dirty="0">
              <a:cs typeface="Arial"/>
            </a:endParaRPr>
          </a:p>
          <a:p>
            <a:pPr lvl="1"/>
            <a:r>
              <a:rPr lang="en-US" sz="2000" dirty="0"/>
              <a:t>Target at 8 meter (walking person)</a:t>
            </a:r>
            <a:endParaRPr lang="en-US" sz="2000" dirty="0">
              <a:cs typeface="Arial"/>
            </a:endParaRPr>
          </a:p>
          <a:p>
            <a:r>
              <a:rPr lang="en-US" sz="2000" dirty="0" err="1">
                <a:ea typeface="+mn-lt"/>
                <a:cs typeface="+mn-lt"/>
              </a:rPr>
              <a:t>Combistatic</a:t>
            </a:r>
            <a:r>
              <a:rPr lang="en-US" sz="2000" dirty="0">
                <a:ea typeface="+mn-lt"/>
                <a:cs typeface="+mn-lt"/>
              </a:rPr>
              <a:t> increases coverage</a:t>
            </a:r>
            <a:endParaRPr lang="en-US" sz="2000" dirty="0">
              <a:cs typeface="Arial"/>
            </a:endParaRPr>
          </a:p>
          <a:p>
            <a:r>
              <a:rPr lang="en-US" sz="2000" dirty="0">
                <a:cs typeface="Arial"/>
              </a:rPr>
              <a:t>CIR </a:t>
            </a:r>
            <a:r>
              <a:rPr lang="en-US" sz="2000">
                <a:cs typeface="Arial"/>
              </a:rPr>
              <a:t>detection for short range</a:t>
            </a:r>
            <a:endParaRPr lang="en-US" sz="2000" dirty="0">
              <a:cs typeface="Arial"/>
            </a:endParaRPr>
          </a:p>
          <a:p>
            <a:r>
              <a:rPr lang="en-US" sz="2000">
                <a:cs typeface="Arial"/>
              </a:rPr>
              <a:t>Range Doppler for long range/low RCS</a:t>
            </a:r>
            <a:endParaRPr lang="en-US" sz="2000" dirty="0">
              <a:cs typeface="Arial"/>
            </a:endParaRPr>
          </a:p>
          <a:p>
            <a:r>
              <a:rPr lang="en-US" sz="2000">
                <a:cs typeface="Arial"/>
              </a:rPr>
              <a:t>4 code example variations</a:t>
            </a:r>
            <a:endParaRPr lang="en-US" sz="2000">
              <a:ea typeface="+mn-lt"/>
              <a:cs typeface="+mn-lt"/>
            </a:endParaRPr>
          </a:p>
          <a:p>
            <a:pPr lvl="1"/>
            <a:r>
              <a:rPr lang="en-US" sz="2000">
                <a:cs typeface="Arial"/>
              </a:rPr>
              <a:t>Constant SNR (18-22.7 dB) over all codes</a:t>
            </a:r>
            <a:endParaRPr lang="en-US" sz="2000">
              <a:ea typeface="+mn-lt"/>
              <a:cs typeface="+mn-lt"/>
            </a:endParaRPr>
          </a:p>
          <a:p>
            <a:pPr lvl="1"/>
            <a:r>
              <a:rPr lang="en-US" sz="2000">
                <a:cs typeface="Arial"/>
              </a:rPr>
              <a:t>Periodic Ipatov length 31</a:t>
            </a:r>
            <a:endParaRPr lang="en-US" sz="2000">
              <a:ea typeface="+mn-lt"/>
              <a:cs typeface="+mn-lt"/>
            </a:endParaRPr>
          </a:p>
          <a:p>
            <a:pPr lvl="1"/>
            <a:r>
              <a:rPr lang="en-US" sz="2000">
                <a:cs typeface="Arial"/>
              </a:rPr>
              <a:t>M-sequence, length 31</a:t>
            </a:r>
            <a:endParaRPr lang="en-US" sz="2000">
              <a:ea typeface="+mn-lt"/>
              <a:cs typeface="+mn-lt"/>
            </a:endParaRPr>
          </a:p>
          <a:p>
            <a:pPr lvl="1"/>
            <a:r>
              <a:rPr lang="en-US" sz="2000">
                <a:cs typeface="Arial"/>
              </a:rPr>
              <a:t>Pulse Burst Sensing (PBS) </a:t>
            </a:r>
            <a:r>
              <a:rPr lang="en-US" sz="2000" dirty="0">
                <a:cs typeface="Arial"/>
              </a:rPr>
              <a:t>Ipatov</a:t>
            </a:r>
            <a:r>
              <a:rPr lang="en-US" sz="2000">
                <a:cs typeface="Arial"/>
              </a:rPr>
              <a:t>, length 4</a:t>
            </a:r>
            <a:endParaRPr lang="en-US" sz="2000">
              <a:ea typeface="+mn-lt"/>
              <a:cs typeface="+mn-lt"/>
            </a:endParaRPr>
          </a:p>
          <a:p>
            <a:pPr lvl="1"/>
            <a:r>
              <a:rPr lang="en-US" sz="2000">
                <a:ea typeface="+mn-lt"/>
                <a:cs typeface="+mn-lt"/>
              </a:rPr>
              <a:t>Pulse Burst Sensing (PBS) </a:t>
            </a:r>
            <a:r>
              <a:rPr lang="en-US" sz="2000">
                <a:cs typeface="Arial"/>
              </a:rPr>
              <a:t> Walsh length 4</a:t>
            </a:r>
            <a:endParaRPr lang="en-US" sz="2000">
              <a:ea typeface="+mn-lt"/>
              <a:cs typeface="+mn-lt"/>
            </a:endParaRPr>
          </a:p>
          <a:p>
            <a:endParaRPr lang="en-US" sz="2000" dirty="0">
              <a:cs typeface="Arial"/>
            </a:endParaRPr>
          </a:p>
          <a:p>
            <a:endParaRPr lang="en-US" sz="2000" dirty="0">
              <a:cs typeface="Arial"/>
            </a:endParaRPr>
          </a:p>
          <a:p>
            <a:pPr marL="457200" lvl="1" indent="0">
              <a:buNone/>
            </a:pPr>
            <a:endParaRPr lang="en-US" sz="2000" dirty="0">
              <a:cs typeface="Arial"/>
            </a:endParaRPr>
          </a:p>
          <a:p>
            <a:pPr lvl="1"/>
            <a:endParaRPr lang="en-US" dirty="0">
              <a:cs typeface="Arial"/>
            </a:endParaRPr>
          </a:p>
        </p:txBody>
      </p:sp>
      <p:sp>
        <p:nvSpPr>
          <p:cNvPr id="4" name="Plassholder for dato 3">
            <a:extLst>
              <a:ext uri="{FF2B5EF4-FFF2-40B4-BE49-F238E27FC236}">
                <a16:creationId xmlns:a16="http://schemas.microsoft.com/office/drawing/2014/main" id="{EA1FE15A-92E9-DA97-EDF0-8E7BC247B611}"/>
              </a:ext>
            </a:extLst>
          </p:cNvPr>
          <p:cNvSpPr>
            <a:spLocks noGrp="1"/>
          </p:cNvSpPr>
          <p:nvPr>
            <p:ph type="dt" sz="half" idx="10"/>
          </p:nvPr>
        </p:nvSpPr>
        <p:spPr/>
        <p:txBody>
          <a:bodyPr/>
          <a:lstStyle/>
          <a:p>
            <a:r>
              <a:rPr lang="en-US" altLang="en-US"/>
              <a:t>Nov 2022</a:t>
            </a:r>
            <a:endParaRPr lang="en-US" altLang="en-US" dirty="0"/>
          </a:p>
        </p:txBody>
      </p:sp>
      <p:sp>
        <p:nvSpPr>
          <p:cNvPr id="5" name="Plassholder for bunntekst 4">
            <a:extLst>
              <a:ext uri="{FF2B5EF4-FFF2-40B4-BE49-F238E27FC236}">
                <a16:creationId xmlns:a16="http://schemas.microsoft.com/office/drawing/2014/main" id="{A35F6C4E-D197-AAFD-4EC2-E04F4138FE0D}"/>
              </a:ext>
            </a:extLst>
          </p:cNvPr>
          <p:cNvSpPr>
            <a:spLocks noGrp="1"/>
          </p:cNvSpPr>
          <p:nvPr>
            <p:ph type="ftr" sz="quarter" idx="11"/>
          </p:nvPr>
        </p:nvSpPr>
        <p:spPr/>
        <p:txBody>
          <a:bodyPr/>
          <a:lstStyle/>
          <a:p>
            <a:r>
              <a:rPr lang="en-US" altLang="en-US" dirty="0" err="1"/>
              <a:t>Pleym</a:t>
            </a:r>
            <a:r>
              <a:rPr lang="en-US" altLang="en-US" dirty="0"/>
              <a:t> et al., </a:t>
            </a:r>
            <a:r>
              <a:rPr lang="en-US" altLang="en-US" dirty="0" err="1"/>
              <a:t>Novelda</a:t>
            </a:r>
            <a:r>
              <a:rPr lang="en-US" altLang="en-US" dirty="0"/>
              <a:t> AS</a:t>
            </a:r>
          </a:p>
        </p:txBody>
      </p:sp>
      <p:sp>
        <p:nvSpPr>
          <p:cNvPr id="6" name="Plassholder for lysbildenummer 5">
            <a:extLst>
              <a:ext uri="{FF2B5EF4-FFF2-40B4-BE49-F238E27FC236}">
                <a16:creationId xmlns:a16="http://schemas.microsoft.com/office/drawing/2014/main" id="{6B70A9EC-64EF-9477-41BD-76A63F6713BA}"/>
              </a:ext>
            </a:extLst>
          </p:cNvPr>
          <p:cNvSpPr>
            <a:spLocks noGrp="1"/>
          </p:cNvSpPr>
          <p:nvPr>
            <p:ph type="sldNum" sz="quarter" idx="12"/>
          </p:nvPr>
        </p:nvSpPr>
        <p:spPr/>
        <p:txBody>
          <a:bodyPr/>
          <a:lstStyle/>
          <a:p>
            <a:r>
              <a:rPr lang="en-US" altLang="en-US"/>
              <a:t>Slide </a:t>
            </a:r>
            <a:fld id="{7FFA85FD-E192-4C2D-9860-28C59D48001D}" type="slidenum">
              <a:rPr lang="en-US" altLang="en-US" smtClean="0"/>
              <a:pPr/>
              <a:t>7</a:t>
            </a:fld>
            <a:endParaRPr lang="en-US" altLang="en-US"/>
          </a:p>
        </p:txBody>
      </p:sp>
    </p:spTree>
    <p:extLst>
      <p:ext uri="{BB962C8B-B14F-4D97-AF65-F5344CB8AC3E}">
        <p14:creationId xmlns:p14="http://schemas.microsoft.com/office/powerpoint/2010/main" val="178970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4655-F0D8-2E48-E338-4AB9E9431B96}"/>
              </a:ext>
            </a:extLst>
          </p:cNvPr>
          <p:cNvSpPr>
            <a:spLocks noGrp="1"/>
          </p:cNvSpPr>
          <p:nvPr>
            <p:ph type="title"/>
          </p:nvPr>
        </p:nvSpPr>
        <p:spPr>
          <a:xfrm>
            <a:off x="685800" y="685800"/>
            <a:ext cx="8064029" cy="1066800"/>
          </a:xfrm>
        </p:spPr>
        <p:txBody>
          <a:bodyPr/>
          <a:lstStyle/>
          <a:p>
            <a:r>
              <a:rPr lang="en-US">
                <a:cs typeface="Times New Roman"/>
              </a:rPr>
              <a:t>Link budget examples : </a:t>
            </a:r>
            <a:br>
              <a:rPr lang="en-US" dirty="0">
                <a:cs typeface="Times New Roman"/>
              </a:rPr>
            </a:br>
            <a:r>
              <a:rPr lang="en-US" sz="2400" dirty="0">
                <a:cs typeface="Times New Roman"/>
              </a:rPr>
              <a:t>CIR and Range-Doppler</a:t>
            </a:r>
            <a:r>
              <a:rPr lang="en-US" sz="2400">
                <a:cs typeface="Times New Roman"/>
              </a:rPr>
              <a:t>(RD)</a:t>
            </a:r>
            <a:r>
              <a:rPr lang="en-US" sz="2400" dirty="0">
                <a:cs typeface="Times New Roman"/>
              </a:rPr>
              <a:t> </a:t>
            </a:r>
            <a:r>
              <a:rPr lang="en-US" sz="2400">
                <a:cs typeface="Times New Roman"/>
              </a:rPr>
              <a:t>with 100</a:t>
            </a:r>
            <a:r>
              <a:rPr lang="en-US" sz="2400" dirty="0">
                <a:cs typeface="Times New Roman"/>
              </a:rPr>
              <a:t> </a:t>
            </a:r>
            <a:r>
              <a:rPr lang="en-US" sz="2400">
                <a:cs typeface="Times New Roman"/>
              </a:rPr>
              <a:t>packets (SNR +20 dB)</a:t>
            </a:r>
            <a:endParaRPr lang="en-US" sz="2400" dirty="0">
              <a:cs typeface="Times New Roman"/>
            </a:endParaRPr>
          </a:p>
        </p:txBody>
      </p:sp>
      <p:sp>
        <p:nvSpPr>
          <p:cNvPr id="4" name="Date Placeholder 3">
            <a:extLst>
              <a:ext uri="{FF2B5EF4-FFF2-40B4-BE49-F238E27FC236}">
                <a16:creationId xmlns:a16="http://schemas.microsoft.com/office/drawing/2014/main" id="{26C9BBF0-6B8A-95C7-C595-7A7FF2BF2120}"/>
              </a:ext>
            </a:extLst>
          </p:cNvPr>
          <p:cNvSpPr>
            <a:spLocks noGrp="1"/>
          </p:cNvSpPr>
          <p:nvPr>
            <p:ph type="dt" sz="half" idx="10"/>
          </p:nvPr>
        </p:nvSpPr>
        <p:spPr/>
        <p:txBody>
          <a:bodyPr/>
          <a:lstStyle/>
          <a:p>
            <a:r>
              <a:rPr lang="en-US" altLang="en-US" dirty="0"/>
              <a:t>Nov 2022</a:t>
            </a:r>
          </a:p>
        </p:txBody>
      </p:sp>
      <p:sp>
        <p:nvSpPr>
          <p:cNvPr id="5" name="Footer Placeholder 4">
            <a:extLst>
              <a:ext uri="{FF2B5EF4-FFF2-40B4-BE49-F238E27FC236}">
                <a16:creationId xmlns:a16="http://schemas.microsoft.com/office/drawing/2014/main" id="{34FDBF51-DE81-11DF-83C5-853095FA5C55}"/>
              </a:ext>
            </a:extLst>
          </p:cNvPr>
          <p:cNvSpPr>
            <a:spLocks noGrp="1"/>
          </p:cNvSpPr>
          <p:nvPr>
            <p:ph type="ftr" sz="quarter" idx="11"/>
          </p:nvPr>
        </p:nvSpPr>
        <p:spPr/>
        <p:txBody>
          <a:bodyPr/>
          <a:lstStyle/>
          <a:p>
            <a:r>
              <a:rPr lang="en-US" altLang="en-US" dirty="0" err="1"/>
              <a:t>Pleym</a:t>
            </a:r>
            <a:r>
              <a:rPr lang="en-US" altLang="en-US" dirty="0"/>
              <a:t> et al., </a:t>
            </a:r>
            <a:r>
              <a:rPr lang="en-US" altLang="en-US" dirty="0" err="1"/>
              <a:t>Novelda</a:t>
            </a:r>
            <a:r>
              <a:rPr lang="en-US" altLang="en-US" dirty="0"/>
              <a:t> AS</a:t>
            </a:r>
          </a:p>
        </p:txBody>
      </p:sp>
      <p:sp>
        <p:nvSpPr>
          <p:cNvPr id="6" name="Slide Number Placeholder 5">
            <a:extLst>
              <a:ext uri="{FF2B5EF4-FFF2-40B4-BE49-F238E27FC236}">
                <a16:creationId xmlns:a16="http://schemas.microsoft.com/office/drawing/2014/main" id="{FF1CDBD6-0A0A-AF0E-F0C5-1E6ADAA5E1BB}"/>
              </a:ext>
            </a:extLst>
          </p:cNvPr>
          <p:cNvSpPr>
            <a:spLocks noGrp="1"/>
          </p:cNvSpPr>
          <p:nvPr>
            <p:ph type="sldNum" sz="quarter" idx="12"/>
          </p:nvPr>
        </p:nvSpPr>
        <p:spPr/>
        <p:txBody>
          <a:bodyPr/>
          <a:lstStyle/>
          <a:p>
            <a:r>
              <a:rPr lang="en-US" altLang="en-US"/>
              <a:t>Slide </a:t>
            </a:r>
            <a:fld id="{7FFA85FD-E192-4C2D-9860-28C59D48001D}" type="slidenum">
              <a:rPr lang="en-US" altLang="en-US"/>
              <a:pPr/>
              <a:t>8</a:t>
            </a:fld>
            <a:endParaRPr lang="en-US" altLang="en-US"/>
          </a:p>
        </p:txBody>
      </p:sp>
      <p:pic>
        <p:nvPicPr>
          <p:cNvPr id="12" name="Picture 12" descr="Chart, line chart&#10;&#10;Description automatically generated">
            <a:extLst>
              <a:ext uri="{FF2B5EF4-FFF2-40B4-BE49-F238E27FC236}">
                <a16:creationId xmlns:a16="http://schemas.microsoft.com/office/drawing/2014/main" id="{67CA57C0-AA47-81B0-8DE7-A3848682C1D6}"/>
              </a:ext>
            </a:extLst>
          </p:cNvPr>
          <p:cNvPicPr>
            <a:picLocks noGrp="1" noChangeAspect="1"/>
          </p:cNvPicPr>
          <p:nvPr>
            <p:ph idx="1"/>
          </p:nvPr>
        </p:nvPicPr>
        <p:blipFill>
          <a:blip r:embed="rId2"/>
          <a:stretch>
            <a:fillRect/>
          </a:stretch>
        </p:blipFill>
        <p:spPr>
          <a:xfrm>
            <a:off x="717165" y="1915348"/>
            <a:ext cx="4370042" cy="2468504"/>
          </a:xfrm>
        </p:spPr>
      </p:pic>
      <p:pic>
        <p:nvPicPr>
          <p:cNvPr id="13" name="Picture 13" descr="Chart, histogram&#10;&#10;Description automatically generated">
            <a:extLst>
              <a:ext uri="{FF2B5EF4-FFF2-40B4-BE49-F238E27FC236}">
                <a16:creationId xmlns:a16="http://schemas.microsoft.com/office/drawing/2014/main" id="{E25E5505-E7E5-C89E-A148-5B8C90ED99D3}"/>
              </a:ext>
            </a:extLst>
          </p:cNvPr>
          <p:cNvPicPr>
            <a:picLocks noChangeAspect="1"/>
          </p:cNvPicPr>
          <p:nvPr/>
        </p:nvPicPr>
        <p:blipFill>
          <a:blip r:embed="rId3"/>
          <a:stretch>
            <a:fillRect/>
          </a:stretch>
        </p:blipFill>
        <p:spPr>
          <a:xfrm>
            <a:off x="4790252" y="1996900"/>
            <a:ext cx="4210755" cy="2375016"/>
          </a:xfrm>
          <a:prstGeom prst="rect">
            <a:avLst/>
          </a:prstGeom>
        </p:spPr>
      </p:pic>
      <p:pic>
        <p:nvPicPr>
          <p:cNvPr id="14" name="Picture 14" descr="Chart, histogram&#10;&#10;Description automatically generated">
            <a:extLst>
              <a:ext uri="{FF2B5EF4-FFF2-40B4-BE49-F238E27FC236}">
                <a16:creationId xmlns:a16="http://schemas.microsoft.com/office/drawing/2014/main" id="{A2B1CEE3-93B2-DA40-0810-B8FC0185136D}"/>
              </a:ext>
            </a:extLst>
          </p:cNvPr>
          <p:cNvPicPr>
            <a:picLocks noChangeAspect="1"/>
          </p:cNvPicPr>
          <p:nvPr/>
        </p:nvPicPr>
        <p:blipFill>
          <a:blip r:embed="rId4"/>
          <a:stretch>
            <a:fillRect/>
          </a:stretch>
        </p:blipFill>
        <p:spPr>
          <a:xfrm>
            <a:off x="782696" y="4376974"/>
            <a:ext cx="4003792" cy="1989312"/>
          </a:xfrm>
          <a:prstGeom prst="rect">
            <a:avLst/>
          </a:prstGeom>
        </p:spPr>
      </p:pic>
      <p:pic>
        <p:nvPicPr>
          <p:cNvPr id="15" name="Picture 15" descr="Chart, histogram&#10;&#10;Description automatically generated">
            <a:extLst>
              <a:ext uri="{FF2B5EF4-FFF2-40B4-BE49-F238E27FC236}">
                <a16:creationId xmlns:a16="http://schemas.microsoft.com/office/drawing/2014/main" id="{0BD6B246-E8F5-7FCD-6182-B14D9119FC98}"/>
              </a:ext>
            </a:extLst>
          </p:cNvPr>
          <p:cNvPicPr>
            <a:picLocks noChangeAspect="1"/>
          </p:cNvPicPr>
          <p:nvPr/>
        </p:nvPicPr>
        <p:blipFill>
          <a:blip r:embed="rId5"/>
          <a:stretch>
            <a:fillRect/>
          </a:stretch>
        </p:blipFill>
        <p:spPr>
          <a:xfrm>
            <a:off x="5006623" y="4499271"/>
            <a:ext cx="3618087" cy="1829386"/>
          </a:xfrm>
          <a:prstGeom prst="rect">
            <a:avLst/>
          </a:prstGeom>
        </p:spPr>
      </p:pic>
    </p:spTree>
    <p:extLst>
      <p:ext uri="{BB962C8B-B14F-4D97-AF65-F5344CB8AC3E}">
        <p14:creationId xmlns:p14="http://schemas.microsoft.com/office/powerpoint/2010/main" val="910123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4655-F0D8-2E48-E338-4AB9E9431B96}"/>
              </a:ext>
            </a:extLst>
          </p:cNvPr>
          <p:cNvSpPr>
            <a:spLocks noGrp="1"/>
          </p:cNvSpPr>
          <p:nvPr>
            <p:ph type="title"/>
          </p:nvPr>
        </p:nvSpPr>
        <p:spPr/>
        <p:txBody>
          <a:bodyPr/>
          <a:lstStyle/>
          <a:p>
            <a:r>
              <a:rPr lang="en-US" dirty="0">
                <a:cs typeface="Times New Roman"/>
              </a:rPr>
              <a:t>Link budget examples Rx noise </a:t>
            </a:r>
            <a:br>
              <a:rPr lang="en-US" dirty="0">
                <a:cs typeface="Times New Roman"/>
              </a:rPr>
            </a:br>
            <a:r>
              <a:rPr lang="en-US" sz="2000" dirty="0">
                <a:cs typeface="Times New Roman"/>
              </a:rPr>
              <a:t>SNR </a:t>
            </a:r>
            <a:r>
              <a:rPr lang="en-US" sz="2000" dirty="0">
                <a:ea typeface="+mj-lt"/>
                <a:cs typeface="+mj-lt"/>
              </a:rPr>
              <a:t>22.0, 21.0, 18.0, 22.7 dB</a:t>
            </a:r>
            <a:endParaRPr lang="en-US" sz="2000" dirty="0"/>
          </a:p>
        </p:txBody>
      </p:sp>
      <p:pic>
        <p:nvPicPr>
          <p:cNvPr id="7" name="Picture 7" descr="Chart, histogram&#10;&#10;Description automatically generated">
            <a:extLst>
              <a:ext uri="{FF2B5EF4-FFF2-40B4-BE49-F238E27FC236}">
                <a16:creationId xmlns:a16="http://schemas.microsoft.com/office/drawing/2014/main" id="{A91E05E5-C60B-6DA9-1DFA-9825BEC4D484}"/>
              </a:ext>
            </a:extLst>
          </p:cNvPr>
          <p:cNvPicPr>
            <a:picLocks noGrp="1" noChangeAspect="1"/>
          </p:cNvPicPr>
          <p:nvPr>
            <p:ph idx="1"/>
          </p:nvPr>
        </p:nvPicPr>
        <p:blipFill>
          <a:blip r:embed="rId2"/>
          <a:stretch>
            <a:fillRect/>
          </a:stretch>
        </p:blipFill>
        <p:spPr>
          <a:xfrm>
            <a:off x="557239" y="1981200"/>
            <a:ext cx="3946708" cy="2233319"/>
          </a:xfrm>
        </p:spPr>
      </p:pic>
      <p:sp>
        <p:nvSpPr>
          <p:cNvPr id="4" name="Date Placeholder 3">
            <a:extLst>
              <a:ext uri="{FF2B5EF4-FFF2-40B4-BE49-F238E27FC236}">
                <a16:creationId xmlns:a16="http://schemas.microsoft.com/office/drawing/2014/main" id="{26C9BBF0-6B8A-95C7-C595-7A7FF2BF2120}"/>
              </a:ext>
            </a:extLst>
          </p:cNvPr>
          <p:cNvSpPr>
            <a:spLocks noGrp="1"/>
          </p:cNvSpPr>
          <p:nvPr>
            <p:ph type="dt" sz="half" idx="10"/>
          </p:nvPr>
        </p:nvSpPr>
        <p:spPr/>
        <p:txBody>
          <a:bodyPr/>
          <a:lstStyle/>
          <a:p>
            <a:r>
              <a:rPr lang="en-US" altLang="en-US" dirty="0"/>
              <a:t>Nov 2022</a:t>
            </a:r>
          </a:p>
        </p:txBody>
      </p:sp>
      <p:sp>
        <p:nvSpPr>
          <p:cNvPr id="5" name="Footer Placeholder 4">
            <a:extLst>
              <a:ext uri="{FF2B5EF4-FFF2-40B4-BE49-F238E27FC236}">
                <a16:creationId xmlns:a16="http://schemas.microsoft.com/office/drawing/2014/main" id="{34FDBF51-DE81-11DF-83C5-853095FA5C55}"/>
              </a:ext>
            </a:extLst>
          </p:cNvPr>
          <p:cNvSpPr>
            <a:spLocks noGrp="1"/>
          </p:cNvSpPr>
          <p:nvPr>
            <p:ph type="ftr" sz="quarter" idx="11"/>
          </p:nvPr>
        </p:nvSpPr>
        <p:spPr/>
        <p:txBody>
          <a:bodyPr/>
          <a:lstStyle/>
          <a:p>
            <a:r>
              <a:rPr lang="en-US" altLang="en-US" dirty="0" err="1"/>
              <a:t>Pleym</a:t>
            </a:r>
            <a:r>
              <a:rPr lang="en-US" altLang="en-US" dirty="0"/>
              <a:t> et al., </a:t>
            </a:r>
            <a:r>
              <a:rPr lang="en-US" altLang="en-US" dirty="0" err="1"/>
              <a:t>Novelda</a:t>
            </a:r>
            <a:r>
              <a:rPr lang="en-US" altLang="en-US" dirty="0"/>
              <a:t> AS</a:t>
            </a:r>
          </a:p>
        </p:txBody>
      </p:sp>
      <p:sp>
        <p:nvSpPr>
          <p:cNvPr id="6" name="Slide Number Placeholder 5">
            <a:extLst>
              <a:ext uri="{FF2B5EF4-FFF2-40B4-BE49-F238E27FC236}">
                <a16:creationId xmlns:a16="http://schemas.microsoft.com/office/drawing/2014/main" id="{FF1CDBD6-0A0A-AF0E-F0C5-1E6ADAA5E1BB}"/>
              </a:ext>
            </a:extLst>
          </p:cNvPr>
          <p:cNvSpPr>
            <a:spLocks noGrp="1"/>
          </p:cNvSpPr>
          <p:nvPr>
            <p:ph type="sldNum" sz="quarter" idx="12"/>
          </p:nvPr>
        </p:nvSpPr>
        <p:spPr/>
        <p:txBody>
          <a:bodyPr/>
          <a:lstStyle/>
          <a:p>
            <a:r>
              <a:rPr lang="en-US" altLang="en-US"/>
              <a:t>Slide </a:t>
            </a:r>
            <a:fld id="{7FFA85FD-E192-4C2D-9860-28C59D48001D}" type="slidenum">
              <a:rPr lang="en-US" altLang="en-US"/>
              <a:pPr/>
              <a:t>9</a:t>
            </a:fld>
            <a:endParaRPr lang="en-US" altLang="en-US"/>
          </a:p>
        </p:txBody>
      </p:sp>
      <p:pic>
        <p:nvPicPr>
          <p:cNvPr id="8" name="Picture 8" descr="Chart, histogram&#10;&#10;Description automatically generated">
            <a:extLst>
              <a:ext uri="{FF2B5EF4-FFF2-40B4-BE49-F238E27FC236}">
                <a16:creationId xmlns:a16="http://schemas.microsoft.com/office/drawing/2014/main" id="{D6D1F4E3-C48A-EE69-C262-9C459A3F5F21}"/>
              </a:ext>
            </a:extLst>
          </p:cNvPr>
          <p:cNvPicPr>
            <a:picLocks noChangeAspect="1"/>
          </p:cNvPicPr>
          <p:nvPr/>
        </p:nvPicPr>
        <p:blipFill>
          <a:blip r:embed="rId3"/>
          <a:stretch>
            <a:fillRect/>
          </a:stretch>
        </p:blipFill>
        <p:spPr>
          <a:xfrm>
            <a:off x="4451585" y="1978086"/>
            <a:ext cx="3947348" cy="2224497"/>
          </a:xfrm>
          <a:prstGeom prst="rect">
            <a:avLst/>
          </a:prstGeom>
        </p:spPr>
      </p:pic>
      <p:pic>
        <p:nvPicPr>
          <p:cNvPr id="9" name="Picture 9" descr="Chart, histogram&#10;&#10;Description automatically generated">
            <a:extLst>
              <a:ext uri="{FF2B5EF4-FFF2-40B4-BE49-F238E27FC236}">
                <a16:creationId xmlns:a16="http://schemas.microsoft.com/office/drawing/2014/main" id="{AFAB6C66-1BC7-56F0-4AED-3B9D5DCF2231}"/>
              </a:ext>
            </a:extLst>
          </p:cNvPr>
          <p:cNvPicPr>
            <a:picLocks noChangeAspect="1"/>
          </p:cNvPicPr>
          <p:nvPr/>
        </p:nvPicPr>
        <p:blipFill>
          <a:blip r:embed="rId4"/>
          <a:stretch>
            <a:fillRect/>
          </a:stretch>
        </p:blipFill>
        <p:spPr>
          <a:xfrm>
            <a:off x="554688" y="4213653"/>
            <a:ext cx="3823887" cy="2180855"/>
          </a:xfrm>
          <a:prstGeom prst="rect">
            <a:avLst/>
          </a:prstGeom>
        </p:spPr>
      </p:pic>
      <p:pic>
        <p:nvPicPr>
          <p:cNvPr id="10" name="Picture 10" descr="Chart, histogram&#10;&#10;Description automatically generated">
            <a:extLst>
              <a:ext uri="{FF2B5EF4-FFF2-40B4-BE49-F238E27FC236}">
                <a16:creationId xmlns:a16="http://schemas.microsoft.com/office/drawing/2014/main" id="{EA88B4BD-E4E8-9BE8-A851-0014037DB680}"/>
              </a:ext>
            </a:extLst>
          </p:cNvPr>
          <p:cNvPicPr>
            <a:picLocks noChangeAspect="1"/>
          </p:cNvPicPr>
          <p:nvPr/>
        </p:nvPicPr>
        <p:blipFill>
          <a:blip r:embed="rId5"/>
          <a:stretch>
            <a:fillRect/>
          </a:stretch>
        </p:blipFill>
        <p:spPr>
          <a:xfrm>
            <a:off x="4573688" y="4205798"/>
            <a:ext cx="3819329" cy="2141673"/>
          </a:xfrm>
          <a:prstGeom prst="rect">
            <a:avLst/>
          </a:prstGeom>
        </p:spPr>
      </p:pic>
      <p:sp>
        <p:nvSpPr>
          <p:cNvPr id="11" name="TextBox 10">
            <a:extLst>
              <a:ext uri="{FF2B5EF4-FFF2-40B4-BE49-F238E27FC236}">
                <a16:creationId xmlns:a16="http://schemas.microsoft.com/office/drawing/2014/main" id="{4003DEEE-82E6-6E9D-4EFE-C9A846B9A87C}"/>
              </a:ext>
            </a:extLst>
          </p:cNvPr>
          <p:cNvSpPr txBox="1"/>
          <p:nvPr/>
        </p:nvSpPr>
        <p:spPr>
          <a:xfrm>
            <a:off x="1050695" y="1840191"/>
            <a:ext cx="169682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cs typeface="Times New Roman"/>
              </a:rPr>
              <a:t>1) </a:t>
            </a:r>
            <a:r>
              <a:rPr lang="en-US" dirty="0">
                <a:latin typeface="Times New Roman"/>
                <a:cs typeface="Times New Roman"/>
              </a:rPr>
              <a:t>Ipatov-31</a:t>
            </a:r>
            <a:endParaRPr lang="en-US" dirty="0" err="1"/>
          </a:p>
        </p:txBody>
      </p:sp>
      <p:sp>
        <p:nvSpPr>
          <p:cNvPr id="12" name="TextBox 11">
            <a:extLst>
              <a:ext uri="{FF2B5EF4-FFF2-40B4-BE49-F238E27FC236}">
                <a16:creationId xmlns:a16="http://schemas.microsoft.com/office/drawing/2014/main" id="{0E9C3D44-3D72-832B-DC92-F17FEBF87FC4}"/>
              </a:ext>
            </a:extLst>
          </p:cNvPr>
          <p:cNvSpPr txBox="1"/>
          <p:nvPr/>
        </p:nvSpPr>
        <p:spPr>
          <a:xfrm>
            <a:off x="4852839" y="1840191"/>
            <a:ext cx="169682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cs typeface="Times New Roman"/>
              </a:rPr>
              <a:t>2) </a:t>
            </a:r>
            <a:r>
              <a:rPr lang="en-US" dirty="0">
                <a:latin typeface="Times New Roman"/>
                <a:cs typeface="Times New Roman"/>
              </a:rPr>
              <a:t>Mseq-31</a:t>
            </a:r>
            <a:endParaRPr lang="en-US" dirty="0" err="1"/>
          </a:p>
        </p:txBody>
      </p:sp>
      <p:sp>
        <p:nvSpPr>
          <p:cNvPr id="13" name="TextBox 12">
            <a:extLst>
              <a:ext uri="{FF2B5EF4-FFF2-40B4-BE49-F238E27FC236}">
                <a16:creationId xmlns:a16="http://schemas.microsoft.com/office/drawing/2014/main" id="{A223D1B3-8C72-88EB-7858-4DB9F9916C17}"/>
              </a:ext>
            </a:extLst>
          </p:cNvPr>
          <p:cNvSpPr txBox="1"/>
          <p:nvPr/>
        </p:nvSpPr>
        <p:spPr>
          <a:xfrm>
            <a:off x="1003561" y="4071201"/>
            <a:ext cx="169682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cs typeface="Times New Roman"/>
              </a:rPr>
              <a:t>3) PBS + </a:t>
            </a:r>
            <a:r>
              <a:rPr lang="en-US" dirty="0">
                <a:latin typeface="Times New Roman"/>
                <a:cs typeface="Times New Roman"/>
              </a:rPr>
              <a:t>Ipatov-4</a:t>
            </a:r>
            <a:endParaRPr lang="en-US" dirty="0" err="1"/>
          </a:p>
        </p:txBody>
      </p:sp>
      <p:sp>
        <p:nvSpPr>
          <p:cNvPr id="14" name="TextBox 13">
            <a:extLst>
              <a:ext uri="{FF2B5EF4-FFF2-40B4-BE49-F238E27FC236}">
                <a16:creationId xmlns:a16="http://schemas.microsoft.com/office/drawing/2014/main" id="{12F6553B-E83F-5907-8C9B-C38B4F4B03A4}"/>
              </a:ext>
            </a:extLst>
          </p:cNvPr>
          <p:cNvSpPr txBox="1"/>
          <p:nvPr/>
        </p:nvSpPr>
        <p:spPr>
          <a:xfrm>
            <a:off x="4986386" y="4063345"/>
            <a:ext cx="169682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cs typeface="Times New Roman"/>
              </a:rPr>
              <a:t>4) </a:t>
            </a:r>
            <a:r>
              <a:rPr lang="en-US" dirty="0">
                <a:latin typeface="Times New Roman"/>
                <a:cs typeface="Times New Roman"/>
              </a:rPr>
              <a:t>PBS + </a:t>
            </a:r>
            <a:r>
              <a:rPr lang="en-US">
                <a:latin typeface="Times New Roman"/>
                <a:cs typeface="Times New Roman"/>
              </a:rPr>
              <a:t>Walsh-4</a:t>
            </a:r>
            <a:endParaRPr lang="en-US" dirty="0" err="1"/>
          </a:p>
        </p:txBody>
      </p:sp>
    </p:spTree>
    <p:extLst>
      <p:ext uri="{BB962C8B-B14F-4D97-AF65-F5344CB8AC3E}">
        <p14:creationId xmlns:p14="http://schemas.microsoft.com/office/powerpoint/2010/main" val="2721764475"/>
      </p:ext>
    </p:extLst>
  </p:cSld>
  <p:clrMapOvr>
    <a:masterClrMapping/>
  </p:clrMapOvr>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9de0088-7ab0-41b1-a7b5-0a55a871398b">
      <UserInfo>
        <DisplayName>Dag Wisland</DisplayName>
        <AccountId>17</AccountId>
        <AccountType/>
      </UserInfo>
      <UserInfo>
        <DisplayName>Nikolaj  Andersen</DisplayName>
        <AccountId>13</AccountId>
        <AccountType/>
      </UserInfo>
      <UserInfo>
        <DisplayName>Dries Neirynck</DisplayName>
        <AccountId>16</AccountId>
        <AccountType/>
      </UserInfo>
      <UserInfo>
        <DisplayName>Håkon Hjortland</DisplayName>
        <AccountId>18</AccountId>
        <AccountType/>
      </UserInfo>
      <UserInfo>
        <DisplayName>Jan Roar Pleym</DisplayName>
        <AccountId>14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A2B07DAE9AB047B05E41E6A9453844" ma:contentTypeVersion="8" ma:contentTypeDescription="Create a new document." ma:contentTypeScope="" ma:versionID="b6a044db2f836397523b90de25994afa">
  <xsd:schema xmlns:xsd="http://www.w3.org/2001/XMLSchema" xmlns:xs="http://www.w3.org/2001/XMLSchema" xmlns:p="http://schemas.microsoft.com/office/2006/metadata/properties" xmlns:ns2="a6593df1-07f6-4dfd-b035-8a5eb0cb3824" xmlns:ns3="79de0088-7ab0-41b1-a7b5-0a55a871398b" targetNamespace="http://schemas.microsoft.com/office/2006/metadata/properties" ma:root="true" ma:fieldsID="e346cff9477afe06034d65d77b6c0b42" ns2:_="" ns3:_="">
    <xsd:import namespace="a6593df1-07f6-4dfd-b035-8a5eb0cb3824"/>
    <xsd:import namespace="79de0088-7ab0-41b1-a7b5-0a55a871398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93df1-07f6-4dfd-b035-8a5eb0cb38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de0088-7ab0-41b1-a7b5-0a55a871398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BC14A5-918D-4789-B217-2B3D2421AA02}">
  <ds:schemaRefs>
    <ds:schemaRef ds:uri="http://schemas.microsoft.com/sharepoint/v3/contenttype/forms"/>
  </ds:schemaRefs>
</ds:datastoreItem>
</file>

<file path=customXml/itemProps2.xml><?xml version="1.0" encoding="utf-8"?>
<ds:datastoreItem xmlns:ds="http://schemas.openxmlformats.org/officeDocument/2006/customXml" ds:itemID="{2C99B6AF-B9B4-49B5-B8CC-78F1EA98B642}">
  <ds:schemaRefs>
    <ds:schemaRef ds:uri="http://schemas.microsoft.com/office/2006/metadata/properties"/>
    <ds:schemaRef ds:uri="http://www.w3.org/2000/xmlns/"/>
    <ds:schemaRef ds:uri="79de0088-7ab0-41b1-a7b5-0a55a871398b"/>
    <ds:schemaRef ds:uri="http://schemas.microsoft.com/office/infopath/2007/PartnerControls"/>
  </ds:schemaRefs>
</ds:datastoreItem>
</file>

<file path=customXml/itemProps3.xml><?xml version="1.0" encoding="utf-8"?>
<ds:datastoreItem xmlns:ds="http://schemas.openxmlformats.org/officeDocument/2006/customXml" ds:itemID="{C2D90A10-EB8E-4ABD-AF3D-517034E41C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93df1-07f6-4dfd-b035-8a5eb0cb3824"/>
    <ds:schemaRef ds:uri="79de0088-7ab0-41b1-a7b5-0a55a87139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IEEE-P802_15</Template>
  <TotalTime>0</TotalTime>
  <Words>843</Words>
  <Application>Microsoft Macintosh PowerPoint</Application>
  <PresentationFormat>Skjermfremvisning (4:3)</PresentationFormat>
  <Paragraphs>127</Paragraphs>
  <Slides>12</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12</vt:i4>
      </vt:variant>
    </vt:vector>
  </HeadingPairs>
  <TitlesOfParts>
    <vt:vector size="16" baseType="lpstr">
      <vt:lpstr>Arial</vt:lpstr>
      <vt:lpstr>Calibri</vt:lpstr>
      <vt:lpstr>Times New Roman</vt:lpstr>
      <vt:lpstr>IEEE-P802_15</vt:lpstr>
      <vt:lpstr>PowerPoint-presentasjon</vt:lpstr>
      <vt:lpstr>PowerPoint-presentasjon</vt:lpstr>
      <vt:lpstr>Sensing Sequence Metrics</vt:lpstr>
      <vt:lpstr>Related TG4ab Contributions</vt:lpstr>
      <vt:lpstr>Introduction / Motivation</vt:lpstr>
      <vt:lpstr>Combistatic configuration (Mono+Bi) Walking target @ x=7m,y=4m vx=-1 m/s, vy = 0</vt:lpstr>
      <vt:lpstr>Use-case example description</vt:lpstr>
      <vt:lpstr>Link budget examples :  CIR and Range-Doppler(RD) with 100 packets (SNR +20 dB)</vt:lpstr>
      <vt:lpstr>Link budget examples Rx noise  SNR 22.0, 21.0, 18.0, 22.7 dB</vt:lpstr>
      <vt:lpstr>Link budget examples  Interference (same code group) from bistatic Tx (x=0,y=8)  </vt:lpstr>
      <vt:lpstr>Link budget examples  Interference (same code group) from bistatic Tx (x=0,y=8)  </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
  <cp:revision>1946</cp:revision>
  <dcterms:created xsi:type="dcterms:W3CDTF">2021-11-12T12:25:54Z</dcterms:created>
  <dcterms:modified xsi:type="dcterms:W3CDTF">2022-11-14T09:45:09Z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0x0101004EA2B07DAE9AB047B05E41E6A9453844</vt:lpwstr>
  </property>
</Properties>
</file>