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9" r:id="rId2"/>
    <p:sldId id="260" r:id="rId3"/>
    <p:sldId id="286" r:id="rId4"/>
    <p:sldId id="285" r:id="rId5"/>
    <p:sldId id="275" r:id="rId6"/>
    <p:sldId id="279" r:id="rId7"/>
    <p:sldId id="281" r:id="rId8"/>
    <p:sldId id="282" r:id="rId9"/>
    <p:sldId id="283" r:id="rId10"/>
    <p:sldId id="284" r:id="rId11"/>
    <p:sldId id="277" r:id="rId12"/>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8" autoAdjust="0"/>
    <p:restoredTop sz="94686" autoAdjust="0"/>
  </p:normalViewPr>
  <p:slideViewPr>
    <p:cSldViewPr snapToGrid="0">
      <p:cViewPr varScale="1">
        <p:scale>
          <a:sx n="55" d="100"/>
          <a:sy n="55" d="100"/>
        </p:scale>
        <p:origin x="1528" y="28"/>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17" name="Shape 17"/>
          <p:cNvSpPr>
            <a:spLocks noGrp="1"/>
          </p:cNvSpPr>
          <p:nvPr>
            <p:ph type="title"/>
          </p:nvPr>
        </p:nvSpPr>
        <p:spPr>
          <a:prstGeom prst="rect">
            <a:avLst/>
          </a:prstGeom>
        </p:spPr>
        <p:txBody>
          <a:bodyPr/>
          <a:lstStyle/>
          <a:p>
            <a:pPr lvl="0">
              <a:defRPr sz="1800"/>
            </a:pPr>
            <a:r>
              <a:rPr sz="3600"/>
              <a:t>Title Text</a:t>
            </a:r>
          </a:p>
        </p:txBody>
      </p:sp>
      <p:sp>
        <p:nvSpPr>
          <p:cNvPr id="18" name="Shape 18"/>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7" name="Rectangle 9"/>
          <p:cNvSpPr>
            <a:spLocks noGrp="1" noChangeArrowheads="1"/>
          </p:cNvSpPr>
          <p:nvPr>
            <p:ph type="sldNum" idx="10"/>
          </p:nvPr>
        </p:nvSpPr>
        <p:spPr>
          <a:xfrm>
            <a:off x="4356100" y="6597650"/>
            <a:ext cx="825500" cy="260350"/>
          </a:xfrm>
          <a:prstGeom prst="rect">
            <a:avLst/>
          </a:prstGeom>
        </p:spPr>
        <p:txBody>
          <a:bodyPr/>
          <a:lstStyle>
            <a:lvl1pPr>
              <a:defRPr/>
            </a:lvl1pPr>
          </a:lstStyle>
          <a:p>
            <a:pPr>
              <a:defRPr/>
            </a:pPr>
            <a:r>
              <a:rPr lang="en-US" altLang="en-US" dirty="0"/>
              <a:t>Slide </a:t>
            </a:r>
            <a:fld id="{59802E41-703B-4CC7-97CC-EA054E341967}" type="slidenum">
              <a:rPr lang="en-US" altLang="en-US"/>
              <a:pPr>
                <a:defRPr/>
              </a:pPr>
              <a:t>‹Nr.›</a:t>
            </a:fld>
            <a:endParaRPr lang="en-US" altLang="en-US" dirty="0"/>
          </a:p>
        </p:txBody>
      </p:sp>
    </p:spTree>
    <p:extLst>
      <p:ext uri="{BB962C8B-B14F-4D97-AF65-F5344CB8AC3E}">
        <p14:creationId xmlns:p14="http://schemas.microsoft.com/office/powerpoint/2010/main" val="2629797496"/>
      </p:ext>
    </p:extLst>
  </p:cSld>
  <p:clrMapOvr>
    <a:masterClrMapping/>
  </p:clrMapOvr>
  <p:transition spd="med"/>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2022</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802.15-22-0599-00-03ma-July_2022_Closing_Plenary_Slides</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04044" y="378281"/>
            <a:ext cx="1600200" cy="215444"/>
          </a:xfrm>
        </p:spPr>
        <p:txBody>
          <a:bodyPr/>
          <a:lstStyle/>
          <a:p>
            <a:r>
              <a:rPr lang="en-US" dirty="0" smtClean="0"/>
              <a:t>November  2022</a:t>
            </a:r>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616648"/>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a:t>
            </a:r>
            <a:r>
              <a:rPr lang="en-US" sz="1800" b="1" u="sng" dirty="0" err="1" smtClean="0">
                <a:solidFill>
                  <a:schemeClr val="tx2"/>
                </a:solidFill>
                <a:effectLst>
                  <a:outerShdw blurRad="38100" dist="38100" dir="2700000" algn="tl">
                    <a:srgbClr val="C0C0C0"/>
                  </a:outerShdw>
                </a:effectLst>
              </a:rPr>
              <a:t>Speciality</a:t>
            </a:r>
            <a:r>
              <a:rPr lang="en-US" sz="1800" b="1" u="sng" dirty="0" smtClean="0">
                <a:solidFill>
                  <a:schemeClr val="tx2"/>
                </a:solidFill>
                <a:effectLst>
                  <a:outerShdw blurRad="38100" dist="38100" dir="2700000" algn="tl">
                    <a:srgbClr val="C0C0C0"/>
                  </a:outerShdw>
                </a:effectLst>
              </a:rPr>
              <a:t> Networks </a:t>
            </a:r>
            <a:r>
              <a:rPr lang="en-US" sz="1800" b="1" u="sng" dirty="0">
                <a:solidFill>
                  <a:schemeClr val="tx2"/>
                </a:solidFill>
                <a:effectLst>
                  <a:outerShdw blurRad="38100" dist="38100" dir="2700000" algn="tl">
                    <a:srgbClr val="C0C0C0"/>
                  </a:outerShdw>
                </a:effectLst>
              </a:rPr>
              <a:t>(</a:t>
            </a:r>
            <a:r>
              <a:rPr lang="en-US" sz="1800" b="1" u="sng" dirty="0" smtClean="0">
                <a:solidFill>
                  <a:schemeClr val="tx2"/>
                </a:solidFill>
                <a:effectLst>
                  <a:outerShdw blurRad="38100" dist="38100" dir="2700000" algn="tl">
                    <a:srgbClr val="C0C0C0"/>
                  </a:outerShdw>
                </a:effectLst>
              </a:rPr>
              <a:t>WSN)</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TG 3mb  November 2022 </a:t>
            </a:r>
            <a:r>
              <a:rPr lang="en-US" sz="1600" dirty="0" smtClean="0"/>
              <a:t>Closing Plenary Slides</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17 November 2022</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Thomas Kürner TU Braunschweig</a:t>
            </a:r>
            <a:endParaRPr lang="en-US" sz="1600" dirty="0">
              <a:solidFill>
                <a:schemeClr val="tx2"/>
              </a:solidFill>
            </a:endParaRPr>
          </a:p>
          <a:p>
            <a:r>
              <a:rPr lang="en-US" sz="1600" dirty="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n/a</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TG 3mb November 2022 </a:t>
            </a:r>
            <a:r>
              <a:rPr lang="en-US" sz="1600" dirty="0" smtClean="0"/>
              <a:t>Closing Plenary Slides</a:t>
            </a:r>
            <a:endParaRPr lang="en-US" sz="1600" dirty="0" smtClean="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Closing report to WG 15 closing plenary</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WG Motion</a:t>
            </a:r>
            <a:endParaRPr lang="en-US" b="1" dirty="0"/>
          </a:p>
        </p:txBody>
      </p:sp>
      <p:sp>
        <p:nvSpPr>
          <p:cNvPr id="3" name="Text Placeholder 2"/>
          <p:cNvSpPr>
            <a:spLocks noGrp="1"/>
          </p:cNvSpPr>
          <p:nvPr>
            <p:ph type="body" idx="1"/>
          </p:nvPr>
        </p:nvSpPr>
        <p:spPr>
          <a:xfrm>
            <a:off x="685802" y="1447800"/>
            <a:ext cx="7772400" cy="4724400"/>
          </a:xfrm>
        </p:spPr>
        <p:txBody>
          <a:bodyPr/>
          <a:lstStyle/>
          <a:p>
            <a:pPr marL="0" indent="0">
              <a:buNone/>
            </a:pPr>
            <a:r>
              <a:rPr lang="en-US" sz="2000" i="1" dirty="0" smtClean="0"/>
              <a:t>Move </a:t>
            </a:r>
            <a:r>
              <a:rPr lang="en-US" sz="2000" i="1" dirty="0"/>
              <a:t>that 802.15 WG approve the formation of a Comment Resolution Group (CRG) for the WG balloting of the </a:t>
            </a:r>
            <a:r>
              <a:rPr lang="en-US" sz="2000" i="1" dirty="0" smtClean="0"/>
              <a:t>P802.15.3-RevB-D2  </a:t>
            </a:r>
            <a:r>
              <a:rPr lang="en-US" sz="2000" i="1" dirty="0"/>
              <a:t>with the following membership: Thomas Kürner (Chair), Iwao Hosako, </a:t>
            </a:r>
            <a:r>
              <a:rPr lang="en-US" sz="2000" i="1" dirty="0" err="1" smtClean="0"/>
              <a:t>Shoichi</a:t>
            </a:r>
            <a:r>
              <a:rPr lang="en-US" sz="2000" i="1" dirty="0" smtClean="0"/>
              <a:t> </a:t>
            </a:r>
            <a:r>
              <a:rPr lang="en-US" sz="2000" i="1" dirty="0"/>
              <a:t>Kitazawa and Jörg Robert. The </a:t>
            </a:r>
            <a:r>
              <a:rPr lang="en-US" sz="2000" i="1" dirty="0" smtClean="0"/>
              <a:t>802.15.3mb CRG </a:t>
            </a:r>
            <a:r>
              <a:rPr lang="en-US" sz="2000" i="1" dirty="0"/>
              <a:t>is </a:t>
            </a:r>
            <a:r>
              <a:rPr lang="en-US" sz="2000" i="1" dirty="0" smtClean="0"/>
              <a:t>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sz="2000" dirty="0"/>
          </a:p>
          <a:p>
            <a:pPr marL="0" indent="0">
              <a:buNone/>
            </a:pPr>
            <a:r>
              <a:rPr lang="en-US" sz="2800" dirty="0" smtClean="0"/>
              <a:t>Moved By: Thomas Kürner</a:t>
            </a:r>
          </a:p>
          <a:p>
            <a:pPr marL="0" indent="0">
              <a:buNone/>
            </a:pPr>
            <a:r>
              <a:rPr lang="en-US" sz="2800" dirty="0" smtClean="0"/>
              <a:t>Seconded By: Phil Beecher</a:t>
            </a:r>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10</a:t>
            </a:fld>
            <a:endParaRPr lang="en-US" altLang="en-US" sz="1200" dirty="0" smtClean="0">
              <a:latin typeface="Times New Roman" pitchFamily="18" charset="0"/>
            </a:endParaRPr>
          </a:p>
        </p:txBody>
      </p:sp>
      <p:sp>
        <p:nvSpPr>
          <p:cNvPr id="5" name="Datumsplatzhalter 3"/>
          <p:cNvSpPr txBox="1">
            <a:spLocks/>
          </p:cNvSpPr>
          <p:nvPr/>
        </p:nvSpPr>
        <p:spPr bwMode="auto">
          <a:xfrm>
            <a:off x="706949" y="378281"/>
            <a:ext cx="1227837" cy="2154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September</a:t>
            </a:r>
            <a:r>
              <a:rPr kumimoji="0" lang="en-US" sz="1400" b="1" i="0" u="none" strike="noStrike" kern="1200" cap="none" spc="0" normalizeH="0" noProof="0" dirty="0" smtClean="0">
                <a:ln>
                  <a:noFill/>
                </a:ln>
                <a:solidFill>
                  <a:schemeClr val="tx1"/>
                </a:solidFill>
                <a:effectLst/>
                <a:uLnTx/>
                <a:uFillTx/>
                <a:latin typeface="Times New Roman" pitchFamily="18" charset="0"/>
                <a:ea typeface="+mn-ea"/>
                <a:cs typeface="+mn-cs"/>
              </a:rPr>
              <a:t> 2022</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2907738351"/>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Next Meetings</a:t>
            </a:r>
            <a:endParaRPr lang="de-DE" dirty="0"/>
          </a:p>
        </p:txBody>
      </p:sp>
      <p:sp>
        <p:nvSpPr>
          <p:cNvPr id="6" name="Inhaltsplatzhalter 5"/>
          <p:cNvSpPr>
            <a:spLocks noGrp="1"/>
          </p:cNvSpPr>
          <p:nvPr>
            <p:ph idx="1"/>
          </p:nvPr>
        </p:nvSpPr>
        <p:spPr>
          <a:xfrm>
            <a:off x="685800" y="1728942"/>
            <a:ext cx="7772400" cy="4114800"/>
          </a:xfrm>
        </p:spPr>
        <p:txBody>
          <a:bodyPr/>
          <a:lstStyle/>
          <a:p>
            <a:pPr marL="431800" lvl="2" indent="0">
              <a:spcAft>
                <a:spcPts val="0"/>
              </a:spcAft>
              <a:buNone/>
            </a:pPr>
            <a:endParaRPr lang="en-US" sz="1800" dirty="0"/>
          </a:p>
          <a:p>
            <a:pPr marL="355600" lvl="1" indent="-266700">
              <a:spcAft>
                <a:spcPts val="0"/>
              </a:spcAft>
              <a:buFont typeface="Arial" pitchFamily="34" charset="0"/>
              <a:buChar char="•"/>
            </a:pPr>
            <a:r>
              <a:rPr lang="en-US" sz="1800" dirty="0" smtClean="0"/>
              <a:t>Requested January meeting slots  for TG3mb</a:t>
            </a:r>
          </a:p>
          <a:p>
            <a:pPr marL="698500" lvl="2" indent="-266700">
              <a:spcAft>
                <a:spcPts val="0"/>
              </a:spcAft>
              <a:buFont typeface="Arial" pitchFamily="34" charset="0"/>
              <a:buChar char="•"/>
            </a:pPr>
            <a:endParaRPr lang="en-US" sz="1400" dirty="0"/>
          </a:p>
          <a:p>
            <a:pPr marL="698500" lvl="2" indent="-266700">
              <a:spcAft>
                <a:spcPts val="0"/>
              </a:spcAft>
              <a:buFont typeface="Arial" pitchFamily="34" charset="0"/>
              <a:buChar char="•"/>
            </a:pPr>
            <a:r>
              <a:rPr lang="en-US" sz="1800" dirty="0" smtClean="0"/>
              <a:t>1 </a:t>
            </a:r>
            <a:r>
              <a:rPr lang="en-US" sz="1800" dirty="0" smtClean="0"/>
              <a:t>time </a:t>
            </a:r>
            <a:r>
              <a:rPr lang="en-US" sz="1800" dirty="0" smtClean="0"/>
              <a:t>slot</a:t>
            </a:r>
            <a:endParaRPr lang="en-US" sz="1800" dirty="0" smtClean="0"/>
          </a:p>
          <a:p>
            <a:pPr marL="698500" lvl="2" indent="-266700">
              <a:spcAft>
                <a:spcPts val="0"/>
              </a:spcAft>
              <a:buFont typeface="Arial" pitchFamily="34" charset="0"/>
              <a:buChar char="•"/>
            </a:pPr>
            <a:endParaRPr lang="en-US" sz="1800" dirty="0"/>
          </a:p>
          <a:p>
            <a:pPr marL="355600" lvl="1" indent="-266700">
              <a:spcAft>
                <a:spcPts val="0"/>
              </a:spcAft>
              <a:buFont typeface="Arial" pitchFamily="34" charset="0"/>
              <a:buChar char="•"/>
            </a:pPr>
            <a:r>
              <a:rPr lang="en-US" sz="2200" dirty="0" smtClean="0"/>
              <a:t>CRG</a:t>
            </a:r>
            <a:r>
              <a:rPr lang="en-US" sz="2200" dirty="0" smtClean="0"/>
              <a:t> </a:t>
            </a:r>
            <a:r>
              <a:rPr lang="en-US" sz="2200" dirty="0" smtClean="0"/>
              <a:t>calls </a:t>
            </a:r>
            <a:r>
              <a:rPr lang="en-US" sz="2200" dirty="0" smtClean="0"/>
              <a:t>scheduled</a:t>
            </a:r>
          </a:p>
          <a:p>
            <a:pPr marL="355600" lvl="1" indent="-266700">
              <a:spcAft>
                <a:spcPts val="0"/>
              </a:spcAft>
              <a:buFont typeface="Arial" pitchFamily="34" charset="0"/>
              <a:buChar char="•"/>
            </a:pPr>
            <a:endParaRPr lang="en-US" sz="2200" dirty="0" smtClean="0"/>
          </a:p>
          <a:p>
            <a:pPr marL="717550" lvl="0" indent="-266700"/>
            <a:r>
              <a:rPr lang="en-GB" sz="2000" dirty="0"/>
              <a:t>Friday 9 December 2022, 2pm CET</a:t>
            </a:r>
            <a:endParaRPr lang="de-DE" sz="2000" dirty="0"/>
          </a:p>
          <a:p>
            <a:pPr marL="717550" lvl="0" indent="-266700"/>
            <a:r>
              <a:rPr lang="en-GB" sz="2000" dirty="0"/>
              <a:t>Tuesday 13 December 2022, 3pm CET</a:t>
            </a:r>
            <a:endParaRPr lang="de-DE" sz="2000" dirty="0"/>
          </a:p>
          <a:p>
            <a:pPr marL="717550" lvl="0" indent="-266700"/>
            <a:r>
              <a:rPr lang="en-GB" sz="2000" dirty="0"/>
              <a:t>Wednesday 14 December 2022, 2pm CET</a:t>
            </a:r>
            <a:endParaRPr lang="de-DE" sz="2000" dirty="0"/>
          </a:p>
          <a:p>
            <a:pPr marL="717550" lvl="0" indent="-266700"/>
            <a:r>
              <a:rPr lang="en-GB" sz="2000" dirty="0"/>
              <a:t>Wednesday 21 December 2022, 3pm CET</a:t>
            </a:r>
            <a:endParaRPr lang="de-DE" sz="2000" dirty="0"/>
          </a:p>
          <a:p>
            <a:pPr marL="717550" lvl="0" indent="-266700"/>
            <a:r>
              <a:rPr lang="en-GB" sz="2000" dirty="0"/>
              <a:t>Thursday 5 January 2023, 3pm CET</a:t>
            </a:r>
            <a:endParaRPr lang="de-DE" sz="2000" dirty="0"/>
          </a:p>
          <a:p>
            <a:pPr marL="698500" lvl="2" indent="-266700">
              <a:spcAft>
                <a:spcPts val="0"/>
              </a:spcAft>
              <a:buFont typeface="Arial" pitchFamily="34" charset="0"/>
              <a:buChar char="•"/>
            </a:pPr>
            <a:endParaRPr lang="en-US" sz="1800" dirty="0"/>
          </a:p>
          <a:p>
            <a:pPr marL="698500" lvl="2" indent="-266700">
              <a:spcAft>
                <a:spcPts val="0"/>
              </a:spcAft>
              <a:buFont typeface="Arial" pitchFamily="34" charset="0"/>
              <a:buChar char="•"/>
            </a:pPr>
            <a:endParaRPr lang="en-US" sz="1800" dirty="0" smtClean="0"/>
          </a:p>
          <a:p>
            <a:pPr marL="698500" lvl="2" indent="-266700">
              <a:spcAft>
                <a:spcPts val="0"/>
              </a:spcAft>
              <a:buFont typeface="Arial" pitchFamily="34" charset="0"/>
              <a:buChar char="•"/>
            </a:pPr>
            <a:endParaRPr lang="de-DE" sz="1800" dirty="0"/>
          </a:p>
          <a:p>
            <a:pPr marL="698500" lvl="2" indent="-266700">
              <a:spcAft>
                <a:spcPts val="0"/>
              </a:spcAft>
              <a:buFont typeface="Arial" pitchFamily="34" charset="0"/>
              <a:buChar char="•"/>
            </a:pPr>
            <a:endParaRPr lang="de-DE" sz="1800" dirty="0" smtClean="0"/>
          </a:p>
          <a:p>
            <a:pPr lvl="1">
              <a:buNone/>
            </a:pPr>
            <a:endParaRPr lang="de-DE" sz="1800" dirty="0" smtClean="0">
              <a:ea typeface="Times New Roman"/>
            </a:endParaRPr>
          </a:p>
          <a:p>
            <a:pPr>
              <a:buNone/>
            </a:pPr>
            <a:endParaRPr lang="de-DE" sz="1800" dirty="0"/>
          </a:p>
        </p:txBody>
      </p:sp>
      <p:sp>
        <p:nvSpPr>
          <p:cNvPr id="2" name="Datumsplatzhalter 1"/>
          <p:cNvSpPr>
            <a:spLocks noGrp="1"/>
          </p:cNvSpPr>
          <p:nvPr>
            <p:ph type="dt" sz="half" idx="10"/>
          </p:nvPr>
        </p:nvSpPr>
        <p:spPr/>
        <p:txBody>
          <a:bodyPr/>
          <a:lstStyle/>
          <a:p>
            <a:r>
              <a:rPr lang="en-US" dirty="0" smtClean="0"/>
              <a:t>November 2022</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11</a:t>
            </a:fld>
            <a:endParaRPr lang="en-US"/>
          </a:p>
        </p:txBody>
      </p:sp>
    </p:spTree>
    <p:extLst>
      <p:ext uri="{BB962C8B-B14F-4D97-AF65-F5344CB8AC3E}">
        <p14:creationId xmlns:p14="http://schemas.microsoft.com/office/powerpoint/2010/main" val="34265161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dirty="0" smtClean="0"/>
              <a:t>TG3mb November 2022 </a:t>
            </a:r>
            <a:br>
              <a:rPr lang="de-DE" dirty="0" smtClean="0"/>
            </a:br>
            <a:r>
              <a:rPr lang="de-DE" dirty="0" err="1" smtClean="0"/>
              <a:t>Closing</a:t>
            </a:r>
            <a:r>
              <a:rPr lang="de-DE" dirty="0" smtClean="0"/>
              <a:t> Report</a:t>
            </a:r>
            <a:endParaRPr lang="de-DE" dirty="0"/>
          </a:p>
        </p:txBody>
      </p:sp>
      <p:sp>
        <p:nvSpPr>
          <p:cNvPr id="8" name="Untertitel 7"/>
          <p:cNvSpPr>
            <a:spLocks noGrp="1"/>
          </p:cNvSpPr>
          <p:nvPr>
            <p:ph type="subTitle" idx="1"/>
          </p:nvPr>
        </p:nvSpPr>
        <p:spPr/>
        <p:txBody>
          <a:bodyPr/>
          <a:lstStyle/>
          <a:p>
            <a:endParaRPr lang="de-DE" dirty="0"/>
          </a:p>
        </p:txBody>
      </p:sp>
      <p:sp>
        <p:nvSpPr>
          <p:cNvPr id="2" name="Datumsplatzhalter 1"/>
          <p:cNvSpPr>
            <a:spLocks noGrp="1"/>
          </p:cNvSpPr>
          <p:nvPr>
            <p:ph type="dt" sz="half" idx="10"/>
          </p:nvPr>
        </p:nvSpPr>
        <p:spPr/>
        <p:txBody>
          <a:bodyPr/>
          <a:lstStyle/>
          <a:p>
            <a:r>
              <a:rPr lang="en-US" dirty="0" smtClean="0"/>
              <a:t>November 2022</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err="1" smtClean="0"/>
              <a:t>Starting</a:t>
            </a:r>
            <a:r>
              <a:rPr lang="de-DE" dirty="0" smtClean="0"/>
              <a:t> Point of </a:t>
            </a:r>
            <a:r>
              <a:rPr lang="de-DE" dirty="0" err="1" smtClean="0"/>
              <a:t>the</a:t>
            </a:r>
            <a:r>
              <a:rPr lang="de-DE" dirty="0" smtClean="0"/>
              <a:t> </a:t>
            </a:r>
            <a:r>
              <a:rPr lang="de-DE" dirty="0" err="1" smtClean="0"/>
              <a:t>week</a:t>
            </a:r>
            <a:r>
              <a:rPr lang="de-DE" dirty="0" smtClean="0"/>
              <a:t>:</a:t>
            </a:r>
            <a:br>
              <a:rPr lang="de-DE" dirty="0" smtClean="0"/>
            </a:br>
            <a:r>
              <a:rPr lang="de-DE" dirty="0" err="1" smtClean="0"/>
              <a:t>Results</a:t>
            </a:r>
            <a:r>
              <a:rPr lang="de-DE" dirty="0" smtClean="0"/>
              <a:t> </a:t>
            </a:r>
            <a:r>
              <a:rPr lang="de-DE" dirty="0" smtClean="0"/>
              <a:t>of LB191</a:t>
            </a:r>
            <a:endParaRPr lang="de-DE" dirty="0"/>
          </a:p>
        </p:txBody>
      </p:sp>
      <p:sp>
        <p:nvSpPr>
          <p:cNvPr id="6" name="Inhaltsplatzhalter 5"/>
          <p:cNvSpPr>
            <a:spLocks noGrp="1"/>
          </p:cNvSpPr>
          <p:nvPr>
            <p:ph idx="1"/>
          </p:nvPr>
        </p:nvSpPr>
        <p:spPr>
          <a:xfrm>
            <a:off x="685800" y="1728942"/>
            <a:ext cx="7772400" cy="4114800"/>
          </a:xfrm>
        </p:spPr>
        <p:txBody>
          <a:bodyPr/>
          <a:lstStyle/>
          <a:p>
            <a:pPr marL="88900" lvl="1" indent="0">
              <a:spcAft>
                <a:spcPts val="0"/>
              </a:spcAft>
              <a:buNone/>
            </a:pPr>
            <a:r>
              <a:rPr lang="en-US" sz="1400" dirty="0" smtClean="0"/>
              <a:t>VOTERS</a:t>
            </a:r>
            <a:r>
              <a:rPr lang="en-US" sz="1400" dirty="0"/>
              <a:t>	139</a:t>
            </a:r>
          </a:p>
          <a:p>
            <a:pPr marL="88900" lvl="1" indent="0">
              <a:spcAft>
                <a:spcPts val="0"/>
              </a:spcAft>
              <a:buNone/>
            </a:pPr>
            <a:r>
              <a:rPr lang="en-US" sz="1400" dirty="0"/>
              <a:t>VOTED	88</a:t>
            </a:r>
          </a:p>
          <a:p>
            <a:pPr marL="88900" lvl="1" indent="0">
              <a:spcAft>
                <a:spcPts val="0"/>
              </a:spcAft>
              <a:buNone/>
            </a:pPr>
            <a:r>
              <a:rPr lang="en-US" sz="1400" dirty="0"/>
              <a:t>YES	73</a:t>
            </a:r>
          </a:p>
          <a:p>
            <a:pPr marL="88900" lvl="1" indent="0">
              <a:spcAft>
                <a:spcPts val="0"/>
              </a:spcAft>
              <a:buNone/>
            </a:pPr>
            <a:r>
              <a:rPr lang="en-US" sz="1400" dirty="0"/>
              <a:t>ABSTAIN	12</a:t>
            </a:r>
          </a:p>
          <a:p>
            <a:pPr marL="88900" lvl="1" indent="0">
              <a:spcAft>
                <a:spcPts val="0"/>
              </a:spcAft>
              <a:buNone/>
            </a:pPr>
            <a:r>
              <a:rPr lang="en-US" sz="1400" dirty="0"/>
              <a:t>NO	3</a:t>
            </a:r>
          </a:p>
          <a:p>
            <a:pPr marL="88900" lvl="1" indent="0">
              <a:spcAft>
                <a:spcPts val="0"/>
              </a:spcAft>
              <a:buNone/>
            </a:pPr>
            <a:r>
              <a:rPr lang="en-US" sz="1400" dirty="0"/>
              <a:t>% </a:t>
            </a:r>
            <a:r>
              <a:rPr lang="en-US" sz="1400" dirty="0" smtClean="0"/>
              <a:t>VOTERS   63,31</a:t>
            </a:r>
            <a:r>
              <a:rPr lang="en-US" sz="1400" dirty="0"/>
              <a:t>%</a:t>
            </a:r>
          </a:p>
          <a:p>
            <a:pPr marL="88900" lvl="1" indent="0">
              <a:spcAft>
                <a:spcPts val="0"/>
              </a:spcAft>
              <a:buNone/>
            </a:pPr>
            <a:r>
              <a:rPr lang="en-US" sz="1400" dirty="0"/>
              <a:t>% YES	</a:t>
            </a:r>
            <a:r>
              <a:rPr lang="en-US" sz="1400" dirty="0" smtClean="0"/>
              <a:t>     96,05</a:t>
            </a:r>
            <a:r>
              <a:rPr lang="en-US" sz="1400" dirty="0"/>
              <a:t>%</a:t>
            </a:r>
          </a:p>
          <a:p>
            <a:pPr marL="88900" lvl="1" indent="0">
              <a:spcAft>
                <a:spcPts val="0"/>
              </a:spcAft>
              <a:buNone/>
            </a:pPr>
            <a:r>
              <a:rPr lang="en-US" sz="1400" dirty="0"/>
              <a:t>% </a:t>
            </a:r>
            <a:r>
              <a:rPr lang="en-US" sz="1400" dirty="0" smtClean="0"/>
              <a:t>ABSTAIN  13,64</a:t>
            </a:r>
            <a:r>
              <a:rPr lang="en-US" sz="1400" dirty="0"/>
              <a:t>%</a:t>
            </a:r>
          </a:p>
          <a:p>
            <a:pPr marL="88900" lvl="1" indent="0">
              <a:spcAft>
                <a:spcPts val="0"/>
              </a:spcAft>
              <a:buNone/>
            </a:pPr>
            <a:r>
              <a:rPr lang="en-US" sz="1200" dirty="0"/>
              <a:t>             </a:t>
            </a:r>
          </a:p>
          <a:p>
            <a:pPr marL="88900" lvl="1" indent="0">
              <a:spcAft>
                <a:spcPts val="0"/>
              </a:spcAft>
              <a:buNone/>
            </a:pPr>
            <a:r>
              <a:rPr lang="en-US" sz="1400" dirty="0"/>
              <a:t>Comments received: </a:t>
            </a:r>
          </a:p>
          <a:p>
            <a:pPr marL="260350" lvl="1" indent="-171450">
              <a:spcAft>
                <a:spcPts val="0"/>
              </a:spcAft>
              <a:buFontTx/>
              <a:buChar char="-"/>
            </a:pPr>
            <a:r>
              <a:rPr lang="en-US" sz="1400" dirty="0" smtClean="0"/>
              <a:t>6 </a:t>
            </a:r>
            <a:r>
              <a:rPr lang="en-US" sz="1400" dirty="0"/>
              <a:t>sets of comments (Sand, Verso, </a:t>
            </a:r>
            <a:r>
              <a:rPr lang="en-US" sz="1400" dirty="0" err="1"/>
              <a:t>Kivinen</a:t>
            </a:r>
            <a:r>
              <a:rPr lang="en-US" sz="1400" dirty="0"/>
              <a:t>, </a:t>
            </a:r>
            <a:r>
              <a:rPr lang="en-US" sz="1400" dirty="0" err="1"/>
              <a:t>Shellhammer</a:t>
            </a:r>
            <a:r>
              <a:rPr lang="en-US" sz="1400" dirty="0"/>
              <a:t>, Brown, </a:t>
            </a:r>
            <a:r>
              <a:rPr lang="en-US" sz="1400" dirty="0" smtClean="0"/>
              <a:t>Kürner)</a:t>
            </a:r>
          </a:p>
          <a:p>
            <a:pPr marL="603250" lvl="2" indent="-171450">
              <a:spcAft>
                <a:spcPts val="0"/>
              </a:spcAft>
              <a:buFontTx/>
              <a:buChar char="-"/>
            </a:pPr>
            <a:r>
              <a:rPr lang="en-US" sz="1400" dirty="0" smtClean="0"/>
              <a:t>Total </a:t>
            </a:r>
            <a:r>
              <a:rPr lang="en-US" sz="1400" dirty="0"/>
              <a:t>351 </a:t>
            </a:r>
            <a:r>
              <a:rPr lang="en-US" sz="1400" dirty="0" smtClean="0"/>
              <a:t>comments</a:t>
            </a:r>
          </a:p>
          <a:p>
            <a:pPr marL="946150" lvl="3" indent="-171450">
              <a:spcAft>
                <a:spcPts val="0"/>
              </a:spcAft>
              <a:buFontTx/>
              <a:buChar char="-"/>
            </a:pPr>
            <a:r>
              <a:rPr lang="en-US" sz="1400" dirty="0" smtClean="0"/>
              <a:t>Thereof:</a:t>
            </a:r>
          </a:p>
          <a:p>
            <a:pPr marL="1289050" lvl="4" indent="-171450">
              <a:spcAft>
                <a:spcPts val="0"/>
              </a:spcAft>
              <a:buFontTx/>
              <a:buChar char="-"/>
            </a:pPr>
            <a:r>
              <a:rPr lang="en-US" sz="1400" dirty="0" smtClean="0"/>
              <a:t>6 </a:t>
            </a:r>
            <a:r>
              <a:rPr lang="en-US" sz="1400" dirty="0"/>
              <a:t>must be </a:t>
            </a:r>
            <a:r>
              <a:rPr lang="en-US" sz="1400" dirty="0" smtClean="0"/>
              <a:t>satisfied</a:t>
            </a:r>
          </a:p>
          <a:p>
            <a:pPr marL="1289050" lvl="4" indent="-171450">
              <a:spcAft>
                <a:spcPts val="0"/>
              </a:spcAft>
              <a:buFontTx/>
              <a:buChar char="-"/>
            </a:pPr>
            <a:r>
              <a:rPr lang="en-US" sz="1400" dirty="0" smtClean="0"/>
              <a:t>11 technical</a:t>
            </a:r>
          </a:p>
          <a:p>
            <a:pPr marL="1289050" lvl="4" indent="-171450">
              <a:spcAft>
                <a:spcPts val="0"/>
              </a:spcAft>
              <a:buFontTx/>
              <a:buChar char="-"/>
            </a:pPr>
            <a:r>
              <a:rPr lang="en-US" sz="1400" dirty="0" smtClean="0"/>
              <a:t>340 </a:t>
            </a:r>
            <a:r>
              <a:rPr lang="en-US" sz="1400" dirty="0"/>
              <a:t>editorial</a:t>
            </a:r>
          </a:p>
          <a:p>
            <a:pPr marL="698500" lvl="2" indent="-266700">
              <a:spcAft>
                <a:spcPts val="0"/>
              </a:spcAft>
              <a:buFont typeface="Arial" pitchFamily="34" charset="0"/>
              <a:buChar char="•"/>
            </a:pPr>
            <a:endParaRPr lang="en-US" sz="1800" dirty="0"/>
          </a:p>
          <a:p>
            <a:pPr marL="698500" lvl="2" indent="-266700">
              <a:spcAft>
                <a:spcPts val="0"/>
              </a:spcAft>
              <a:buFont typeface="Arial" pitchFamily="34" charset="0"/>
              <a:buChar char="•"/>
            </a:pPr>
            <a:endParaRPr lang="en-US" sz="1800" dirty="0" smtClean="0"/>
          </a:p>
          <a:p>
            <a:pPr marL="698500" lvl="2" indent="-266700">
              <a:spcAft>
                <a:spcPts val="0"/>
              </a:spcAft>
              <a:buFont typeface="Arial" pitchFamily="34" charset="0"/>
              <a:buChar char="•"/>
            </a:pPr>
            <a:endParaRPr lang="de-DE" sz="1800" dirty="0"/>
          </a:p>
          <a:p>
            <a:pPr marL="698500" lvl="2" indent="-266700">
              <a:spcAft>
                <a:spcPts val="0"/>
              </a:spcAft>
              <a:buFont typeface="Arial" pitchFamily="34" charset="0"/>
              <a:buChar char="•"/>
            </a:pPr>
            <a:endParaRPr lang="de-DE" sz="1800" dirty="0" smtClean="0"/>
          </a:p>
          <a:p>
            <a:pPr lvl="1">
              <a:buNone/>
            </a:pPr>
            <a:endParaRPr lang="de-DE" sz="1800" dirty="0" smtClean="0">
              <a:ea typeface="Times New Roman"/>
            </a:endParaRPr>
          </a:p>
          <a:p>
            <a:pPr>
              <a:buNone/>
            </a:pPr>
            <a:endParaRPr lang="de-DE" sz="1800" dirty="0"/>
          </a:p>
        </p:txBody>
      </p:sp>
      <p:sp>
        <p:nvSpPr>
          <p:cNvPr id="2" name="Datumsplatzhalter 1"/>
          <p:cNvSpPr>
            <a:spLocks noGrp="1"/>
          </p:cNvSpPr>
          <p:nvPr>
            <p:ph type="dt" sz="half" idx="10"/>
          </p:nvPr>
        </p:nvSpPr>
        <p:spPr/>
        <p:txBody>
          <a:bodyPr/>
          <a:lstStyle/>
          <a:p>
            <a:r>
              <a:rPr lang="en-US" dirty="0" smtClean="0"/>
              <a:t>November 2022</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3</a:t>
            </a:fld>
            <a:endParaRPr lang="en-US"/>
          </a:p>
        </p:txBody>
      </p:sp>
    </p:spTree>
    <p:extLst>
      <p:ext uri="{BB962C8B-B14F-4D97-AF65-F5344CB8AC3E}">
        <p14:creationId xmlns:p14="http://schemas.microsoft.com/office/powerpoint/2010/main" val="36535919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Meetings/</a:t>
            </a:r>
            <a:r>
              <a:rPr lang="de-DE" dirty="0" err="1" smtClean="0"/>
              <a:t>Contributions</a:t>
            </a:r>
            <a:endParaRPr lang="de-DE" dirty="0"/>
          </a:p>
        </p:txBody>
      </p:sp>
      <p:sp>
        <p:nvSpPr>
          <p:cNvPr id="6" name="Inhaltsplatzhalter 5"/>
          <p:cNvSpPr>
            <a:spLocks noGrp="1"/>
          </p:cNvSpPr>
          <p:nvPr>
            <p:ph idx="1"/>
          </p:nvPr>
        </p:nvSpPr>
        <p:spPr>
          <a:xfrm>
            <a:off x="685800" y="1728942"/>
            <a:ext cx="7772400" cy="4114800"/>
          </a:xfrm>
        </p:spPr>
        <p:txBody>
          <a:bodyPr/>
          <a:lstStyle/>
          <a:p>
            <a:r>
              <a:rPr lang="de-DE" sz="1800" dirty="0" smtClean="0"/>
              <a:t>4  </a:t>
            </a:r>
            <a:r>
              <a:rPr lang="de-DE" sz="1800" dirty="0" err="1" smtClean="0"/>
              <a:t>meeting</a:t>
            </a:r>
            <a:r>
              <a:rPr lang="de-DE" sz="1800" dirty="0" err="1"/>
              <a:t>s</a:t>
            </a:r>
            <a:r>
              <a:rPr lang="de-DE" sz="1800" dirty="0" smtClean="0"/>
              <a:t> on Tue AM1, Tue PM2, </a:t>
            </a:r>
            <a:r>
              <a:rPr lang="de-DE" sz="1800" dirty="0" err="1" smtClean="0"/>
              <a:t>Wed</a:t>
            </a:r>
            <a:r>
              <a:rPr lang="de-DE" sz="1800" dirty="0" smtClean="0"/>
              <a:t> AM1 and </a:t>
            </a:r>
            <a:r>
              <a:rPr lang="de-DE" sz="1800" dirty="0" err="1" smtClean="0"/>
              <a:t>Wed</a:t>
            </a:r>
            <a:r>
              <a:rPr lang="de-DE" sz="1800" dirty="0" smtClean="0"/>
              <a:t> AM2  </a:t>
            </a:r>
          </a:p>
          <a:p>
            <a:endParaRPr lang="de-DE" sz="1800" dirty="0" smtClean="0"/>
          </a:p>
          <a:p>
            <a:pPr>
              <a:spcAft>
                <a:spcPts val="0"/>
              </a:spcAft>
            </a:pPr>
            <a:r>
              <a:rPr lang="en-US" sz="1800" dirty="0" smtClean="0">
                <a:ea typeface="MS PGothic" panose="020B0600070205080204" pitchFamily="34" charset="-128"/>
              </a:rPr>
              <a:t>Resolving Comments of LB191:</a:t>
            </a:r>
            <a:endParaRPr lang="de-DE" sz="1800" dirty="0">
              <a:ea typeface="MS PGothic" panose="020B0600070205080204" pitchFamily="34" charset="-128"/>
            </a:endParaRPr>
          </a:p>
          <a:p>
            <a:pPr marL="457200">
              <a:spcAft>
                <a:spcPts val="0"/>
              </a:spcAft>
            </a:pPr>
            <a:r>
              <a:rPr lang="de-DE" sz="1800" dirty="0">
                <a:ea typeface="MS PGothic" panose="020B0600070205080204" pitchFamily="34" charset="-128"/>
              </a:rPr>
              <a:t>TG3mb - </a:t>
            </a:r>
            <a:r>
              <a:rPr lang="de-DE" sz="1800" dirty="0" err="1">
                <a:ea typeface="MS PGothic" panose="020B0600070205080204" pitchFamily="34" charset="-128"/>
              </a:rPr>
              <a:t>Opening</a:t>
            </a:r>
            <a:r>
              <a:rPr lang="de-DE" sz="1800" dirty="0">
                <a:ea typeface="MS PGothic" panose="020B0600070205080204" pitchFamily="34" charset="-128"/>
              </a:rPr>
              <a:t> Report (22/0579)</a:t>
            </a:r>
          </a:p>
          <a:p>
            <a:pPr marL="457200">
              <a:spcAft>
                <a:spcPts val="0"/>
              </a:spcAft>
            </a:pPr>
            <a:r>
              <a:rPr lang="de-DE" sz="1800" dirty="0">
                <a:ea typeface="MS PGothic" panose="020B0600070205080204" pitchFamily="34" charset="-128"/>
              </a:rPr>
              <a:t>Comments </a:t>
            </a:r>
            <a:r>
              <a:rPr lang="de-DE" sz="1800" dirty="0" err="1">
                <a:ea typeface="MS PGothic" panose="020B0600070205080204" pitchFamily="34" charset="-128"/>
              </a:rPr>
              <a:t>resolution</a:t>
            </a:r>
            <a:r>
              <a:rPr lang="de-DE" sz="1800" dirty="0">
                <a:ea typeface="MS PGothic" panose="020B0600070205080204" pitchFamily="34" charset="-128"/>
              </a:rPr>
              <a:t> (</a:t>
            </a:r>
            <a:r>
              <a:rPr lang="de-DE" sz="1800" dirty="0" smtClean="0">
                <a:ea typeface="MS PGothic" panose="020B0600070205080204" pitchFamily="34" charset="-128"/>
              </a:rPr>
              <a:t>22/0559r4)</a:t>
            </a:r>
            <a:endParaRPr lang="de-DE" sz="1800" dirty="0">
              <a:ea typeface="MS PGothic" panose="020B0600070205080204" pitchFamily="34" charset="-128"/>
            </a:endParaRPr>
          </a:p>
          <a:p>
            <a:pPr marL="457200">
              <a:spcAft>
                <a:spcPts val="0"/>
              </a:spcAft>
            </a:pPr>
            <a:r>
              <a:rPr lang="de-DE" sz="1800" dirty="0" err="1">
                <a:ea typeface="MS PGothic" panose="020B0600070205080204" pitchFamily="34" charset="-128"/>
              </a:rPr>
              <a:t>Proposal</a:t>
            </a:r>
            <a:r>
              <a:rPr lang="de-DE" sz="1800" dirty="0">
                <a:ea typeface="MS PGothic" panose="020B0600070205080204" pitchFamily="34" charset="-128"/>
              </a:rPr>
              <a:t> </a:t>
            </a:r>
            <a:r>
              <a:rPr lang="de-DE" sz="1800" dirty="0" err="1">
                <a:ea typeface="MS PGothic" panose="020B0600070205080204" pitchFamily="34" charset="-128"/>
              </a:rPr>
              <a:t>for</a:t>
            </a:r>
            <a:r>
              <a:rPr lang="de-DE" sz="1800" dirty="0">
                <a:ea typeface="MS PGothic" panose="020B0600070205080204" pitchFamily="34" charset="-128"/>
              </a:rPr>
              <a:t> </a:t>
            </a:r>
            <a:r>
              <a:rPr lang="de-DE" sz="1800" dirty="0" err="1">
                <a:ea typeface="MS PGothic" panose="020B0600070205080204" pitchFamily="34" charset="-128"/>
              </a:rPr>
              <a:t>revised</a:t>
            </a:r>
            <a:r>
              <a:rPr lang="de-DE" sz="1800" dirty="0">
                <a:ea typeface="MS PGothic" panose="020B0600070205080204" pitchFamily="34" charset="-128"/>
              </a:rPr>
              <a:t> </a:t>
            </a:r>
            <a:r>
              <a:rPr lang="de-DE" sz="1800" dirty="0" err="1">
                <a:ea typeface="MS PGothic" panose="020B0600070205080204" pitchFamily="34" charset="-128"/>
              </a:rPr>
              <a:t>tables</a:t>
            </a:r>
            <a:r>
              <a:rPr lang="de-DE" sz="1800" dirty="0">
                <a:ea typeface="MS PGothic" panose="020B0600070205080204" pitchFamily="34" charset="-128"/>
              </a:rPr>
              <a:t> on EVM and </a:t>
            </a:r>
            <a:r>
              <a:rPr lang="de-DE" sz="1800" dirty="0" err="1">
                <a:ea typeface="MS PGothic" panose="020B0600070205080204" pitchFamily="34" charset="-128"/>
              </a:rPr>
              <a:t>Rx</a:t>
            </a:r>
            <a:r>
              <a:rPr lang="de-DE" sz="1800" dirty="0">
                <a:ea typeface="MS PGothic" panose="020B0600070205080204" pitchFamily="34" charset="-128"/>
              </a:rPr>
              <a:t> </a:t>
            </a:r>
            <a:r>
              <a:rPr lang="de-DE" sz="1800" dirty="0" err="1">
                <a:ea typeface="MS PGothic" panose="020B0600070205080204" pitchFamily="34" charset="-128"/>
              </a:rPr>
              <a:t>Sensitivity</a:t>
            </a:r>
            <a:r>
              <a:rPr lang="de-DE" sz="1800" dirty="0">
                <a:ea typeface="MS PGothic" panose="020B0600070205080204" pitchFamily="34" charset="-128"/>
              </a:rPr>
              <a:t> Levels in Chapter 15 in 802.15.3RevB (22/0581)</a:t>
            </a:r>
          </a:p>
          <a:p>
            <a:pPr marL="457200">
              <a:spcAft>
                <a:spcPts val="0"/>
              </a:spcAft>
            </a:pPr>
            <a:r>
              <a:rPr lang="de-DE" sz="1800" dirty="0" err="1">
                <a:ea typeface="MS PGothic" panose="020B0600070205080204" pitchFamily="34" charset="-128"/>
              </a:rPr>
              <a:t>Proposal</a:t>
            </a:r>
            <a:r>
              <a:rPr lang="de-DE" sz="1800" dirty="0">
                <a:ea typeface="MS PGothic" panose="020B0600070205080204" pitchFamily="34" charset="-128"/>
              </a:rPr>
              <a:t> </a:t>
            </a:r>
            <a:r>
              <a:rPr lang="de-DE" sz="1800" dirty="0" err="1">
                <a:ea typeface="MS PGothic" panose="020B0600070205080204" pitchFamily="34" charset="-128"/>
              </a:rPr>
              <a:t>for</a:t>
            </a:r>
            <a:r>
              <a:rPr lang="de-DE" sz="1800" dirty="0">
                <a:ea typeface="MS PGothic" panose="020B0600070205080204" pitchFamily="34" charset="-128"/>
              </a:rPr>
              <a:t> </a:t>
            </a:r>
            <a:r>
              <a:rPr lang="de-DE" sz="1800" dirty="0" err="1">
                <a:ea typeface="MS PGothic" panose="020B0600070205080204" pitchFamily="34" charset="-128"/>
              </a:rPr>
              <a:t>restructuring</a:t>
            </a:r>
            <a:r>
              <a:rPr lang="de-DE" sz="1800" dirty="0">
                <a:ea typeface="MS PGothic" panose="020B0600070205080204" pitchFamily="34" charset="-128"/>
              </a:rPr>
              <a:t> Chapter 4 in 802.15.3RevB (22/0580)</a:t>
            </a:r>
          </a:p>
          <a:p>
            <a:pPr marL="457200">
              <a:spcAft>
                <a:spcPts val="0"/>
              </a:spcAft>
            </a:pPr>
            <a:r>
              <a:rPr lang="de-DE" sz="1800" dirty="0" err="1">
                <a:ea typeface="MS PGothic" panose="020B0600070205080204" pitchFamily="34" charset="-128"/>
              </a:rPr>
              <a:t>Proposal</a:t>
            </a:r>
            <a:r>
              <a:rPr lang="de-DE" sz="1800" dirty="0">
                <a:ea typeface="MS PGothic" panose="020B0600070205080204" pitchFamily="34" charset="-128"/>
              </a:rPr>
              <a:t> </a:t>
            </a:r>
            <a:r>
              <a:rPr lang="de-DE" sz="1800" dirty="0" err="1">
                <a:ea typeface="MS PGothic" panose="020B0600070205080204" pitchFamily="34" charset="-128"/>
              </a:rPr>
              <a:t>for</a:t>
            </a:r>
            <a:r>
              <a:rPr lang="de-DE" sz="1800" dirty="0">
                <a:ea typeface="MS PGothic" panose="020B0600070205080204" pitchFamily="34" charset="-128"/>
              </a:rPr>
              <a:t> </a:t>
            </a:r>
            <a:r>
              <a:rPr lang="de-DE" sz="1800" dirty="0" err="1">
                <a:ea typeface="MS PGothic" panose="020B0600070205080204" pitchFamily="34" charset="-128"/>
              </a:rPr>
              <a:t>revising</a:t>
            </a:r>
            <a:r>
              <a:rPr lang="de-DE" sz="1800" dirty="0">
                <a:ea typeface="MS PGothic" panose="020B0600070205080204" pitchFamily="34" charset="-128"/>
              </a:rPr>
              <a:t> </a:t>
            </a:r>
            <a:r>
              <a:rPr lang="de-DE" sz="1800" dirty="0" err="1">
                <a:ea typeface="MS PGothic" panose="020B0600070205080204" pitchFamily="34" charset="-128"/>
              </a:rPr>
              <a:t>headlines</a:t>
            </a:r>
            <a:r>
              <a:rPr lang="de-DE" sz="1800" dirty="0">
                <a:ea typeface="MS PGothic" panose="020B0600070205080204" pitchFamily="34" charset="-128"/>
              </a:rPr>
              <a:t> in 802.15.3RevB (22/0595)</a:t>
            </a:r>
          </a:p>
          <a:p>
            <a:pPr marL="457200">
              <a:spcAft>
                <a:spcPts val="0"/>
              </a:spcAft>
            </a:pPr>
            <a:r>
              <a:rPr lang="de-DE" sz="1800" dirty="0" err="1" smtClean="0">
                <a:ea typeface="MS PGothic" panose="020B0600070205080204" pitchFamily="34" charset="-128"/>
              </a:rPr>
              <a:t>Coexiseance</a:t>
            </a:r>
            <a:r>
              <a:rPr lang="de-DE" sz="1800" dirty="0" smtClean="0">
                <a:ea typeface="MS PGothic" panose="020B0600070205080204" pitchFamily="34" charset="-128"/>
              </a:rPr>
              <a:t> </a:t>
            </a:r>
            <a:r>
              <a:rPr lang="de-DE" sz="1800" dirty="0">
                <a:ea typeface="MS PGothic" panose="020B0600070205080204" pitchFamily="34" charset="-128"/>
              </a:rPr>
              <a:t>Assessment </a:t>
            </a:r>
            <a:r>
              <a:rPr lang="de-DE" sz="1800" dirty="0" err="1">
                <a:ea typeface="MS PGothic" panose="020B0600070205080204" pitchFamily="34" charset="-128"/>
              </a:rPr>
              <a:t>Document</a:t>
            </a:r>
            <a:r>
              <a:rPr lang="de-DE" sz="1800" dirty="0">
                <a:ea typeface="MS PGothic" panose="020B0600070205080204" pitchFamily="34" charset="-128"/>
              </a:rPr>
              <a:t> (</a:t>
            </a:r>
            <a:r>
              <a:rPr lang="de-DE" sz="1800" dirty="0" smtClean="0">
                <a:ea typeface="MS PGothic" panose="020B0600070205080204" pitchFamily="34" charset="-128"/>
              </a:rPr>
              <a:t>22/0462r4)</a:t>
            </a:r>
            <a:endParaRPr lang="de-DE" sz="1800" dirty="0">
              <a:ea typeface="MS PGothic" panose="020B0600070205080204" pitchFamily="34" charset="-128"/>
            </a:endParaRPr>
          </a:p>
          <a:p>
            <a:pPr marL="457200">
              <a:spcAft>
                <a:spcPts val="0"/>
              </a:spcAft>
            </a:pPr>
            <a:endParaRPr lang="de-DE" sz="1400" dirty="0" smtClean="0"/>
          </a:p>
          <a:p>
            <a:pPr marL="457200" lvl="1" indent="0">
              <a:buNone/>
            </a:pPr>
            <a:endParaRPr lang="de-DE" sz="1400" dirty="0" smtClean="0"/>
          </a:p>
          <a:p>
            <a:endParaRPr lang="de-DE" sz="1800" dirty="0"/>
          </a:p>
          <a:p>
            <a:endParaRPr lang="de-DE" sz="1600" dirty="0"/>
          </a:p>
          <a:p>
            <a:pPr marL="901700" indent="0">
              <a:buNone/>
            </a:pPr>
            <a:endParaRPr lang="de-DE" sz="1800" dirty="0"/>
          </a:p>
          <a:p>
            <a:pPr marL="457200" lvl="1" indent="0">
              <a:buNone/>
            </a:pPr>
            <a:endParaRPr lang="de-DE" sz="1600" b="1" dirty="0"/>
          </a:p>
        </p:txBody>
      </p:sp>
      <p:sp>
        <p:nvSpPr>
          <p:cNvPr id="2" name="Datumsplatzhalter 1"/>
          <p:cNvSpPr>
            <a:spLocks noGrp="1"/>
          </p:cNvSpPr>
          <p:nvPr>
            <p:ph type="dt" sz="half" idx="10"/>
          </p:nvPr>
        </p:nvSpPr>
        <p:spPr/>
        <p:txBody>
          <a:bodyPr/>
          <a:lstStyle/>
          <a:p>
            <a:r>
              <a:rPr lang="en-US" dirty="0" smtClean="0"/>
              <a:t>November 2022</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4</a:t>
            </a:fld>
            <a:endParaRPr lang="en-US"/>
          </a:p>
        </p:txBody>
      </p:sp>
    </p:spTree>
    <p:extLst>
      <p:ext uri="{BB962C8B-B14F-4D97-AF65-F5344CB8AC3E}">
        <p14:creationId xmlns:p14="http://schemas.microsoft.com/office/powerpoint/2010/main" val="22790753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Meetings/</a:t>
            </a:r>
            <a:r>
              <a:rPr lang="de-DE" dirty="0" err="1" smtClean="0"/>
              <a:t>Contributions</a:t>
            </a:r>
            <a:endParaRPr lang="de-DE" dirty="0"/>
          </a:p>
        </p:txBody>
      </p:sp>
      <p:sp>
        <p:nvSpPr>
          <p:cNvPr id="6" name="Inhaltsplatzhalter 5"/>
          <p:cNvSpPr>
            <a:spLocks noGrp="1"/>
          </p:cNvSpPr>
          <p:nvPr>
            <p:ph idx="1"/>
          </p:nvPr>
        </p:nvSpPr>
        <p:spPr>
          <a:xfrm>
            <a:off x="685800" y="1728942"/>
            <a:ext cx="7772400" cy="4114800"/>
          </a:xfrm>
        </p:spPr>
        <p:txBody>
          <a:bodyPr/>
          <a:lstStyle/>
          <a:p>
            <a:r>
              <a:rPr lang="de-DE" sz="1800" dirty="0" smtClean="0"/>
              <a:t>4  </a:t>
            </a:r>
            <a:r>
              <a:rPr lang="de-DE" sz="1800" dirty="0" err="1" smtClean="0"/>
              <a:t>meeting</a:t>
            </a:r>
            <a:r>
              <a:rPr lang="de-DE" sz="1800" dirty="0" err="1"/>
              <a:t>s</a:t>
            </a:r>
            <a:r>
              <a:rPr lang="de-DE" sz="1800" dirty="0" smtClean="0"/>
              <a:t> on Tue AM1, Tue PM2, </a:t>
            </a:r>
            <a:r>
              <a:rPr lang="de-DE" sz="1800" dirty="0" err="1" smtClean="0"/>
              <a:t>Wed</a:t>
            </a:r>
            <a:r>
              <a:rPr lang="de-DE" sz="1800" dirty="0" smtClean="0"/>
              <a:t> AM1 and </a:t>
            </a:r>
            <a:r>
              <a:rPr lang="de-DE" sz="1800" dirty="0" err="1" smtClean="0"/>
              <a:t>Wed</a:t>
            </a:r>
            <a:r>
              <a:rPr lang="de-DE" sz="1800" dirty="0" smtClean="0"/>
              <a:t> AM2  </a:t>
            </a:r>
          </a:p>
          <a:p>
            <a:endParaRPr lang="de-DE" sz="1800" dirty="0" smtClean="0"/>
          </a:p>
          <a:p>
            <a:pPr>
              <a:spcAft>
                <a:spcPts val="0"/>
              </a:spcAft>
            </a:pPr>
            <a:r>
              <a:rPr lang="en-US" sz="1800" dirty="0" smtClean="0">
                <a:ea typeface="MS PGothic" panose="020B0600070205080204" pitchFamily="34" charset="-128"/>
              </a:rPr>
              <a:t>Resolving Comments of LB191:</a:t>
            </a:r>
            <a:endParaRPr lang="de-DE" sz="1800" dirty="0">
              <a:ea typeface="MS PGothic" panose="020B0600070205080204" pitchFamily="34" charset="-128"/>
            </a:endParaRPr>
          </a:p>
          <a:p>
            <a:pPr marL="457200">
              <a:spcAft>
                <a:spcPts val="0"/>
              </a:spcAft>
            </a:pPr>
            <a:r>
              <a:rPr lang="de-DE" sz="1800" dirty="0">
                <a:ea typeface="MS PGothic" panose="020B0600070205080204" pitchFamily="34" charset="-128"/>
              </a:rPr>
              <a:t>TG3mb - </a:t>
            </a:r>
            <a:r>
              <a:rPr lang="de-DE" sz="1800" dirty="0" err="1">
                <a:ea typeface="MS PGothic" panose="020B0600070205080204" pitchFamily="34" charset="-128"/>
              </a:rPr>
              <a:t>Opening</a:t>
            </a:r>
            <a:r>
              <a:rPr lang="de-DE" sz="1800" dirty="0">
                <a:ea typeface="MS PGothic" panose="020B0600070205080204" pitchFamily="34" charset="-128"/>
              </a:rPr>
              <a:t> Report (22/0579)</a:t>
            </a:r>
          </a:p>
          <a:p>
            <a:pPr marL="457200">
              <a:spcAft>
                <a:spcPts val="0"/>
              </a:spcAft>
            </a:pPr>
            <a:r>
              <a:rPr lang="de-DE" sz="1800" dirty="0">
                <a:ea typeface="MS PGothic" panose="020B0600070205080204" pitchFamily="34" charset="-128"/>
              </a:rPr>
              <a:t>Comments </a:t>
            </a:r>
            <a:r>
              <a:rPr lang="de-DE" sz="1800" dirty="0" err="1">
                <a:ea typeface="MS PGothic" panose="020B0600070205080204" pitchFamily="34" charset="-128"/>
              </a:rPr>
              <a:t>resolution</a:t>
            </a:r>
            <a:r>
              <a:rPr lang="de-DE" sz="1800" dirty="0">
                <a:ea typeface="MS PGothic" panose="020B0600070205080204" pitchFamily="34" charset="-128"/>
              </a:rPr>
              <a:t> (</a:t>
            </a:r>
            <a:r>
              <a:rPr lang="de-DE" sz="1800" dirty="0" smtClean="0">
                <a:ea typeface="MS PGothic" panose="020B0600070205080204" pitchFamily="34" charset="-128"/>
              </a:rPr>
              <a:t>22/0559r4)</a:t>
            </a:r>
            <a:endParaRPr lang="de-DE" sz="1800" dirty="0">
              <a:ea typeface="MS PGothic" panose="020B0600070205080204" pitchFamily="34" charset="-128"/>
            </a:endParaRPr>
          </a:p>
          <a:p>
            <a:pPr marL="457200">
              <a:spcAft>
                <a:spcPts val="0"/>
              </a:spcAft>
            </a:pPr>
            <a:r>
              <a:rPr lang="de-DE" sz="1800" dirty="0" err="1">
                <a:ea typeface="MS PGothic" panose="020B0600070205080204" pitchFamily="34" charset="-128"/>
              </a:rPr>
              <a:t>Proposal</a:t>
            </a:r>
            <a:r>
              <a:rPr lang="de-DE" sz="1800" dirty="0">
                <a:ea typeface="MS PGothic" panose="020B0600070205080204" pitchFamily="34" charset="-128"/>
              </a:rPr>
              <a:t> </a:t>
            </a:r>
            <a:r>
              <a:rPr lang="de-DE" sz="1800" dirty="0" err="1">
                <a:ea typeface="MS PGothic" panose="020B0600070205080204" pitchFamily="34" charset="-128"/>
              </a:rPr>
              <a:t>for</a:t>
            </a:r>
            <a:r>
              <a:rPr lang="de-DE" sz="1800" dirty="0">
                <a:ea typeface="MS PGothic" panose="020B0600070205080204" pitchFamily="34" charset="-128"/>
              </a:rPr>
              <a:t> </a:t>
            </a:r>
            <a:r>
              <a:rPr lang="de-DE" sz="1800" dirty="0" err="1">
                <a:ea typeface="MS PGothic" panose="020B0600070205080204" pitchFamily="34" charset="-128"/>
              </a:rPr>
              <a:t>revised</a:t>
            </a:r>
            <a:r>
              <a:rPr lang="de-DE" sz="1800" dirty="0">
                <a:ea typeface="MS PGothic" panose="020B0600070205080204" pitchFamily="34" charset="-128"/>
              </a:rPr>
              <a:t> </a:t>
            </a:r>
            <a:r>
              <a:rPr lang="de-DE" sz="1800" dirty="0" err="1">
                <a:ea typeface="MS PGothic" panose="020B0600070205080204" pitchFamily="34" charset="-128"/>
              </a:rPr>
              <a:t>tables</a:t>
            </a:r>
            <a:r>
              <a:rPr lang="de-DE" sz="1800" dirty="0">
                <a:ea typeface="MS PGothic" panose="020B0600070205080204" pitchFamily="34" charset="-128"/>
              </a:rPr>
              <a:t> on EVM and </a:t>
            </a:r>
            <a:r>
              <a:rPr lang="de-DE" sz="1800" dirty="0" err="1">
                <a:ea typeface="MS PGothic" panose="020B0600070205080204" pitchFamily="34" charset="-128"/>
              </a:rPr>
              <a:t>Rx</a:t>
            </a:r>
            <a:r>
              <a:rPr lang="de-DE" sz="1800" dirty="0">
                <a:ea typeface="MS PGothic" panose="020B0600070205080204" pitchFamily="34" charset="-128"/>
              </a:rPr>
              <a:t> </a:t>
            </a:r>
            <a:r>
              <a:rPr lang="de-DE" sz="1800" dirty="0" err="1">
                <a:ea typeface="MS PGothic" panose="020B0600070205080204" pitchFamily="34" charset="-128"/>
              </a:rPr>
              <a:t>Sensitivity</a:t>
            </a:r>
            <a:r>
              <a:rPr lang="de-DE" sz="1800" dirty="0">
                <a:ea typeface="MS PGothic" panose="020B0600070205080204" pitchFamily="34" charset="-128"/>
              </a:rPr>
              <a:t> Levels in Chapter 15 in 802.15.3RevB (22/0581)</a:t>
            </a:r>
          </a:p>
          <a:p>
            <a:pPr marL="457200">
              <a:spcAft>
                <a:spcPts val="0"/>
              </a:spcAft>
            </a:pPr>
            <a:r>
              <a:rPr lang="de-DE" sz="1800" dirty="0" err="1">
                <a:ea typeface="MS PGothic" panose="020B0600070205080204" pitchFamily="34" charset="-128"/>
              </a:rPr>
              <a:t>Proposal</a:t>
            </a:r>
            <a:r>
              <a:rPr lang="de-DE" sz="1800" dirty="0">
                <a:ea typeface="MS PGothic" panose="020B0600070205080204" pitchFamily="34" charset="-128"/>
              </a:rPr>
              <a:t> </a:t>
            </a:r>
            <a:r>
              <a:rPr lang="de-DE" sz="1800" dirty="0" err="1">
                <a:ea typeface="MS PGothic" panose="020B0600070205080204" pitchFamily="34" charset="-128"/>
              </a:rPr>
              <a:t>for</a:t>
            </a:r>
            <a:r>
              <a:rPr lang="de-DE" sz="1800" dirty="0">
                <a:ea typeface="MS PGothic" panose="020B0600070205080204" pitchFamily="34" charset="-128"/>
              </a:rPr>
              <a:t> </a:t>
            </a:r>
            <a:r>
              <a:rPr lang="de-DE" sz="1800" dirty="0" err="1">
                <a:ea typeface="MS PGothic" panose="020B0600070205080204" pitchFamily="34" charset="-128"/>
              </a:rPr>
              <a:t>restructuring</a:t>
            </a:r>
            <a:r>
              <a:rPr lang="de-DE" sz="1800" dirty="0">
                <a:ea typeface="MS PGothic" panose="020B0600070205080204" pitchFamily="34" charset="-128"/>
              </a:rPr>
              <a:t> Chapter 4 in 802.15.3RevB (22/0580)</a:t>
            </a:r>
          </a:p>
          <a:p>
            <a:pPr marL="457200">
              <a:spcAft>
                <a:spcPts val="0"/>
              </a:spcAft>
            </a:pPr>
            <a:r>
              <a:rPr lang="de-DE" sz="1800" dirty="0" err="1">
                <a:ea typeface="MS PGothic" panose="020B0600070205080204" pitchFamily="34" charset="-128"/>
              </a:rPr>
              <a:t>Proposal</a:t>
            </a:r>
            <a:r>
              <a:rPr lang="de-DE" sz="1800" dirty="0">
                <a:ea typeface="MS PGothic" panose="020B0600070205080204" pitchFamily="34" charset="-128"/>
              </a:rPr>
              <a:t> </a:t>
            </a:r>
            <a:r>
              <a:rPr lang="de-DE" sz="1800" dirty="0" err="1">
                <a:ea typeface="MS PGothic" panose="020B0600070205080204" pitchFamily="34" charset="-128"/>
              </a:rPr>
              <a:t>for</a:t>
            </a:r>
            <a:r>
              <a:rPr lang="de-DE" sz="1800" dirty="0">
                <a:ea typeface="MS PGothic" panose="020B0600070205080204" pitchFamily="34" charset="-128"/>
              </a:rPr>
              <a:t> </a:t>
            </a:r>
            <a:r>
              <a:rPr lang="de-DE" sz="1800" dirty="0" err="1">
                <a:ea typeface="MS PGothic" panose="020B0600070205080204" pitchFamily="34" charset="-128"/>
              </a:rPr>
              <a:t>revising</a:t>
            </a:r>
            <a:r>
              <a:rPr lang="de-DE" sz="1800" dirty="0">
                <a:ea typeface="MS PGothic" panose="020B0600070205080204" pitchFamily="34" charset="-128"/>
              </a:rPr>
              <a:t> </a:t>
            </a:r>
            <a:r>
              <a:rPr lang="de-DE" sz="1800" dirty="0" err="1">
                <a:ea typeface="MS PGothic" panose="020B0600070205080204" pitchFamily="34" charset="-128"/>
              </a:rPr>
              <a:t>headlines</a:t>
            </a:r>
            <a:r>
              <a:rPr lang="de-DE" sz="1800" dirty="0">
                <a:ea typeface="MS PGothic" panose="020B0600070205080204" pitchFamily="34" charset="-128"/>
              </a:rPr>
              <a:t> in 802.15.3RevB (22/0595)</a:t>
            </a:r>
          </a:p>
          <a:p>
            <a:pPr marL="457200">
              <a:spcAft>
                <a:spcPts val="0"/>
              </a:spcAft>
            </a:pPr>
            <a:r>
              <a:rPr lang="de-DE" sz="1800" dirty="0" err="1" smtClean="0">
                <a:ea typeface="MS PGothic" panose="020B0600070205080204" pitchFamily="34" charset="-128"/>
              </a:rPr>
              <a:t>Coexiseance</a:t>
            </a:r>
            <a:r>
              <a:rPr lang="de-DE" sz="1800" dirty="0" smtClean="0">
                <a:ea typeface="MS PGothic" panose="020B0600070205080204" pitchFamily="34" charset="-128"/>
              </a:rPr>
              <a:t> </a:t>
            </a:r>
            <a:r>
              <a:rPr lang="de-DE" sz="1800" dirty="0">
                <a:ea typeface="MS PGothic" panose="020B0600070205080204" pitchFamily="34" charset="-128"/>
              </a:rPr>
              <a:t>Assessment </a:t>
            </a:r>
            <a:r>
              <a:rPr lang="de-DE" sz="1800" dirty="0" err="1">
                <a:ea typeface="MS PGothic" panose="020B0600070205080204" pitchFamily="34" charset="-128"/>
              </a:rPr>
              <a:t>Document</a:t>
            </a:r>
            <a:r>
              <a:rPr lang="de-DE" sz="1800" dirty="0">
                <a:ea typeface="MS PGothic" panose="020B0600070205080204" pitchFamily="34" charset="-128"/>
              </a:rPr>
              <a:t> (</a:t>
            </a:r>
            <a:r>
              <a:rPr lang="de-DE" sz="1800" dirty="0" smtClean="0">
                <a:ea typeface="MS PGothic" panose="020B0600070205080204" pitchFamily="34" charset="-128"/>
              </a:rPr>
              <a:t>22/0462r4)</a:t>
            </a:r>
            <a:endParaRPr lang="de-DE" sz="1800" dirty="0">
              <a:ea typeface="MS PGothic" panose="020B0600070205080204" pitchFamily="34" charset="-128"/>
            </a:endParaRPr>
          </a:p>
          <a:p>
            <a:pPr marL="457200">
              <a:spcAft>
                <a:spcPts val="0"/>
              </a:spcAft>
            </a:pPr>
            <a:endParaRPr lang="de-DE" sz="1400" dirty="0" smtClean="0"/>
          </a:p>
          <a:p>
            <a:pPr marL="457200" lvl="1" indent="0">
              <a:buNone/>
            </a:pPr>
            <a:endParaRPr lang="de-DE" sz="1400" dirty="0" smtClean="0"/>
          </a:p>
          <a:p>
            <a:endParaRPr lang="de-DE" sz="1800" dirty="0"/>
          </a:p>
          <a:p>
            <a:endParaRPr lang="de-DE" sz="1600" dirty="0"/>
          </a:p>
          <a:p>
            <a:pPr marL="901700" indent="0">
              <a:buNone/>
            </a:pPr>
            <a:endParaRPr lang="de-DE" sz="1800" dirty="0"/>
          </a:p>
          <a:p>
            <a:pPr marL="457200" lvl="1" indent="0">
              <a:buNone/>
            </a:pPr>
            <a:endParaRPr lang="de-DE" sz="1600" b="1" dirty="0"/>
          </a:p>
        </p:txBody>
      </p:sp>
      <p:sp>
        <p:nvSpPr>
          <p:cNvPr id="2" name="Datumsplatzhalter 1"/>
          <p:cNvSpPr>
            <a:spLocks noGrp="1"/>
          </p:cNvSpPr>
          <p:nvPr>
            <p:ph type="dt" sz="half" idx="10"/>
          </p:nvPr>
        </p:nvSpPr>
        <p:spPr/>
        <p:txBody>
          <a:bodyPr/>
          <a:lstStyle/>
          <a:p>
            <a:r>
              <a:rPr lang="en-US" dirty="0" smtClean="0"/>
              <a:t>November 2022</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5</a:t>
            </a:fld>
            <a:endParaRPr lang="en-US"/>
          </a:p>
        </p:txBody>
      </p:sp>
    </p:spTree>
    <p:extLst>
      <p:ext uri="{BB962C8B-B14F-4D97-AF65-F5344CB8AC3E}">
        <p14:creationId xmlns:p14="http://schemas.microsoft.com/office/powerpoint/2010/main" val="14937857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Review of Time Line </a:t>
            </a:r>
            <a:r>
              <a:rPr lang="de-DE" dirty="0" err="1" smtClean="0"/>
              <a:t>for</a:t>
            </a:r>
            <a:r>
              <a:rPr lang="de-DE" dirty="0" smtClean="0"/>
              <a:t> TG3ma</a:t>
            </a:r>
            <a:endParaRPr lang="de-DE" dirty="0"/>
          </a:p>
        </p:txBody>
      </p:sp>
      <p:sp>
        <p:nvSpPr>
          <p:cNvPr id="3" name="Inhaltsplatzhalter 2"/>
          <p:cNvSpPr>
            <a:spLocks noGrp="1"/>
          </p:cNvSpPr>
          <p:nvPr>
            <p:ph idx="1"/>
          </p:nvPr>
        </p:nvSpPr>
        <p:spPr>
          <a:xfrm>
            <a:off x="685800" y="1844675"/>
            <a:ext cx="7772400" cy="4114800"/>
          </a:xfrm>
        </p:spPr>
        <p:txBody>
          <a:bodyPr/>
          <a:lstStyle/>
          <a:p>
            <a:pPr lvl="1"/>
            <a:r>
              <a:rPr lang="en-US" sz="1800" dirty="0">
                <a:solidFill>
                  <a:schemeClr val="bg1">
                    <a:lumMod val="65000"/>
                  </a:schemeClr>
                </a:solidFill>
              </a:rPr>
              <a:t>January 2022 </a:t>
            </a:r>
            <a:r>
              <a:rPr lang="en-US" sz="1800" dirty="0" smtClean="0">
                <a:solidFill>
                  <a:schemeClr val="bg1">
                    <a:lumMod val="65000"/>
                  </a:schemeClr>
                </a:solidFill>
              </a:rPr>
              <a:t>	</a:t>
            </a:r>
            <a:r>
              <a:rPr lang="en-US" sz="1800" dirty="0">
                <a:solidFill>
                  <a:schemeClr val="bg1">
                    <a:lumMod val="65000"/>
                  </a:schemeClr>
                </a:solidFill>
              </a:rPr>
              <a:t>Kick-Off; Issuing Call for Proposals</a:t>
            </a:r>
          </a:p>
          <a:p>
            <a:pPr lvl="1"/>
            <a:r>
              <a:rPr lang="en-US" sz="1800" dirty="0">
                <a:solidFill>
                  <a:schemeClr val="bg1">
                    <a:lumMod val="65000"/>
                  </a:schemeClr>
                </a:solidFill>
              </a:rPr>
              <a:t>March 2022 </a:t>
            </a:r>
            <a:r>
              <a:rPr lang="en-US" sz="1800" dirty="0" smtClean="0">
                <a:solidFill>
                  <a:schemeClr val="bg1">
                    <a:lumMod val="65000"/>
                  </a:schemeClr>
                </a:solidFill>
              </a:rPr>
              <a:t>	Roll-up </a:t>
            </a:r>
            <a:r>
              <a:rPr lang="en-US" sz="1800" dirty="0">
                <a:solidFill>
                  <a:schemeClr val="bg1">
                    <a:lumMod val="65000"/>
                  </a:schemeClr>
                </a:solidFill>
              </a:rPr>
              <a:t>available ; start reviewing the roll-up </a:t>
            </a:r>
            <a:r>
              <a:rPr lang="en-US" sz="1800" dirty="0" smtClean="0">
                <a:solidFill>
                  <a:schemeClr val="bg1">
                    <a:lumMod val="65000"/>
                  </a:schemeClr>
                </a:solidFill>
              </a:rPr>
              <a:t>				version</a:t>
            </a:r>
            <a:r>
              <a:rPr lang="en-US" sz="1800" dirty="0">
                <a:solidFill>
                  <a:schemeClr val="bg1">
                    <a:lumMod val="65000"/>
                  </a:schemeClr>
                </a:solidFill>
              </a:rPr>
              <a:t>;  Listening proposals</a:t>
            </a:r>
            <a:r>
              <a:rPr lang="en-US" sz="1800" dirty="0" smtClean="0">
                <a:solidFill>
                  <a:schemeClr val="bg1">
                    <a:lumMod val="65000"/>
                  </a:schemeClr>
                </a:solidFill>
              </a:rPr>
              <a:t>;</a:t>
            </a:r>
          </a:p>
          <a:p>
            <a:pPr lvl="1"/>
            <a:r>
              <a:rPr lang="en-US" sz="1800" dirty="0" err="1" smtClean="0">
                <a:solidFill>
                  <a:schemeClr val="bg1">
                    <a:lumMod val="65000"/>
                  </a:schemeClr>
                </a:solidFill>
              </a:rPr>
              <a:t>Webcons</a:t>
            </a:r>
            <a:r>
              <a:rPr lang="en-US" sz="1800" dirty="0" smtClean="0">
                <a:solidFill>
                  <a:schemeClr val="bg1">
                    <a:lumMod val="65000"/>
                  </a:schemeClr>
                </a:solidFill>
              </a:rPr>
              <a:t> </a:t>
            </a:r>
            <a:r>
              <a:rPr lang="en-US" sz="1800" dirty="0" err="1" smtClean="0">
                <a:solidFill>
                  <a:schemeClr val="bg1">
                    <a:lumMod val="65000"/>
                  </a:schemeClr>
                </a:solidFill>
              </a:rPr>
              <a:t>AprilMay</a:t>
            </a:r>
            <a:r>
              <a:rPr lang="en-US" sz="1800" dirty="0" smtClean="0">
                <a:solidFill>
                  <a:schemeClr val="bg1">
                    <a:lumMod val="65000"/>
                  </a:schemeClr>
                </a:solidFill>
              </a:rPr>
              <a:t> Roll-up available; start reviewing roll-up</a:t>
            </a:r>
            <a:endParaRPr lang="en-US" sz="1800" dirty="0">
              <a:solidFill>
                <a:schemeClr val="bg1">
                  <a:lumMod val="65000"/>
                </a:schemeClr>
              </a:solidFill>
            </a:endParaRPr>
          </a:p>
          <a:p>
            <a:pPr lvl="1"/>
            <a:r>
              <a:rPr lang="en-US" sz="1800" dirty="0">
                <a:solidFill>
                  <a:schemeClr val="bg1">
                    <a:lumMod val="65000"/>
                  </a:schemeClr>
                </a:solidFill>
              </a:rPr>
              <a:t>May 2022 </a:t>
            </a:r>
            <a:r>
              <a:rPr lang="en-US" sz="1800" dirty="0" smtClean="0">
                <a:solidFill>
                  <a:schemeClr val="bg1">
                    <a:lumMod val="65000"/>
                  </a:schemeClr>
                </a:solidFill>
              </a:rPr>
              <a:t>		</a:t>
            </a:r>
            <a:r>
              <a:rPr lang="en-US" sz="1800" dirty="0">
                <a:solidFill>
                  <a:schemeClr val="bg1">
                    <a:lumMod val="65000"/>
                  </a:schemeClr>
                </a:solidFill>
              </a:rPr>
              <a:t>S</a:t>
            </a:r>
            <a:r>
              <a:rPr lang="en-US" sz="1800" dirty="0" smtClean="0">
                <a:solidFill>
                  <a:schemeClr val="bg1">
                    <a:lumMod val="65000"/>
                  </a:schemeClr>
                </a:solidFill>
              </a:rPr>
              <a:t>tart </a:t>
            </a:r>
            <a:r>
              <a:rPr lang="en-US" sz="1800" dirty="0">
                <a:solidFill>
                  <a:schemeClr val="bg1">
                    <a:lumMod val="65000"/>
                  </a:schemeClr>
                </a:solidFill>
              </a:rPr>
              <a:t>drafting </a:t>
            </a:r>
            <a:r>
              <a:rPr lang="en-US" sz="1800" dirty="0" smtClean="0">
                <a:solidFill>
                  <a:schemeClr val="bg1">
                    <a:lumMod val="65000"/>
                  </a:schemeClr>
                </a:solidFill>
              </a:rPr>
              <a:t>D0</a:t>
            </a:r>
            <a:endParaRPr lang="en-US" sz="1800" dirty="0">
              <a:solidFill>
                <a:schemeClr val="bg1">
                  <a:lumMod val="65000"/>
                </a:schemeClr>
              </a:solidFill>
            </a:endParaRPr>
          </a:p>
          <a:p>
            <a:pPr lvl="1"/>
            <a:r>
              <a:rPr lang="en-US" sz="1800" dirty="0">
                <a:solidFill>
                  <a:schemeClr val="bg1">
                    <a:lumMod val="65000"/>
                  </a:schemeClr>
                </a:solidFill>
              </a:rPr>
              <a:t>July 2022 </a:t>
            </a:r>
            <a:r>
              <a:rPr lang="en-US" sz="1800" dirty="0" smtClean="0">
                <a:solidFill>
                  <a:schemeClr val="bg1">
                    <a:lumMod val="65000"/>
                  </a:schemeClr>
                </a:solidFill>
              </a:rPr>
              <a:t>	Starting TG Review /WG Editor Review</a:t>
            </a:r>
            <a:endParaRPr lang="en-US" sz="1800" dirty="0">
              <a:solidFill>
                <a:schemeClr val="bg1">
                  <a:lumMod val="65000"/>
                </a:schemeClr>
              </a:solidFill>
            </a:endParaRPr>
          </a:p>
          <a:p>
            <a:pPr lvl="1"/>
            <a:r>
              <a:rPr lang="en-US" sz="1800" dirty="0">
                <a:solidFill>
                  <a:schemeClr val="bg1">
                    <a:lumMod val="65000"/>
                  </a:schemeClr>
                </a:solidFill>
              </a:rPr>
              <a:t>September 2022 </a:t>
            </a:r>
            <a:r>
              <a:rPr lang="en-US" sz="1800" dirty="0" smtClean="0">
                <a:solidFill>
                  <a:schemeClr val="bg1">
                    <a:lumMod val="65000"/>
                  </a:schemeClr>
                </a:solidFill>
              </a:rPr>
              <a:t>	Starting LB</a:t>
            </a:r>
            <a:endParaRPr lang="en-US" sz="1800" dirty="0">
              <a:solidFill>
                <a:schemeClr val="bg1">
                  <a:lumMod val="65000"/>
                </a:schemeClr>
              </a:solidFill>
            </a:endParaRPr>
          </a:p>
          <a:p>
            <a:pPr lvl="1"/>
            <a:r>
              <a:rPr lang="en-US" sz="1800" b="1" dirty="0"/>
              <a:t>November 2022 </a:t>
            </a:r>
            <a:r>
              <a:rPr lang="en-US" sz="1800" b="1" dirty="0" smtClean="0"/>
              <a:t>	LB </a:t>
            </a:r>
            <a:r>
              <a:rPr lang="en-US" sz="1800" b="1" dirty="0"/>
              <a:t>Comment Resolution</a:t>
            </a:r>
            <a:endParaRPr lang="en-US" sz="1800" b="1" dirty="0" smtClean="0"/>
          </a:p>
          <a:p>
            <a:pPr lvl="1"/>
            <a:r>
              <a:rPr lang="en-US" sz="1800" dirty="0" smtClean="0"/>
              <a:t>January 2023	Starting SB</a:t>
            </a:r>
            <a:endParaRPr lang="en-US" sz="1800" dirty="0"/>
          </a:p>
          <a:p>
            <a:pPr lvl="1"/>
            <a:r>
              <a:rPr lang="en-US" sz="1800" dirty="0"/>
              <a:t>March 2023 </a:t>
            </a:r>
            <a:r>
              <a:rPr lang="en-US" sz="1800" dirty="0" smtClean="0"/>
              <a:t>	</a:t>
            </a:r>
            <a:r>
              <a:rPr lang="en-US" sz="1800" dirty="0"/>
              <a:t>SB Comment </a:t>
            </a:r>
            <a:r>
              <a:rPr lang="en-US" sz="1800" dirty="0" smtClean="0"/>
              <a:t>Resolution</a:t>
            </a:r>
          </a:p>
          <a:p>
            <a:pPr lvl="1"/>
            <a:r>
              <a:rPr lang="en-US" sz="1800" dirty="0" smtClean="0"/>
              <a:t>May 2023		Submission to </a:t>
            </a:r>
            <a:r>
              <a:rPr lang="en-US" sz="1800" dirty="0" err="1" smtClean="0"/>
              <a:t>RevCom</a:t>
            </a:r>
            <a:endParaRPr lang="en-US" sz="1800" dirty="0"/>
          </a:p>
          <a:p>
            <a:pPr lvl="1"/>
            <a:endParaRPr lang="de-DE" sz="1800" dirty="0" smtClean="0"/>
          </a:p>
          <a:p>
            <a:endParaRPr lang="de-DE" sz="2000" dirty="0"/>
          </a:p>
        </p:txBody>
      </p:sp>
      <p:sp>
        <p:nvSpPr>
          <p:cNvPr id="4" name="Datumsplatzhalter 3"/>
          <p:cNvSpPr>
            <a:spLocks noGrp="1"/>
          </p:cNvSpPr>
          <p:nvPr>
            <p:ph type="dt" sz="half" idx="10"/>
          </p:nvPr>
        </p:nvSpPr>
        <p:spPr/>
        <p:txBody>
          <a:bodyPr/>
          <a:lstStyle/>
          <a:p>
            <a:r>
              <a:rPr lang="en-US" dirty="0" smtClean="0"/>
              <a:t>November 2022</a:t>
            </a:r>
            <a:endParaRPr lang="en-US" dirty="0"/>
          </a:p>
        </p:txBody>
      </p:sp>
      <p:sp>
        <p:nvSpPr>
          <p:cNvPr id="5" name="Fußzeilenplatzhalter 4"/>
          <p:cNvSpPr>
            <a:spLocks noGrp="1"/>
          </p:cNvSpPr>
          <p:nvPr>
            <p:ph type="ftr" sz="quarter" idx="11"/>
          </p:nvPr>
        </p:nvSpPr>
        <p:spPr/>
        <p:txBody>
          <a:bodyPr/>
          <a:lstStyle/>
          <a:p>
            <a:r>
              <a:rPr lang="en-US" dirty="0"/>
              <a:t>Thomas Kürner, TU Braunschweig</a:t>
            </a:r>
          </a:p>
        </p:txBody>
      </p:sp>
      <p:sp>
        <p:nvSpPr>
          <p:cNvPr id="6" name="Foliennummernplatzhalter 5"/>
          <p:cNvSpPr>
            <a:spLocks noGrp="1"/>
          </p:cNvSpPr>
          <p:nvPr>
            <p:ph type="sldNum" sz="quarter" idx="12"/>
          </p:nvPr>
        </p:nvSpPr>
        <p:spPr/>
        <p:txBody>
          <a:bodyPr/>
          <a:lstStyle/>
          <a:p>
            <a:r>
              <a:rPr lang="en-US"/>
              <a:t>Slide </a:t>
            </a:r>
            <a:fld id="{D8E7F6C2-DF2F-4116-8D71-DCDEFB590920}" type="slidenum">
              <a:rPr lang="en-US" smtClean="0"/>
              <a:pPr/>
              <a:t>6</a:t>
            </a:fld>
            <a:endParaRPr lang="en-US"/>
          </a:p>
        </p:txBody>
      </p:sp>
    </p:spTree>
    <p:extLst>
      <p:ext uri="{BB962C8B-B14F-4D97-AF65-F5344CB8AC3E}">
        <p14:creationId xmlns:p14="http://schemas.microsoft.com/office/powerpoint/2010/main" val="33660402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a:t>T</a:t>
            </a:r>
            <a:r>
              <a:rPr lang="en-US" b="1" dirty="0" smtClean="0"/>
              <a:t>G Motion</a:t>
            </a:r>
            <a:endParaRPr lang="en-US" b="1" dirty="0"/>
          </a:p>
        </p:txBody>
      </p:sp>
      <p:sp>
        <p:nvSpPr>
          <p:cNvPr id="3" name="Text Placeholder 2"/>
          <p:cNvSpPr>
            <a:spLocks noGrp="1"/>
          </p:cNvSpPr>
          <p:nvPr>
            <p:ph type="body" idx="1"/>
          </p:nvPr>
        </p:nvSpPr>
        <p:spPr>
          <a:xfrm>
            <a:off x="685802" y="1676400"/>
            <a:ext cx="7772400" cy="4724400"/>
          </a:xfrm>
        </p:spPr>
        <p:txBody>
          <a:bodyPr/>
          <a:lstStyle/>
          <a:p>
            <a:pPr marL="0" indent="0">
              <a:buNone/>
            </a:pPr>
            <a:r>
              <a:rPr lang="en-US" sz="2000" i="1" dirty="0"/>
              <a:t>Move that </a:t>
            </a:r>
            <a:r>
              <a:rPr lang="en-US" sz="2000" i="1" dirty="0" smtClean="0"/>
              <a:t>TG 3mb </a:t>
            </a:r>
            <a:r>
              <a:rPr lang="en-US" sz="2000" i="1" dirty="0"/>
              <a:t>formally request that the 802.15 WG start a WG Letter Ballot requesting approval of CA document </a:t>
            </a:r>
            <a:r>
              <a:rPr lang="en-US" sz="2000" i="1" dirty="0" smtClean="0"/>
              <a:t>15-22-0462-04-03ma-coexistence-assurance.doc and </a:t>
            </a:r>
            <a:r>
              <a:rPr lang="en-US" sz="2000" i="1" dirty="0"/>
              <a:t>document </a:t>
            </a:r>
            <a:r>
              <a:rPr lang="en-US" sz="2000" i="1" dirty="0"/>
              <a:t>P802-15-3-Rev B-D2.pdf </a:t>
            </a:r>
            <a:r>
              <a:rPr lang="en-US" sz="2000" i="1" dirty="0" smtClean="0"/>
              <a:t> </a:t>
            </a:r>
            <a:r>
              <a:rPr lang="en-US" sz="2000" i="1" dirty="0"/>
              <a:t>(as edited in accordance with the instructions in document </a:t>
            </a:r>
            <a:r>
              <a:rPr lang="de-DE" sz="2000" i="1" dirty="0" smtClean="0"/>
              <a:t>15-22-0559-04-03ma-lb191-consolidated-comments.xlsx</a:t>
            </a:r>
            <a:r>
              <a:rPr lang="en-US" sz="2000" i="1" dirty="0" smtClean="0"/>
              <a:t>) </a:t>
            </a:r>
            <a:r>
              <a:rPr lang="en-US" sz="2000" i="1" dirty="0"/>
              <a:t>and to forward document </a:t>
            </a:r>
            <a:r>
              <a:rPr lang="en-US" sz="2000" i="1" dirty="0"/>
              <a:t>P802-15-3-Rev </a:t>
            </a:r>
            <a:r>
              <a:rPr lang="en-US" sz="2000" i="1" dirty="0" smtClean="0"/>
              <a:t>B-D2.pdf, as edited in accordance with the instructions in document </a:t>
            </a:r>
            <a:r>
              <a:rPr lang="de-DE" sz="2000" i="1" dirty="0" smtClean="0"/>
              <a:t>15-22-0559-04-03ma-lb191-consolidated-comments.xlsx</a:t>
            </a:r>
            <a:r>
              <a:rPr lang="en-US" sz="2000" i="1" dirty="0" smtClean="0"/>
              <a:t>, and </a:t>
            </a:r>
            <a:r>
              <a:rPr lang="en-US" sz="2000" i="1" dirty="0"/>
              <a:t>CA document </a:t>
            </a:r>
            <a:r>
              <a:rPr lang="en-US" sz="2000" i="1" dirty="0" smtClean="0"/>
              <a:t>15-22-0462-04-03ma-coexistence-assurance.doc to </a:t>
            </a:r>
            <a:r>
              <a:rPr lang="en-US" sz="2000" i="1" dirty="0"/>
              <a:t>Standards Association ballot pending the completion and inclusion of the edits in the draft</a:t>
            </a:r>
            <a:r>
              <a:rPr lang="en-US" sz="2000" i="1" dirty="0" smtClean="0"/>
              <a:t>.</a:t>
            </a:r>
          </a:p>
          <a:p>
            <a:pPr marL="0" indent="0">
              <a:buNone/>
            </a:pPr>
            <a:endParaRPr lang="en-US" sz="2000" dirty="0"/>
          </a:p>
          <a:p>
            <a:pPr marL="0" indent="0">
              <a:buNone/>
            </a:pPr>
            <a:r>
              <a:rPr lang="en-US" sz="2000" dirty="0" smtClean="0"/>
              <a:t>Moved By:  Iwao Hosako</a:t>
            </a:r>
          </a:p>
          <a:p>
            <a:pPr marL="0" indent="0">
              <a:buNone/>
            </a:pPr>
            <a:r>
              <a:rPr lang="en-US" sz="2000" dirty="0" smtClean="0"/>
              <a:t>Seconded By: Monique Brown </a:t>
            </a:r>
          </a:p>
          <a:p>
            <a:r>
              <a:rPr lang="en-US" sz="2800" dirty="0">
                <a:solidFill>
                  <a:schemeClr val="bg1">
                    <a:lumMod val="95000"/>
                  </a:schemeClr>
                </a:solidFill>
              </a:rPr>
              <a:t>No objection and abstain, the motion carries with unanimous consent </a:t>
            </a:r>
            <a:endParaRPr lang="de-DE" sz="2800" dirty="0">
              <a:solidFill>
                <a:schemeClr val="bg1">
                  <a:lumMod val="95000"/>
                </a:schemeClr>
              </a:solidFill>
            </a:endParaRPr>
          </a:p>
          <a:p>
            <a:pPr marL="0" indent="0">
              <a:buNone/>
            </a:pPr>
            <a:endParaRPr lang="en-US" dirty="0"/>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7</a:t>
            </a:fld>
            <a:endParaRPr lang="en-US" altLang="en-US" sz="1200" dirty="0" smtClean="0">
              <a:latin typeface="Times New Roman" pitchFamily="18" charset="0"/>
            </a:endParaRPr>
          </a:p>
        </p:txBody>
      </p:sp>
      <p:sp>
        <p:nvSpPr>
          <p:cNvPr id="6" name="Datumsplatzhalter 3"/>
          <p:cNvSpPr txBox="1">
            <a:spLocks/>
          </p:cNvSpPr>
          <p:nvPr/>
        </p:nvSpPr>
        <p:spPr bwMode="auto">
          <a:xfrm>
            <a:off x="685800" y="378281"/>
            <a:ext cx="1198983" cy="2154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November</a:t>
            </a:r>
            <a:r>
              <a:rPr kumimoji="0" lang="en-US" sz="1400" b="1" i="0" u="none" strike="noStrike" kern="1200" cap="none" spc="0" normalizeH="0" noProof="0" dirty="0" smtClean="0">
                <a:ln>
                  <a:noFill/>
                </a:ln>
                <a:solidFill>
                  <a:schemeClr val="tx1"/>
                </a:solidFill>
                <a:effectLst/>
                <a:uLnTx/>
                <a:uFillTx/>
                <a:latin typeface="Times New Roman" pitchFamily="18" charset="0"/>
                <a:ea typeface="+mn-ea"/>
                <a:cs typeface="+mn-cs"/>
              </a:rPr>
              <a:t> 2022</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4060816691"/>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WG Motion</a:t>
            </a:r>
            <a:endParaRPr lang="en-US" b="1" dirty="0"/>
          </a:p>
        </p:txBody>
      </p:sp>
      <p:sp>
        <p:nvSpPr>
          <p:cNvPr id="3" name="Text Placeholder 2"/>
          <p:cNvSpPr>
            <a:spLocks noGrp="1"/>
          </p:cNvSpPr>
          <p:nvPr>
            <p:ph type="body" idx="1"/>
          </p:nvPr>
        </p:nvSpPr>
        <p:spPr>
          <a:xfrm>
            <a:off x="685802" y="1676400"/>
            <a:ext cx="7772400" cy="4724400"/>
          </a:xfrm>
        </p:spPr>
        <p:txBody>
          <a:bodyPr/>
          <a:lstStyle/>
          <a:p>
            <a:r>
              <a:rPr lang="en-US" sz="2000" i="1" dirty="0"/>
              <a:t>Move that 802.15 WG start a WG Letter Ballot requesting approval of CA document </a:t>
            </a:r>
            <a:r>
              <a:rPr lang="en-US" sz="2000" i="1" dirty="0" smtClean="0"/>
              <a:t>15-22-0462-04-03ma-coexistence-assurance.doc </a:t>
            </a:r>
            <a:r>
              <a:rPr lang="en-US" sz="2000" i="1" dirty="0"/>
              <a:t>and </a:t>
            </a:r>
            <a:r>
              <a:rPr lang="en-US" sz="2000" i="1" dirty="0" smtClean="0"/>
              <a:t>document </a:t>
            </a:r>
            <a:r>
              <a:rPr lang="en-US" sz="2000" i="1" dirty="0"/>
              <a:t>P802-15-3-Rev B-D2.pdf </a:t>
            </a:r>
            <a:r>
              <a:rPr lang="en-US" sz="2000" i="1" dirty="0" smtClean="0"/>
              <a:t> (as edited in accordance with the instructions in document </a:t>
            </a:r>
            <a:r>
              <a:rPr lang="de-DE" sz="2000" i="1" dirty="0" smtClean="0"/>
              <a:t>15-22-0559-04-03ma-lb191-consolidated-comments.xlsx</a:t>
            </a:r>
            <a:r>
              <a:rPr lang="en-US" sz="2000" i="1" dirty="0" smtClean="0"/>
              <a:t>) and to forward document </a:t>
            </a:r>
            <a:r>
              <a:rPr lang="en-US" sz="2000" i="1" dirty="0"/>
              <a:t>P802-15-3-Rev </a:t>
            </a:r>
            <a:r>
              <a:rPr lang="en-US" sz="2000" i="1" dirty="0" smtClean="0"/>
              <a:t>B-D2.pdf, as edited in accordance with the instructions in document </a:t>
            </a:r>
            <a:r>
              <a:rPr lang="de-DE" sz="2000" i="1" dirty="0"/>
              <a:t>15-22-0559-03-03ma-lb191-consolidated-comments.xlsx</a:t>
            </a:r>
            <a:r>
              <a:rPr lang="en-US" sz="2000" i="1" dirty="0" smtClean="0"/>
              <a:t>, and CA document </a:t>
            </a:r>
            <a:r>
              <a:rPr lang="de-DE" sz="2000" i="1" dirty="0" smtClean="0"/>
              <a:t>15-22-0559-04-03ma-lb191-consolidated-comments.xlsx</a:t>
            </a:r>
            <a:r>
              <a:rPr lang="en-US" sz="2000" i="1" dirty="0" smtClean="0"/>
              <a:t> to </a:t>
            </a:r>
            <a:r>
              <a:rPr lang="en-US" sz="2000" i="1" dirty="0"/>
              <a:t>Standards Association ballot pending the completion and inclusion of the edits in the draft</a:t>
            </a:r>
            <a:r>
              <a:rPr lang="en-US" sz="2000" i="1" dirty="0" smtClean="0"/>
              <a:t>.</a:t>
            </a:r>
          </a:p>
          <a:p>
            <a:endParaRPr lang="en-US" sz="2000" dirty="0"/>
          </a:p>
          <a:p>
            <a:pPr marL="0" indent="0">
              <a:buNone/>
            </a:pPr>
            <a:r>
              <a:rPr lang="en-US" sz="2000" dirty="0" smtClean="0"/>
              <a:t>Moved By: Thomas Kürner</a:t>
            </a:r>
          </a:p>
          <a:p>
            <a:pPr marL="0" indent="0">
              <a:buNone/>
            </a:pPr>
            <a:r>
              <a:rPr lang="en-US" sz="2000" dirty="0" smtClean="0"/>
              <a:t>Seconded By: Phil Beecher</a:t>
            </a:r>
          </a:p>
          <a:p>
            <a:pPr marL="0" indent="0">
              <a:buNone/>
            </a:pPr>
            <a:r>
              <a:rPr lang="en-US" sz="2400" dirty="0" smtClean="0"/>
              <a:t> </a:t>
            </a:r>
            <a:endParaRPr lang="en-US" sz="2400" dirty="0"/>
          </a:p>
          <a:p>
            <a:pPr marL="0" indent="0">
              <a:buNone/>
            </a:pPr>
            <a:endParaRPr lang="en-US" sz="2400" dirty="0"/>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8</a:t>
            </a:fld>
            <a:endParaRPr lang="en-US" altLang="en-US" sz="1200" dirty="0" smtClean="0">
              <a:latin typeface="Times New Roman" pitchFamily="18" charset="0"/>
            </a:endParaRPr>
          </a:p>
        </p:txBody>
      </p:sp>
      <p:sp>
        <p:nvSpPr>
          <p:cNvPr id="5" name="Datumsplatzhalter 3"/>
          <p:cNvSpPr txBox="1">
            <a:spLocks/>
          </p:cNvSpPr>
          <p:nvPr/>
        </p:nvSpPr>
        <p:spPr bwMode="auto">
          <a:xfrm>
            <a:off x="706949" y="378281"/>
            <a:ext cx="1227837" cy="2154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September 2022</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1460609804"/>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a:t>T</a:t>
            </a:r>
            <a:r>
              <a:rPr lang="en-US" b="1" dirty="0" smtClean="0"/>
              <a:t>G Motion</a:t>
            </a:r>
            <a:endParaRPr lang="en-US" b="1" dirty="0"/>
          </a:p>
        </p:txBody>
      </p:sp>
      <p:sp>
        <p:nvSpPr>
          <p:cNvPr id="3" name="Text Placeholder 2"/>
          <p:cNvSpPr>
            <a:spLocks noGrp="1"/>
          </p:cNvSpPr>
          <p:nvPr>
            <p:ph type="body" idx="1"/>
          </p:nvPr>
        </p:nvSpPr>
        <p:spPr>
          <a:xfrm>
            <a:off x="685802" y="1447800"/>
            <a:ext cx="7772400" cy="4953000"/>
          </a:xfrm>
        </p:spPr>
        <p:txBody>
          <a:bodyPr/>
          <a:lstStyle/>
          <a:p>
            <a:pPr marL="0" indent="0">
              <a:buNone/>
            </a:pPr>
            <a:r>
              <a:rPr lang="en-US" sz="2000" i="1" dirty="0" smtClean="0"/>
              <a:t>Move </a:t>
            </a:r>
            <a:r>
              <a:rPr lang="en-US" sz="2000" i="1" dirty="0"/>
              <a:t>that </a:t>
            </a:r>
            <a:r>
              <a:rPr lang="en-US" sz="2000" i="1" dirty="0" smtClean="0"/>
              <a:t>802.15.3mb TG </a:t>
            </a:r>
            <a:r>
              <a:rPr lang="en-US" sz="2000" i="1" dirty="0"/>
              <a:t>approve the formation of a </a:t>
            </a:r>
            <a:r>
              <a:rPr lang="en-US" sz="2000" i="1" dirty="0" smtClean="0"/>
              <a:t>Comment Resolution </a:t>
            </a:r>
            <a:r>
              <a:rPr lang="en-US" sz="2000" i="1" dirty="0" smtClean="0"/>
              <a:t>Group (CRG) </a:t>
            </a:r>
            <a:r>
              <a:rPr lang="en-US" sz="2000" i="1" dirty="0"/>
              <a:t>for the WG balloting of the </a:t>
            </a:r>
            <a:r>
              <a:rPr lang="en-US" sz="2000" i="1" dirty="0" smtClean="0"/>
              <a:t>P802.15.3-RevB-D2 </a:t>
            </a:r>
            <a:r>
              <a:rPr lang="en-US" sz="2000" i="1" dirty="0" smtClean="0"/>
              <a:t>with </a:t>
            </a:r>
            <a:r>
              <a:rPr lang="en-US" sz="2000" i="1" dirty="0"/>
              <a:t>the following membership: </a:t>
            </a:r>
            <a:r>
              <a:rPr lang="en-US" sz="2000" i="1" dirty="0" smtClean="0"/>
              <a:t>Thomas Kürner </a:t>
            </a:r>
            <a:r>
              <a:rPr lang="en-US" sz="2000" i="1" dirty="0"/>
              <a:t>(Chair), </a:t>
            </a:r>
            <a:r>
              <a:rPr lang="en-US" sz="2000" i="1" dirty="0" smtClean="0"/>
              <a:t>Iwao Hosako, </a:t>
            </a:r>
            <a:r>
              <a:rPr lang="en-US" sz="2000" i="1" dirty="0" err="1" smtClean="0"/>
              <a:t>Shoichi</a:t>
            </a:r>
            <a:r>
              <a:rPr lang="en-US" sz="2000" i="1" dirty="0" smtClean="0"/>
              <a:t> </a:t>
            </a:r>
            <a:r>
              <a:rPr lang="en-US" sz="2000" i="1" dirty="0" smtClean="0"/>
              <a:t>Kitazawa and Jörg Robert. </a:t>
            </a:r>
            <a:r>
              <a:rPr lang="en-US" sz="2000" i="1" dirty="0"/>
              <a:t>The </a:t>
            </a:r>
            <a:r>
              <a:rPr lang="en-US" sz="2000" i="1" dirty="0" smtClean="0"/>
              <a:t>802.15.3mb </a:t>
            </a:r>
            <a:r>
              <a:rPr lang="en-US" sz="2000" i="1" dirty="0" smtClean="0"/>
              <a:t>CRG </a:t>
            </a:r>
            <a:r>
              <a:rPr lang="en-US" sz="2000" i="1" dirty="0"/>
              <a:t>is authorized to approve comment resolutions and to approve the start of recirculation ballots of </a:t>
            </a:r>
            <a:r>
              <a:rPr lang="en-US" sz="2000" i="1" dirty="0" smtClean="0"/>
              <a:t>the revised draft </a:t>
            </a:r>
            <a:r>
              <a:rPr lang="en-US" sz="2000" i="1" dirty="0"/>
              <a:t>on behalf of the 802.15 WG. Comment resolution on recirculation ballots between sessions will be conducted via reflector email and via teleconferences announced to the reflector as per the LMSC 802 WG P&amp;P</a:t>
            </a:r>
            <a:endParaRPr lang="en-US" sz="2000" dirty="0"/>
          </a:p>
          <a:p>
            <a:pPr marL="0" indent="0">
              <a:buNone/>
            </a:pPr>
            <a:r>
              <a:rPr lang="en-US" sz="2800" dirty="0"/>
              <a:t>Moved By:  Iwao Hosako</a:t>
            </a:r>
          </a:p>
          <a:p>
            <a:pPr marL="0" indent="0">
              <a:buNone/>
            </a:pPr>
            <a:r>
              <a:rPr lang="en-US" sz="2800" dirty="0"/>
              <a:t>Seconded By: Monique Brown </a:t>
            </a:r>
          </a:p>
          <a:p>
            <a:r>
              <a:rPr lang="en-US" sz="1800" dirty="0">
                <a:solidFill>
                  <a:schemeClr val="bg1">
                    <a:lumMod val="95000"/>
                  </a:schemeClr>
                </a:solidFill>
              </a:rPr>
              <a:t>No objection and abstain, the motion carries with unanimous consent </a:t>
            </a:r>
            <a:endParaRPr lang="de-DE" sz="1800" dirty="0">
              <a:solidFill>
                <a:schemeClr val="bg1">
                  <a:lumMod val="95000"/>
                </a:schemeClr>
              </a:solidFill>
            </a:endParaRPr>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9</a:t>
            </a:fld>
            <a:endParaRPr lang="en-US" altLang="en-US" sz="1200" dirty="0" smtClean="0">
              <a:latin typeface="Times New Roman" pitchFamily="18" charset="0"/>
            </a:endParaRPr>
          </a:p>
        </p:txBody>
      </p:sp>
      <p:sp>
        <p:nvSpPr>
          <p:cNvPr id="5" name="Datumsplatzhalter 3"/>
          <p:cNvSpPr txBox="1">
            <a:spLocks/>
          </p:cNvSpPr>
          <p:nvPr/>
        </p:nvSpPr>
        <p:spPr bwMode="auto">
          <a:xfrm>
            <a:off x="706949" y="378281"/>
            <a:ext cx="1227837" cy="2154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September</a:t>
            </a:r>
            <a:r>
              <a:rPr kumimoji="0" lang="en-US" sz="1400" b="1" i="0" u="none" strike="noStrike" kern="1200" cap="none" spc="0" normalizeH="0" noProof="0" dirty="0" smtClean="0">
                <a:ln>
                  <a:noFill/>
                </a:ln>
                <a:solidFill>
                  <a:schemeClr val="tx1"/>
                </a:solidFill>
                <a:effectLst/>
                <a:uLnTx/>
                <a:uFillTx/>
                <a:latin typeface="Times New Roman" pitchFamily="18" charset="0"/>
                <a:ea typeface="+mn-ea"/>
                <a:cs typeface="+mn-cs"/>
              </a:rPr>
              <a:t> 2022</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3065470643"/>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727</Words>
  <Application>Microsoft Office PowerPoint</Application>
  <PresentationFormat>Bildschirmpräsentation (4:3)</PresentationFormat>
  <Paragraphs>141</Paragraphs>
  <Slides>11</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11</vt:i4>
      </vt:variant>
    </vt:vector>
  </HeadingPairs>
  <TitlesOfParts>
    <vt:vector size="16" baseType="lpstr">
      <vt:lpstr>MS PGothic</vt:lpstr>
      <vt:lpstr>MS PGothic</vt:lpstr>
      <vt:lpstr>Arial</vt:lpstr>
      <vt:lpstr>Times New Roman</vt:lpstr>
      <vt:lpstr>IEEE-P802_15</vt:lpstr>
      <vt:lpstr>PowerPoint-Präsentation</vt:lpstr>
      <vt:lpstr>TG3mb November 2022  Closing Report</vt:lpstr>
      <vt:lpstr>Starting Point of the week: Results of LB191</vt:lpstr>
      <vt:lpstr>Meetings/Contributions</vt:lpstr>
      <vt:lpstr>Meetings/Contributions</vt:lpstr>
      <vt:lpstr>Review of Time Line for TG3ma</vt:lpstr>
      <vt:lpstr>TG Motion</vt:lpstr>
      <vt:lpstr>WG Motion</vt:lpstr>
      <vt:lpstr>TG Motion</vt:lpstr>
      <vt:lpstr>WG Motion</vt:lpstr>
      <vt:lpstr>Next Meetings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Kuerner</cp:lastModifiedBy>
  <cp:revision>226</cp:revision>
  <cp:lastPrinted>1998-02-10T13:28:06Z</cp:lastPrinted>
  <dcterms:created xsi:type="dcterms:W3CDTF">2012-11-14T22:04:21Z</dcterms:created>
  <dcterms:modified xsi:type="dcterms:W3CDTF">2022-11-16T10:40:51Z</dcterms:modified>
</cp:coreProperties>
</file>