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286" r:id="rId4"/>
    <p:sldId id="285" r:id="rId5"/>
    <p:sldId id="275" r:id="rId6"/>
    <p:sldId id="279" r:id="rId7"/>
    <p:sldId id="281" r:id="rId8"/>
    <p:sldId id="282" r:id="rId9"/>
    <p:sldId id="283" r:id="rId10"/>
    <p:sldId id="284" r:id="rId11"/>
    <p:sldId id="277" r:id="rId1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5" d="100"/>
          <a:sy n="55" d="100"/>
        </p:scale>
        <p:origin x="1528" y="2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629797496"/>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802.15-22-0599-00-03ma-July_2022_Closing_Plenary_Slides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November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November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November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3mb November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Comment Resolution Group (CRG) for the WG balloting of the </a:t>
            </a:r>
            <a:r>
              <a:rPr lang="en-US" sz="2000" i="1" dirty="0" smtClean="0"/>
              <a:t>P802.15.3-RevB-D2  </a:t>
            </a:r>
            <a:r>
              <a:rPr lang="en-US" sz="2000" i="1" dirty="0"/>
              <a:t>with the following membership: Thomas Kürner (Chair), Iwao Hosako, </a:t>
            </a:r>
            <a:r>
              <a:rPr lang="en-US" sz="2000" i="1" dirty="0" err="1" smtClean="0"/>
              <a:t>Shoichi</a:t>
            </a:r>
            <a:r>
              <a:rPr lang="en-US" sz="2000" i="1" dirty="0" smtClean="0"/>
              <a:t> </a:t>
            </a:r>
            <a:r>
              <a:rPr lang="en-US" sz="2000" i="1" dirty="0"/>
              <a:t>Kitazawa and Jörg Robert. The </a:t>
            </a:r>
            <a:r>
              <a:rPr lang="en-US" sz="2000" i="1" dirty="0" smtClean="0"/>
              <a:t>802.15.3mb CRG </a:t>
            </a:r>
            <a:r>
              <a:rPr lang="en-US" sz="2000" i="1" dirty="0"/>
              <a:t>is </a:t>
            </a:r>
            <a:r>
              <a:rPr lang="en-US" sz="2000" i="1" dirty="0" smtClean="0"/>
              <a:t>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Thomas Kürner</a:t>
            </a:r>
          </a:p>
          <a:p>
            <a:pPr marL="0" indent="0">
              <a:buNone/>
            </a:pPr>
            <a:r>
              <a:rPr lang="en-US" sz="2800" dirty="0" smtClean="0"/>
              <a:t>Seconded By: Phil Beecher</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07738351"/>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en-US" sz="1800" dirty="0"/>
          </a:p>
          <a:p>
            <a:pPr marL="355600" lvl="1" indent="-266700">
              <a:spcAft>
                <a:spcPts val="0"/>
              </a:spcAft>
              <a:buFont typeface="Arial" pitchFamily="34" charset="0"/>
              <a:buChar char="•"/>
            </a:pPr>
            <a:r>
              <a:rPr lang="en-US" sz="1800" dirty="0" smtClean="0"/>
              <a:t>Requested January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1 </a:t>
            </a:r>
            <a:r>
              <a:rPr lang="en-US" sz="1800" dirty="0" smtClean="0"/>
              <a:t>time </a:t>
            </a:r>
            <a:r>
              <a:rPr lang="en-US" sz="1800" dirty="0" smtClean="0"/>
              <a:t>slot</a:t>
            </a:r>
            <a:endParaRPr lang="en-US" sz="1800" dirty="0" smtClean="0"/>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smtClean="0"/>
              <a:t>CRG</a:t>
            </a:r>
            <a:r>
              <a:rPr lang="en-US" sz="2200" dirty="0" smtClean="0"/>
              <a:t> </a:t>
            </a:r>
            <a:r>
              <a:rPr lang="en-US" sz="2200" dirty="0" smtClean="0"/>
              <a:t>calls </a:t>
            </a:r>
            <a:r>
              <a:rPr lang="en-US" sz="2200" dirty="0" smtClean="0"/>
              <a:t>scheduled</a:t>
            </a:r>
          </a:p>
          <a:p>
            <a:pPr marL="355600" lvl="1" indent="-266700">
              <a:spcAft>
                <a:spcPts val="0"/>
              </a:spcAft>
              <a:buFont typeface="Arial" pitchFamily="34" charset="0"/>
              <a:buChar char="•"/>
            </a:pPr>
            <a:endParaRPr lang="en-US" sz="2200" dirty="0" smtClean="0"/>
          </a:p>
          <a:p>
            <a:pPr marL="717550" lvl="0" indent="-266700"/>
            <a:r>
              <a:rPr lang="en-GB" sz="2000" dirty="0"/>
              <a:t>Friday 9 December 2022, 2pm CET</a:t>
            </a:r>
            <a:endParaRPr lang="de-DE" sz="2000" dirty="0"/>
          </a:p>
          <a:p>
            <a:pPr marL="717550" lvl="0" indent="-266700"/>
            <a:r>
              <a:rPr lang="en-GB" sz="2000" dirty="0"/>
              <a:t>Tuesday 13 December 2022, 3pm CET</a:t>
            </a:r>
            <a:endParaRPr lang="de-DE" sz="2000" dirty="0"/>
          </a:p>
          <a:p>
            <a:pPr marL="717550" lvl="0" indent="-266700"/>
            <a:r>
              <a:rPr lang="en-GB" sz="2000" dirty="0"/>
              <a:t>Wednesday 14 December 2022, 2pm CET</a:t>
            </a:r>
            <a:endParaRPr lang="de-DE" sz="2000" dirty="0"/>
          </a:p>
          <a:p>
            <a:pPr marL="717550" lvl="0" indent="-266700"/>
            <a:r>
              <a:rPr lang="en-GB" sz="2000" dirty="0"/>
              <a:t>Wednesday 21 December 2022, 3pm CET</a:t>
            </a:r>
            <a:endParaRPr lang="de-DE" sz="2000" dirty="0"/>
          </a:p>
          <a:p>
            <a:pPr marL="717550" lvl="0" indent="-266700"/>
            <a:r>
              <a:rPr lang="en-GB" sz="2000" dirty="0"/>
              <a:t>Thursday 5 January 2023, 3pm CET</a:t>
            </a:r>
            <a:endParaRPr lang="de-DE" sz="2000" dirty="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11</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November 2022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Starting</a:t>
            </a:r>
            <a:r>
              <a:rPr lang="de-DE" dirty="0" smtClean="0"/>
              <a:t> Point of </a:t>
            </a:r>
            <a:r>
              <a:rPr lang="de-DE" dirty="0" err="1" smtClean="0"/>
              <a:t>the</a:t>
            </a:r>
            <a:r>
              <a:rPr lang="de-DE" dirty="0" smtClean="0"/>
              <a:t> </a:t>
            </a:r>
            <a:r>
              <a:rPr lang="de-DE" dirty="0" err="1" smtClean="0"/>
              <a:t>week</a:t>
            </a:r>
            <a:r>
              <a:rPr lang="de-DE" dirty="0" smtClean="0"/>
              <a:t>:</a:t>
            </a:r>
            <a:br>
              <a:rPr lang="de-DE" dirty="0" smtClean="0"/>
            </a:br>
            <a:r>
              <a:rPr lang="de-DE" dirty="0" err="1" smtClean="0"/>
              <a:t>Results</a:t>
            </a:r>
            <a:r>
              <a:rPr lang="de-DE" dirty="0" smtClean="0"/>
              <a:t> </a:t>
            </a:r>
            <a:r>
              <a:rPr lang="de-DE" dirty="0" smtClean="0"/>
              <a:t>of LB191</a:t>
            </a:r>
            <a:endParaRPr lang="de-DE" dirty="0"/>
          </a:p>
        </p:txBody>
      </p:sp>
      <p:sp>
        <p:nvSpPr>
          <p:cNvPr id="6" name="Inhaltsplatzhalter 5"/>
          <p:cNvSpPr>
            <a:spLocks noGrp="1"/>
          </p:cNvSpPr>
          <p:nvPr>
            <p:ph idx="1"/>
          </p:nvPr>
        </p:nvSpPr>
        <p:spPr>
          <a:xfrm>
            <a:off x="685800" y="1728942"/>
            <a:ext cx="7772400" cy="4114800"/>
          </a:xfrm>
        </p:spPr>
        <p:txBody>
          <a:bodyPr/>
          <a:lstStyle/>
          <a:p>
            <a:pPr marL="88900" lvl="1" indent="0">
              <a:spcAft>
                <a:spcPts val="0"/>
              </a:spcAft>
              <a:buNone/>
            </a:pPr>
            <a:r>
              <a:rPr lang="en-US" sz="1400" dirty="0" smtClean="0"/>
              <a:t>VOTERS</a:t>
            </a:r>
            <a:r>
              <a:rPr lang="en-US" sz="1400" dirty="0"/>
              <a:t>	139</a:t>
            </a:r>
          </a:p>
          <a:p>
            <a:pPr marL="88900" lvl="1" indent="0">
              <a:spcAft>
                <a:spcPts val="0"/>
              </a:spcAft>
              <a:buNone/>
            </a:pPr>
            <a:r>
              <a:rPr lang="en-US" sz="1400" dirty="0"/>
              <a:t>VOTED	88</a:t>
            </a:r>
          </a:p>
          <a:p>
            <a:pPr marL="88900" lvl="1" indent="0">
              <a:spcAft>
                <a:spcPts val="0"/>
              </a:spcAft>
              <a:buNone/>
            </a:pPr>
            <a:r>
              <a:rPr lang="en-US" sz="1400" dirty="0"/>
              <a:t>YES	73</a:t>
            </a:r>
          </a:p>
          <a:p>
            <a:pPr marL="88900" lvl="1" indent="0">
              <a:spcAft>
                <a:spcPts val="0"/>
              </a:spcAft>
              <a:buNone/>
            </a:pPr>
            <a:r>
              <a:rPr lang="en-US" sz="1400" dirty="0"/>
              <a:t>ABSTAIN	12</a:t>
            </a:r>
          </a:p>
          <a:p>
            <a:pPr marL="88900" lvl="1" indent="0">
              <a:spcAft>
                <a:spcPts val="0"/>
              </a:spcAft>
              <a:buNone/>
            </a:pPr>
            <a:r>
              <a:rPr lang="en-US" sz="1400" dirty="0"/>
              <a:t>NO	3</a:t>
            </a:r>
          </a:p>
          <a:p>
            <a:pPr marL="88900" lvl="1" indent="0">
              <a:spcAft>
                <a:spcPts val="0"/>
              </a:spcAft>
              <a:buNone/>
            </a:pPr>
            <a:r>
              <a:rPr lang="en-US" sz="1400" dirty="0"/>
              <a:t>% </a:t>
            </a:r>
            <a:r>
              <a:rPr lang="en-US" sz="1400" dirty="0" smtClean="0"/>
              <a:t>VOTERS   63,31</a:t>
            </a:r>
            <a:r>
              <a:rPr lang="en-US" sz="1400" dirty="0"/>
              <a:t>%</a:t>
            </a:r>
          </a:p>
          <a:p>
            <a:pPr marL="88900" lvl="1" indent="0">
              <a:spcAft>
                <a:spcPts val="0"/>
              </a:spcAft>
              <a:buNone/>
            </a:pPr>
            <a:r>
              <a:rPr lang="en-US" sz="1400" dirty="0"/>
              <a:t>% YES	</a:t>
            </a:r>
            <a:r>
              <a:rPr lang="en-US" sz="1400" dirty="0" smtClean="0"/>
              <a:t>     96,05</a:t>
            </a:r>
            <a:r>
              <a:rPr lang="en-US" sz="1400" dirty="0"/>
              <a:t>%</a:t>
            </a:r>
          </a:p>
          <a:p>
            <a:pPr marL="88900" lvl="1" indent="0">
              <a:spcAft>
                <a:spcPts val="0"/>
              </a:spcAft>
              <a:buNone/>
            </a:pPr>
            <a:r>
              <a:rPr lang="en-US" sz="1400" dirty="0"/>
              <a:t>% </a:t>
            </a:r>
            <a:r>
              <a:rPr lang="en-US" sz="1400" dirty="0" smtClean="0"/>
              <a:t>ABSTAIN  13,64</a:t>
            </a:r>
            <a:r>
              <a:rPr lang="en-US" sz="1400" dirty="0"/>
              <a:t>%</a:t>
            </a:r>
          </a:p>
          <a:p>
            <a:pPr marL="88900" lvl="1" indent="0">
              <a:spcAft>
                <a:spcPts val="0"/>
              </a:spcAft>
              <a:buNone/>
            </a:pPr>
            <a:r>
              <a:rPr lang="en-US" sz="1200" dirty="0"/>
              <a:t>             </a:t>
            </a:r>
          </a:p>
          <a:p>
            <a:pPr marL="88900" lvl="1" indent="0">
              <a:spcAft>
                <a:spcPts val="0"/>
              </a:spcAft>
              <a:buNone/>
            </a:pPr>
            <a:r>
              <a:rPr lang="en-US" sz="1400" dirty="0"/>
              <a:t>Comments received: </a:t>
            </a:r>
          </a:p>
          <a:p>
            <a:pPr marL="260350" lvl="1" indent="-171450">
              <a:spcAft>
                <a:spcPts val="0"/>
              </a:spcAft>
              <a:buFontTx/>
              <a:buChar char="-"/>
            </a:pPr>
            <a:r>
              <a:rPr lang="en-US" sz="1400" dirty="0" smtClean="0"/>
              <a:t>6 </a:t>
            </a:r>
            <a:r>
              <a:rPr lang="en-US" sz="1400" dirty="0"/>
              <a:t>sets of comments (Sand, Verso, </a:t>
            </a:r>
            <a:r>
              <a:rPr lang="en-US" sz="1400" dirty="0" err="1"/>
              <a:t>Kivinen</a:t>
            </a:r>
            <a:r>
              <a:rPr lang="en-US" sz="1400" dirty="0"/>
              <a:t>, </a:t>
            </a:r>
            <a:r>
              <a:rPr lang="en-US" sz="1400" dirty="0" err="1"/>
              <a:t>Shellhammer</a:t>
            </a:r>
            <a:r>
              <a:rPr lang="en-US" sz="1400" dirty="0"/>
              <a:t>, Brown, </a:t>
            </a:r>
            <a:r>
              <a:rPr lang="en-US" sz="1400" dirty="0" smtClean="0"/>
              <a:t>Kürner)</a:t>
            </a:r>
          </a:p>
          <a:p>
            <a:pPr marL="603250" lvl="2" indent="-171450">
              <a:spcAft>
                <a:spcPts val="0"/>
              </a:spcAft>
              <a:buFontTx/>
              <a:buChar char="-"/>
            </a:pPr>
            <a:r>
              <a:rPr lang="en-US" sz="1400" dirty="0" smtClean="0"/>
              <a:t>Total </a:t>
            </a:r>
            <a:r>
              <a:rPr lang="en-US" sz="1400" dirty="0"/>
              <a:t>351 </a:t>
            </a:r>
            <a:r>
              <a:rPr lang="en-US" sz="1400" dirty="0" smtClean="0"/>
              <a:t>comments</a:t>
            </a:r>
          </a:p>
          <a:p>
            <a:pPr marL="946150" lvl="3" indent="-171450">
              <a:spcAft>
                <a:spcPts val="0"/>
              </a:spcAft>
              <a:buFontTx/>
              <a:buChar char="-"/>
            </a:pPr>
            <a:r>
              <a:rPr lang="en-US" sz="1400" dirty="0" smtClean="0"/>
              <a:t>Thereof:</a:t>
            </a:r>
          </a:p>
          <a:p>
            <a:pPr marL="1289050" lvl="4" indent="-171450">
              <a:spcAft>
                <a:spcPts val="0"/>
              </a:spcAft>
              <a:buFontTx/>
              <a:buChar char="-"/>
            </a:pPr>
            <a:r>
              <a:rPr lang="en-US" sz="1400" dirty="0" smtClean="0"/>
              <a:t>6 </a:t>
            </a:r>
            <a:r>
              <a:rPr lang="en-US" sz="1400" dirty="0"/>
              <a:t>must be </a:t>
            </a:r>
            <a:r>
              <a:rPr lang="en-US" sz="1400" dirty="0" smtClean="0"/>
              <a:t>satisfied</a:t>
            </a:r>
          </a:p>
          <a:p>
            <a:pPr marL="1289050" lvl="4" indent="-171450">
              <a:spcAft>
                <a:spcPts val="0"/>
              </a:spcAft>
              <a:buFontTx/>
              <a:buChar char="-"/>
            </a:pPr>
            <a:r>
              <a:rPr lang="en-US" sz="1400" dirty="0" smtClean="0"/>
              <a:t>11 technical</a:t>
            </a:r>
          </a:p>
          <a:p>
            <a:pPr marL="1289050" lvl="4" indent="-171450">
              <a:spcAft>
                <a:spcPts val="0"/>
              </a:spcAft>
              <a:buFontTx/>
              <a:buChar char="-"/>
            </a:pPr>
            <a:r>
              <a:rPr lang="en-US" sz="1400" dirty="0" smtClean="0"/>
              <a:t>340 </a:t>
            </a:r>
            <a:r>
              <a:rPr lang="en-US" sz="1400" dirty="0"/>
              <a:t>editorial</a:t>
            </a:r>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3653591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4  </a:t>
            </a:r>
            <a:r>
              <a:rPr lang="de-DE" sz="1800" dirty="0" err="1" smtClean="0"/>
              <a:t>meeting</a:t>
            </a:r>
            <a:r>
              <a:rPr lang="de-DE" sz="1800" dirty="0" err="1"/>
              <a:t>s</a:t>
            </a:r>
            <a:r>
              <a:rPr lang="de-DE" sz="1800" dirty="0" smtClean="0"/>
              <a:t> on Tue AM1, Tue PM2, </a:t>
            </a:r>
            <a:r>
              <a:rPr lang="de-DE" sz="1800" dirty="0" err="1" smtClean="0"/>
              <a:t>Wed</a:t>
            </a:r>
            <a:r>
              <a:rPr lang="de-DE" sz="1800" dirty="0" smtClean="0"/>
              <a:t> AM1 and </a:t>
            </a:r>
            <a:r>
              <a:rPr lang="de-DE" sz="1800" dirty="0" err="1" smtClean="0"/>
              <a:t>Wed</a:t>
            </a:r>
            <a:r>
              <a:rPr lang="de-DE" sz="1800" dirty="0" smtClean="0"/>
              <a:t> AM2  </a:t>
            </a:r>
          </a:p>
          <a:p>
            <a:endParaRPr lang="de-DE" sz="1800" dirty="0" smtClean="0"/>
          </a:p>
          <a:p>
            <a:pPr>
              <a:spcAft>
                <a:spcPts val="0"/>
              </a:spcAft>
            </a:pPr>
            <a:r>
              <a:rPr lang="en-US" sz="1800" dirty="0" smtClean="0">
                <a:ea typeface="MS PGothic" panose="020B0600070205080204" pitchFamily="34" charset="-128"/>
              </a:rPr>
              <a:t>Resolving Comments of LB191:</a:t>
            </a:r>
            <a:endParaRPr lang="de-DE" sz="1800" dirty="0">
              <a:ea typeface="MS PGothic" panose="020B0600070205080204" pitchFamily="34" charset="-128"/>
            </a:endParaRPr>
          </a:p>
          <a:p>
            <a:pPr marL="457200">
              <a:spcAft>
                <a:spcPts val="0"/>
              </a:spcAft>
            </a:pPr>
            <a:r>
              <a:rPr lang="de-DE" sz="1800" dirty="0">
                <a:ea typeface="MS PGothic" panose="020B0600070205080204" pitchFamily="34" charset="-128"/>
              </a:rPr>
              <a:t>TG3mb - </a:t>
            </a:r>
            <a:r>
              <a:rPr lang="de-DE" sz="1800" dirty="0" err="1">
                <a:ea typeface="MS PGothic" panose="020B0600070205080204" pitchFamily="34" charset="-128"/>
              </a:rPr>
              <a:t>Opening</a:t>
            </a:r>
            <a:r>
              <a:rPr lang="de-DE" sz="1800" dirty="0">
                <a:ea typeface="MS PGothic" panose="020B0600070205080204" pitchFamily="34" charset="-128"/>
              </a:rPr>
              <a:t> Report (22/0579)</a:t>
            </a:r>
          </a:p>
          <a:p>
            <a:pPr marL="457200">
              <a:spcAft>
                <a:spcPts val="0"/>
              </a:spcAft>
            </a:pPr>
            <a:r>
              <a:rPr lang="de-DE" sz="1800" dirty="0">
                <a:ea typeface="MS PGothic" panose="020B0600070205080204" pitchFamily="34" charset="-128"/>
              </a:rPr>
              <a:t>Comments </a:t>
            </a:r>
            <a:r>
              <a:rPr lang="de-DE" sz="1800" dirty="0" err="1">
                <a:ea typeface="MS PGothic" panose="020B0600070205080204" pitchFamily="34" charset="-128"/>
              </a:rPr>
              <a:t>resolution</a:t>
            </a:r>
            <a:r>
              <a:rPr lang="de-DE" sz="1800" dirty="0">
                <a:ea typeface="MS PGothic" panose="020B0600070205080204" pitchFamily="34" charset="-128"/>
              </a:rPr>
              <a:t> (</a:t>
            </a:r>
            <a:r>
              <a:rPr lang="de-DE" sz="1800" dirty="0" smtClean="0">
                <a:ea typeface="MS PGothic" panose="020B0600070205080204" pitchFamily="34" charset="-128"/>
              </a:rPr>
              <a:t>22/0559r4)</a:t>
            </a:r>
            <a:endParaRPr lang="de-DE" sz="1800" dirty="0">
              <a:ea typeface="MS PGothic" panose="020B0600070205080204" pitchFamily="34" charset="-128"/>
            </a:endParaRPr>
          </a:p>
          <a:p>
            <a:pPr marL="457200">
              <a:spcAft>
                <a:spcPts val="0"/>
              </a:spcAft>
            </a:pPr>
            <a:r>
              <a:rPr lang="de-DE" sz="1800" dirty="0" err="1">
                <a:ea typeface="MS PGothic" panose="020B0600070205080204" pitchFamily="34" charset="-128"/>
              </a:rPr>
              <a:t>Proposal</a:t>
            </a:r>
            <a:r>
              <a:rPr lang="de-DE" sz="1800" dirty="0">
                <a:ea typeface="MS PGothic" panose="020B0600070205080204" pitchFamily="34" charset="-128"/>
              </a:rPr>
              <a:t> </a:t>
            </a:r>
            <a:r>
              <a:rPr lang="de-DE" sz="1800" dirty="0" err="1">
                <a:ea typeface="MS PGothic" panose="020B0600070205080204" pitchFamily="34" charset="-128"/>
              </a:rPr>
              <a:t>for</a:t>
            </a:r>
            <a:r>
              <a:rPr lang="de-DE" sz="1800" dirty="0">
                <a:ea typeface="MS PGothic" panose="020B0600070205080204" pitchFamily="34" charset="-128"/>
              </a:rPr>
              <a:t> </a:t>
            </a:r>
            <a:r>
              <a:rPr lang="de-DE" sz="1800" dirty="0" err="1">
                <a:ea typeface="MS PGothic" panose="020B0600070205080204" pitchFamily="34" charset="-128"/>
              </a:rPr>
              <a:t>revised</a:t>
            </a:r>
            <a:r>
              <a:rPr lang="de-DE" sz="1800" dirty="0">
                <a:ea typeface="MS PGothic" panose="020B0600070205080204" pitchFamily="34" charset="-128"/>
              </a:rPr>
              <a:t> </a:t>
            </a:r>
            <a:r>
              <a:rPr lang="de-DE" sz="1800" dirty="0" err="1">
                <a:ea typeface="MS PGothic" panose="020B0600070205080204" pitchFamily="34" charset="-128"/>
              </a:rPr>
              <a:t>tables</a:t>
            </a:r>
            <a:r>
              <a:rPr lang="de-DE" sz="1800" dirty="0">
                <a:ea typeface="MS PGothic" panose="020B0600070205080204" pitchFamily="34" charset="-128"/>
              </a:rPr>
              <a:t> on EVM and </a:t>
            </a:r>
            <a:r>
              <a:rPr lang="de-DE" sz="1800" dirty="0" err="1">
                <a:ea typeface="MS PGothic" panose="020B0600070205080204" pitchFamily="34" charset="-128"/>
              </a:rPr>
              <a:t>Rx</a:t>
            </a:r>
            <a:r>
              <a:rPr lang="de-DE" sz="1800" dirty="0">
                <a:ea typeface="MS PGothic" panose="020B0600070205080204" pitchFamily="34" charset="-128"/>
              </a:rPr>
              <a:t> </a:t>
            </a:r>
            <a:r>
              <a:rPr lang="de-DE" sz="1800" dirty="0" err="1">
                <a:ea typeface="MS PGothic" panose="020B0600070205080204" pitchFamily="34" charset="-128"/>
              </a:rPr>
              <a:t>Sensitivity</a:t>
            </a:r>
            <a:r>
              <a:rPr lang="de-DE" sz="1800" dirty="0">
                <a:ea typeface="MS PGothic" panose="020B0600070205080204" pitchFamily="34" charset="-128"/>
              </a:rPr>
              <a:t> Levels in Chapter 15 in 802.15.3RevB (22/0581)</a:t>
            </a:r>
          </a:p>
          <a:p>
            <a:pPr marL="457200">
              <a:spcAft>
                <a:spcPts val="0"/>
              </a:spcAft>
            </a:pPr>
            <a:r>
              <a:rPr lang="de-DE" sz="1800" dirty="0" err="1">
                <a:ea typeface="MS PGothic" panose="020B0600070205080204" pitchFamily="34" charset="-128"/>
              </a:rPr>
              <a:t>Proposal</a:t>
            </a:r>
            <a:r>
              <a:rPr lang="de-DE" sz="1800" dirty="0">
                <a:ea typeface="MS PGothic" panose="020B0600070205080204" pitchFamily="34" charset="-128"/>
              </a:rPr>
              <a:t> </a:t>
            </a:r>
            <a:r>
              <a:rPr lang="de-DE" sz="1800" dirty="0" err="1">
                <a:ea typeface="MS PGothic" panose="020B0600070205080204" pitchFamily="34" charset="-128"/>
              </a:rPr>
              <a:t>for</a:t>
            </a:r>
            <a:r>
              <a:rPr lang="de-DE" sz="1800" dirty="0">
                <a:ea typeface="MS PGothic" panose="020B0600070205080204" pitchFamily="34" charset="-128"/>
              </a:rPr>
              <a:t> </a:t>
            </a:r>
            <a:r>
              <a:rPr lang="de-DE" sz="1800" dirty="0" err="1">
                <a:ea typeface="MS PGothic" panose="020B0600070205080204" pitchFamily="34" charset="-128"/>
              </a:rPr>
              <a:t>restructuring</a:t>
            </a:r>
            <a:r>
              <a:rPr lang="de-DE" sz="1800" dirty="0">
                <a:ea typeface="MS PGothic" panose="020B0600070205080204" pitchFamily="34" charset="-128"/>
              </a:rPr>
              <a:t> Chapter 4 in 802.15.3RevB (22/0580)</a:t>
            </a:r>
          </a:p>
          <a:p>
            <a:pPr marL="457200">
              <a:spcAft>
                <a:spcPts val="0"/>
              </a:spcAft>
            </a:pPr>
            <a:r>
              <a:rPr lang="de-DE" sz="1800" dirty="0" err="1">
                <a:ea typeface="MS PGothic" panose="020B0600070205080204" pitchFamily="34" charset="-128"/>
              </a:rPr>
              <a:t>Proposal</a:t>
            </a:r>
            <a:r>
              <a:rPr lang="de-DE" sz="1800" dirty="0">
                <a:ea typeface="MS PGothic" panose="020B0600070205080204" pitchFamily="34" charset="-128"/>
              </a:rPr>
              <a:t> </a:t>
            </a:r>
            <a:r>
              <a:rPr lang="de-DE" sz="1800" dirty="0" err="1">
                <a:ea typeface="MS PGothic" panose="020B0600070205080204" pitchFamily="34" charset="-128"/>
              </a:rPr>
              <a:t>for</a:t>
            </a:r>
            <a:r>
              <a:rPr lang="de-DE" sz="1800" dirty="0">
                <a:ea typeface="MS PGothic" panose="020B0600070205080204" pitchFamily="34" charset="-128"/>
              </a:rPr>
              <a:t> </a:t>
            </a:r>
            <a:r>
              <a:rPr lang="de-DE" sz="1800" dirty="0" err="1">
                <a:ea typeface="MS PGothic" panose="020B0600070205080204" pitchFamily="34" charset="-128"/>
              </a:rPr>
              <a:t>revising</a:t>
            </a:r>
            <a:r>
              <a:rPr lang="de-DE" sz="1800" dirty="0">
                <a:ea typeface="MS PGothic" panose="020B0600070205080204" pitchFamily="34" charset="-128"/>
              </a:rPr>
              <a:t> </a:t>
            </a:r>
            <a:r>
              <a:rPr lang="de-DE" sz="1800" dirty="0" err="1">
                <a:ea typeface="MS PGothic" panose="020B0600070205080204" pitchFamily="34" charset="-128"/>
              </a:rPr>
              <a:t>headlines</a:t>
            </a:r>
            <a:r>
              <a:rPr lang="de-DE" sz="1800" dirty="0">
                <a:ea typeface="MS PGothic" panose="020B0600070205080204" pitchFamily="34" charset="-128"/>
              </a:rPr>
              <a:t> in 802.15.3RevB (22/0595)</a:t>
            </a:r>
          </a:p>
          <a:p>
            <a:pPr marL="457200">
              <a:spcAft>
                <a:spcPts val="0"/>
              </a:spcAft>
            </a:pPr>
            <a:r>
              <a:rPr lang="de-DE" sz="1800" dirty="0" err="1" smtClean="0">
                <a:ea typeface="MS PGothic" panose="020B0600070205080204" pitchFamily="34" charset="-128"/>
              </a:rPr>
              <a:t>Coexiseance</a:t>
            </a:r>
            <a:r>
              <a:rPr lang="de-DE" sz="1800" dirty="0" smtClean="0">
                <a:ea typeface="MS PGothic" panose="020B0600070205080204" pitchFamily="34" charset="-128"/>
              </a:rPr>
              <a:t> </a:t>
            </a:r>
            <a:r>
              <a:rPr lang="de-DE" sz="1800" dirty="0">
                <a:ea typeface="MS PGothic" panose="020B0600070205080204" pitchFamily="34" charset="-128"/>
              </a:rPr>
              <a:t>Assessment </a:t>
            </a:r>
            <a:r>
              <a:rPr lang="de-DE" sz="1800" dirty="0" err="1">
                <a:ea typeface="MS PGothic" panose="020B0600070205080204" pitchFamily="34" charset="-128"/>
              </a:rPr>
              <a:t>Document</a:t>
            </a:r>
            <a:r>
              <a:rPr lang="de-DE" sz="1800" dirty="0">
                <a:ea typeface="MS PGothic" panose="020B0600070205080204" pitchFamily="34" charset="-128"/>
              </a:rPr>
              <a:t> (</a:t>
            </a:r>
            <a:r>
              <a:rPr lang="de-DE" sz="1800" dirty="0" smtClean="0">
                <a:ea typeface="MS PGothic" panose="020B0600070205080204" pitchFamily="34" charset="-128"/>
              </a:rPr>
              <a:t>22/0462r4)</a:t>
            </a:r>
            <a:endParaRPr lang="de-DE" sz="1800" dirty="0">
              <a:ea typeface="MS PGothic" panose="020B0600070205080204" pitchFamily="34" charset="-128"/>
            </a:endParaRPr>
          </a:p>
          <a:p>
            <a:pPr marL="457200">
              <a:spcAft>
                <a:spcPts val="0"/>
              </a:spcAft>
            </a:pPr>
            <a:endParaRPr lang="de-DE" sz="1400" dirty="0" smtClean="0"/>
          </a:p>
          <a:p>
            <a:pPr marL="457200" lvl="1" indent="0">
              <a:buNone/>
            </a:pPr>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extLst>
      <p:ext uri="{BB962C8B-B14F-4D97-AF65-F5344CB8AC3E}">
        <p14:creationId xmlns:p14="http://schemas.microsoft.com/office/powerpoint/2010/main" val="2279075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4  </a:t>
            </a:r>
            <a:r>
              <a:rPr lang="de-DE" sz="1800" dirty="0" err="1" smtClean="0"/>
              <a:t>meeting</a:t>
            </a:r>
            <a:r>
              <a:rPr lang="de-DE" sz="1800" dirty="0" err="1"/>
              <a:t>s</a:t>
            </a:r>
            <a:r>
              <a:rPr lang="de-DE" sz="1800" dirty="0" smtClean="0"/>
              <a:t> on Tue AM1, Tue PM2, </a:t>
            </a:r>
            <a:r>
              <a:rPr lang="de-DE" sz="1800" dirty="0" err="1" smtClean="0"/>
              <a:t>Wed</a:t>
            </a:r>
            <a:r>
              <a:rPr lang="de-DE" sz="1800" dirty="0" smtClean="0"/>
              <a:t> AM1 and </a:t>
            </a:r>
            <a:r>
              <a:rPr lang="de-DE" sz="1800" dirty="0" err="1" smtClean="0"/>
              <a:t>Wed</a:t>
            </a:r>
            <a:r>
              <a:rPr lang="de-DE" sz="1800" dirty="0" smtClean="0"/>
              <a:t> AM2  </a:t>
            </a:r>
          </a:p>
          <a:p>
            <a:endParaRPr lang="de-DE" sz="1800" dirty="0" smtClean="0"/>
          </a:p>
          <a:p>
            <a:pPr>
              <a:spcAft>
                <a:spcPts val="0"/>
              </a:spcAft>
            </a:pPr>
            <a:r>
              <a:rPr lang="en-US" sz="1800" dirty="0" smtClean="0">
                <a:ea typeface="MS PGothic" panose="020B0600070205080204" pitchFamily="34" charset="-128"/>
              </a:rPr>
              <a:t>Resolving Comments of LB191:</a:t>
            </a:r>
            <a:endParaRPr lang="de-DE" sz="1800" dirty="0">
              <a:ea typeface="MS PGothic" panose="020B0600070205080204" pitchFamily="34" charset="-128"/>
            </a:endParaRPr>
          </a:p>
          <a:p>
            <a:pPr marL="457200">
              <a:spcAft>
                <a:spcPts val="0"/>
              </a:spcAft>
            </a:pPr>
            <a:r>
              <a:rPr lang="de-DE" sz="1800" dirty="0">
                <a:ea typeface="MS PGothic" panose="020B0600070205080204" pitchFamily="34" charset="-128"/>
              </a:rPr>
              <a:t>TG3mb - </a:t>
            </a:r>
            <a:r>
              <a:rPr lang="de-DE" sz="1800" dirty="0" err="1">
                <a:ea typeface="MS PGothic" panose="020B0600070205080204" pitchFamily="34" charset="-128"/>
              </a:rPr>
              <a:t>Opening</a:t>
            </a:r>
            <a:r>
              <a:rPr lang="de-DE" sz="1800" dirty="0">
                <a:ea typeface="MS PGothic" panose="020B0600070205080204" pitchFamily="34" charset="-128"/>
              </a:rPr>
              <a:t> Report (22/0579)</a:t>
            </a:r>
          </a:p>
          <a:p>
            <a:pPr marL="457200">
              <a:spcAft>
                <a:spcPts val="0"/>
              </a:spcAft>
            </a:pPr>
            <a:r>
              <a:rPr lang="de-DE" sz="1800" dirty="0">
                <a:ea typeface="MS PGothic" panose="020B0600070205080204" pitchFamily="34" charset="-128"/>
              </a:rPr>
              <a:t>Comments </a:t>
            </a:r>
            <a:r>
              <a:rPr lang="de-DE" sz="1800" dirty="0" err="1">
                <a:ea typeface="MS PGothic" panose="020B0600070205080204" pitchFamily="34" charset="-128"/>
              </a:rPr>
              <a:t>resolution</a:t>
            </a:r>
            <a:r>
              <a:rPr lang="de-DE" sz="1800" dirty="0">
                <a:ea typeface="MS PGothic" panose="020B0600070205080204" pitchFamily="34" charset="-128"/>
              </a:rPr>
              <a:t> (</a:t>
            </a:r>
            <a:r>
              <a:rPr lang="de-DE" sz="1800" dirty="0" smtClean="0">
                <a:ea typeface="MS PGothic" panose="020B0600070205080204" pitchFamily="34" charset="-128"/>
              </a:rPr>
              <a:t>22/0559r4)</a:t>
            </a:r>
            <a:endParaRPr lang="de-DE" sz="1800" dirty="0">
              <a:ea typeface="MS PGothic" panose="020B0600070205080204" pitchFamily="34" charset="-128"/>
            </a:endParaRPr>
          </a:p>
          <a:p>
            <a:pPr marL="457200">
              <a:spcAft>
                <a:spcPts val="0"/>
              </a:spcAft>
            </a:pPr>
            <a:r>
              <a:rPr lang="de-DE" sz="1800" dirty="0" err="1">
                <a:ea typeface="MS PGothic" panose="020B0600070205080204" pitchFamily="34" charset="-128"/>
              </a:rPr>
              <a:t>Proposal</a:t>
            </a:r>
            <a:r>
              <a:rPr lang="de-DE" sz="1800" dirty="0">
                <a:ea typeface="MS PGothic" panose="020B0600070205080204" pitchFamily="34" charset="-128"/>
              </a:rPr>
              <a:t> </a:t>
            </a:r>
            <a:r>
              <a:rPr lang="de-DE" sz="1800" dirty="0" err="1">
                <a:ea typeface="MS PGothic" panose="020B0600070205080204" pitchFamily="34" charset="-128"/>
              </a:rPr>
              <a:t>for</a:t>
            </a:r>
            <a:r>
              <a:rPr lang="de-DE" sz="1800" dirty="0">
                <a:ea typeface="MS PGothic" panose="020B0600070205080204" pitchFamily="34" charset="-128"/>
              </a:rPr>
              <a:t> </a:t>
            </a:r>
            <a:r>
              <a:rPr lang="de-DE" sz="1800" dirty="0" err="1">
                <a:ea typeface="MS PGothic" panose="020B0600070205080204" pitchFamily="34" charset="-128"/>
              </a:rPr>
              <a:t>revised</a:t>
            </a:r>
            <a:r>
              <a:rPr lang="de-DE" sz="1800" dirty="0">
                <a:ea typeface="MS PGothic" panose="020B0600070205080204" pitchFamily="34" charset="-128"/>
              </a:rPr>
              <a:t> </a:t>
            </a:r>
            <a:r>
              <a:rPr lang="de-DE" sz="1800" dirty="0" err="1">
                <a:ea typeface="MS PGothic" panose="020B0600070205080204" pitchFamily="34" charset="-128"/>
              </a:rPr>
              <a:t>tables</a:t>
            </a:r>
            <a:r>
              <a:rPr lang="de-DE" sz="1800" dirty="0">
                <a:ea typeface="MS PGothic" panose="020B0600070205080204" pitchFamily="34" charset="-128"/>
              </a:rPr>
              <a:t> on EVM and </a:t>
            </a:r>
            <a:r>
              <a:rPr lang="de-DE" sz="1800" dirty="0" err="1">
                <a:ea typeface="MS PGothic" panose="020B0600070205080204" pitchFamily="34" charset="-128"/>
              </a:rPr>
              <a:t>Rx</a:t>
            </a:r>
            <a:r>
              <a:rPr lang="de-DE" sz="1800" dirty="0">
                <a:ea typeface="MS PGothic" panose="020B0600070205080204" pitchFamily="34" charset="-128"/>
              </a:rPr>
              <a:t> </a:t>
            </a:r>
            <a:r>
              <a:rPr lang="de-DE" sz="1800" dirty="0" err="1">
                <a:ea typeface="MS PGothic" panose="020B0600070205080204" pitchFamily="34" charset="-128"/>
              </a:rPr>
              <a:t>Sensitivity</a:t>
            </a:r>
            <a:r>
              <a:rPr lang="de-DE" sz="1800" dirty="0">
                <a:ea typeface="MS PGothic" panose="020B0600070205080204" pitchFamily="34" charset="-128"/>
              </a:rPr>
              <a:t> Levels in Chapter 15 in 802.15.3RevB (22/0581)</a:t>
            </a:r>
          </a:p>
          <a:p>
            <a:pPr marL="457200">
              <a:spcAft>
                <a:spcPts val="0"/>
              </a:spcAft>
            </a:pPr>
            <a:r>
              <a:rPr lang="de-DE" sz="1800" dirty="0" err="1">
                <a:ea typeface="MS PGothic" panose="020B0600070205080204" pitchFamily="34" charset="-128"/>
              </a:rPr>
              <a:t>Proposal</a:t>
            </a:r>
            <a:r>
              <a:rPr lang="de-DE" sz="1800" dirty="0">
                <a:ea typeface="MS PGothic" panose="020B0600070205080204" pitchFamily="34" charset="-128"/>
              </a:rPr>
              <a:t> </a:t>
            </a:r>
            <a:r>
              <a:rPr lang="de-DE" sz="1800" dirty="0" err="1">
                <a:ea typeface="MS PGothic" panose="020B0600070205080204" pitchFamily="34" charset="-128"/>
              </a:rPr>
              <a:t>for</a:t>
            </a:r>
            <a:r>
              <a:rPr lang="de-DE" sz="1800" dirty="0">
                <a:ea typeface="MS PGothic" panose="020B0600070205080204" pitchFamily="34" charset="-128"/>
              </a:rPr>
              <a:t> </a:t>
            </a:r>
            <a:r>
              <a:rPr lang="de-DE" sz="1800" dirty="0" err="1">
                <a:ea typeface="MS PGothic" panose="020B0600070205080204" pitchFamily="34" charset="-128"/>
              </a:rPr>
              <a:t>restructuring</a:t>
            </a:r>
            <a:r>
              <a:rPr lang="de-DE" sz="1800" dirty="0">
                <a:ea typeface="MS PGothic" panose="020B0600070205080204" pitchFamily="34" charset="-128"/>
              </a:rPr>
              <a:t> Chapter 4 in 802.15.3RevB (22/0580)</a:t>
            </a:r>
          </a:p>
          <a:p>
            <a:pPr marL="457200">
              <a:spcAft>
                <a:spcPts val="0"/>
              </a:spcAft>
            </a:pPr>
            <a:r>
              <a:rPr lang="de-DE" sz="1800" dirty="0" err="1">
                <a:ea typeface="MS PGothic" panose="020B0600070205080204" pitchFamily="34" charset="-128"/>
              </a:rPr>
              <a:t>Proposal</a:t>
            </a:r>
            <a:r>
              <a:rPr lang="de-DE" sz="1800" dirty="0">
                <a:ea typeface="MS PGothic" panose="020B0600070205080204" pitchFamily="34" charset="-128"/>
              </a:rPr>
              <a:t> </a:t>
            </a:r>
            <a:r>
              <a:rPr lang="de-DE" sz="1800" dirty="0" err="1">
                <a:ea typeface="MS PGothic" panose="020B0600070205080204" pitchFamily="34" charset="-128"/>
              </a:rPr>
              <a:t>for</a:t>
            </a:r>
            <a:r>
              <a:rPr lang="de-DE" sz="1800" dirty="0">
                <a:ea typeface="MS PGothic" panose="020B0600070205080204" pitchFamily="34" charset="-128"/>
              </a:rPr>
              <a:t> </a:t>
            </a:r>
            <a:r>
              <a:rPr lang="de-DE" sz="1800" dirty="0" err="1">
                <a:ea typeface="MS PGothic" panose="020B0600070205080204" pitchFamily="34" charset="-128"/>
              </a:rPr>
              <a:t>revising</a:t>
            </a:r>
            <a:r>
              <a:rPr lang="de-DE" sz="1800" dirty="0">
                <a:ea typeface="MS PGothic" panose="020B0600070205080204" pitchFamily="34" charset="-128"/>
              </a:rPr>
              <a:t> </a:t>
            </a:r>
            <a:r>
              <a:rPr lang="de-DE" sz="1800" dirty="0" err="1">
                <a:ea typeface="MS PGothic" panose="020B0600070205080204" pitchFamily="34" charset="-128"/>
              </a:rPr>
              <a:t>headlines</a:t>
            </a:r>
            <a:r>
              <a:rPr lang="de-DE" sz="1800" dirty="0">
                <a:ea typeface="MS PGothic" panose="020B0600070205080204" pitchFamily="34" charset="-128"/>
              </a:rPr>
              <a:t> in 802.15.3RevB (22/0595)</a:t>
            </a:r>
          </a:p>
          <a:p>
            <a:pPr marL="457200">
              <a:spcAft>
                <a:spcPts val="0"/>
              </a:spcAft>
            </a:pPr>
            <a:r>
              <a:rPr lang="de-DE" sz="1800" dirty="0" err="1" smtClean="0">
                <a:ea typeface="MS PGothic" panose="020B0600070205080204" pitchFamily="34" charset="-128"/>
              </a:rPr>
              <a:t>Coexiseance</a:t>
            </a:r>
            <a:r>
              <a:rPr lang="de-DE" sz="1800" dirty="0" smtClean="0">
                <a:ea typeface="MS PGothic" panose="020B0600070205080204" pitchFamily="34" charset="-128"/>
              </a:rPr>
              <a:t> </a:t>
            </a:r>
            <a:r>
              <a:rPr lang="de-DE" sz="1800" dirty="0">
                <a:ea typeface="MS PGothic" panose="020B0600070205080204" pitchFamily="34" charset="-128"/>
              </a:rPr>
              <a:t>Assessment </a:t>
            </a:r>
            <a:r>
              <a:rPr lang="de-DE" sz="1800" dirty="0" err="1">
                <a:ea typeface="MS PGothic" panose="020B0600070205080204" pitchFamily="34" charset="-128"/>
              </a:rPr>
              <a:t>Document</a:t>
            </a:r>
            <a:r>
              <a:rPr lang="de-DE" sz="1800" dirty="0">
                <a:ea typeface="MS PGothic" panose="020B0600070205080204" pitchFamily="34" charset="-128"/>
              </a:rPr>
              <a:t> (</a:t>
            </a:r>
            <a:r>
              <a:rPr lang="de-DE" sz="1800" dirty="0" smtClean="0">
                <a:ea typeface="MS PGothic" panose="020B0600070205080204" pitchFamily="34" charset="-128"/>
              </a:rPr>
              <a:t>22/0462r4)</a:t>
            </a:r>
            <a:endParaRPr lang="de-DE" sz="1800" dirty="0">
              <a:ea typeface="MS PGothic" panose="020B0600070205080204" pitchFamily="34" charset="-128"/>
            </a:endParaRPr>
          </a:p>
          <a:p>
            <a:pPr marL="457200">
              <a:spcAft>
                <a:spcPts val="0"/>
              </a:spcAft>
            </a:pPr>
            <a:endParaRPr lang="de-DE" sz="1400" dirty="0" smtClean="0"/>
          </a:p>
          <a:p>
            <a:pPr marL="457200" lvl="1" indent="0">
              <a:buNone/>
            </a:pPr>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November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t>
            </a:r>
            <a:r>
              <a:rPr lang="en-US" sz="1800" dirty="0" err="1" smtClean="0">
                <a:solidFill>
                  <a:schemeClr val="bg1">
                    <a:lumMod val="65000"/>
                  </a:schemeClr>
                </a:solidFill>
              </a:rPr>
              <a:t>AprilMay</a:t>
            </a:r>
            <a:r>
              <a:rPr lang="en-US" sz="1800" dirty="0" smtClean="0">
                <a:solidFill>
                  <a:schemeClr val="bg1">
                    <a:lumMod val="65000"/>
                  </a:schemeClr>
                </a:solidFill>
              </a:rPr>
              <a:t>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1">
                    <a:lumMod val="65000"/>
                  </a:schemeClr>
                </a:solidFill>
              </a:rPr>
              <a:t>July 2022 </a:t>
            </a:r>
            <a:r>
              <a:rPr lang="en-US" sz="1800" dirty="0" smtClean="0">
                <a:solidFill>
                  <a:schemeClr val="bg1">
                    <a:lumMod val="65000"/>
                  </a:schemeClr>
                </a:solidFill>
              </a:rPr>
              <a:t>	Starting TG Review /WG Editor Review</a:t>
            </a:r>
            <a:endParaRPr lang="en-US" sz="1800" dirty="0">
              <a:solidFill>
                <a:schemeClr val="bg1">
                  <a:lumMod val="65000"/>
                </a:schemeClr>
              </a:solidFill>
            </a:endParaRPr>
          </a:p>
          <a:p>
            <a:pPr lvl="1"/>
            <a:r>
              <a:rPr lang="en-US" sz="1800" dirty="0">
                <a:solidFill>
                  <a:schemeClr val="bg1">
                    <a:lumMod val="65000"/>
                  </a:schemeClr>
                </a:solidFill>
              </a:rPr>
              <a:t>September 2022 </a:t>
            </a:r>
            <a:r>
              <a:rPr lang="en-US" sz="1800" dirty="0" smtClean="0">
                <a:solidFill>
                  <a:schemeClr val="bg1">
                    <a:lumMod val="65000"/>
                  </a:schemeClr>
                </a:solidFill>
              </a:rPr>
              <a:t>	Starting LB</a:t>
            </a:r>
            <a:endParaRPr lang="en-US" sz="1800" dirty="0">
              <a:solidFill>
                <a:schemeClr val="bg1">
                  <a:lumMod val="65000"/>
                </a:schemeClr>
              </a:solidFill>
            </a:endParaRPr>
          </a:p>
          <a:p>
            <a:pPr lvl="1"/>
            <a:r>
              <a:rPr lang="en-US" sz="1800" b="1" dirty="0"/>
              <a:t>November 2022 </a:t>
            </a:r>
            <a:r>
              <a:rPr lang="en-US" sz="1800" b="1" dirty="0" smtClean="0"/>
              <a:t>	LB </a:t>
            </a:r>
            <a:r>
              <a:rPr lang="en-US" sz="1800" b="1" dirty="0"/>
              <a:t>Comment Resolution</a:t>
            </a:r>
            <a:endParaRPr lang="en-US" sz="1800" b="1" dirty="0" smtClean="0"/>
          </a:p>
          <a:p>
            <a:pPr lvl="1"/>
            <a:r>
              <a:rPr lang="en-US" sz="1800" dirty="0" smtClean="0"/>
              <a:t>January 2023	Starting SB</a:t>
            </a:r>
            <a:endParaRPr lang="en-US" sz="1800" dirty="0"/>
          </a:p>
          <a:p>
            <a:pPr lvl="1"/>
            <a:r>
              <a:rPr lang="en-US" sz="1800" dirty="0"/>
              <a:t>March 2023 </a:t>
            </a:r>
            <a:r>
              <a:rPr lang="en-US" sz="1800" dirty="0" smtClean="0"/>
              <a:t>	</a:t>
            </a:r>
            <a:r>
              <a:rPr lang="en-US" sz="1800" dirty="0"/>
              <a:t>SB Comment </a:t>
            </a:r>
            <a:r>
              <a:rPr lang="en-US" sz="1800"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November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a:t>Move that </a:t>
            </a:r>
            <a:r>
              <a:rPr lang="en-US" sz="2000" i="1" dirty="0" smtClean="0"/>
              <a:t>TG 3mb </a:t>
            </a:r>
            <a:r>
              <a:rPr lang="en-US" sz="2000" i="1" dirty="0"/>
              <a:t>formally request that the 802.15 WG start a WG Letter Ballot requesting approval of CA document </a:t>
            </a:r>
            <a:r>
              <a:rPr lang="en-US" sz="2000" i="1" dirty="0" smtClean="0"/>
              <a:t>15-22-0462-04-03ma-coexistence-assurance.doc and </a:t>
            </a:r>
            <a:r>
              <a:rPr lang="en-US" sz="2000" i="1" dirty="0"/>
              <a:t>document </a:t>
            </a:r>
            <a:r>
              <a:rPr lang="en-US" sz="2000" i="1" dirty="0"/>
              <a:t>P802-15-3-Rev B-D2.pdf </a:t>
            </a:r>
            <a:r>
              <a:rPr lang="en-US" sz="2000" i="1" dirty="0" smtClean="0"/>
              <a:t> </a:t>
            </a:r>
            <a:r>
              <a:rPr lang="en-US" sz="2000" i="1" dirty="0"/>
              <a:t>(as edited in accordance with the instructions in document </a:t>
            </a:r>
            <a:r>
              <a:rPr lang="de-DE" sz="2000" i="1" dirty="0" smtClean="0"/>
              <a:t>15-22-0559-04-03ma-lb191-consolidated-comments.xlsx</a:t>
            </a:r>
            <a:r>
              <a:rPr lang="en-US" sz="2000" i="1" dirty="0" smtClean="0"/>
              <a:t>) </a:t>
            </a:r>
            <a:r>
              <a:rPr lang="en-US" sz="2000" i="1" dirty="0"/>
              <a:t>and to forward document </a:t>
            </a:r>
            <a:r>
              <a:rPr lang="en-US" sz="2000" i="1" dirty="0"/>
              <a:t>P802-15-3-Rev </a:t>
            </a:r>
            <a:r>
              <a:rPr lang="en-US" sz="2000" i="1" dirty="0" smtClean="0"/>
              <a:t>B-D2.pdf, as edited in accordance with the instructions in document </a:t>
            </a:r>
            <a:r>
              <a:rPr lang="de-DE" sz="2000" i="1" dirty="0" smtClean="0"/>
              <a:t>15-22-0559-04-03ma-lb191-consolidated-comments.xlsx</a:t>
            </a:r>
            <a:r>
              <a:rPr lang="en-US" sz="2000" i="1" dirty="0" smtClean="0"/>
              <a:t>, and </a:t>
            </a:r>
            <a:r>
              <a:rPr lang="en-US" sz="2000" i="1" dirty="0"/>
              <a:t>CA document </a:t>
            </a:r>
            <a:r>
              <a:rPr lang="en-US" sz="2000" i="1" dirty="0" smtClean="0"/>
              <a:t>15-22-0462-04-03ma-coexistence-assurance.doc to </a:t>
            </a:r>
            <a:r>
              <a:rPr lang="en-US" sz="2000" i="1" dirty="0"/>
              <a:t>Standards Association ballot pending the completion and inclusion of the edits in the draft</a:t>
            </a:r>
            <a:r>
              <a:rPr lang="en-US" sz="2000" i="1" dirty="0" smtClean="0"/>
              <a:t>.</a:t>
            </a:r>
          </a:p>
          <a:p>
            <a:pPr marL="0" indent="0">
              <a:buNone/>
            </a:pPr>
            <a:endParaRPr lang="en-US" sz="2000" dirty="0"/>
          </a:p>
          <a:p>
            <a:pPr marL="0" indent="0">
              <a:buNone/>
            </a:pPr>
            <a:r>
              <a:rPr lang="en-US" sz="2000" dirty="0" smtClean="0"/>
              <a:t>Moved By:  Iwao Hosako</a:t>
            </a:r>
          </a:p>
          <a:p>
            <a:pPr marL="0" indent="0">
              <a:buNone/>
            </a:pPr>
            <a:r>
              <a:rPr lang="en-US" sz="2000" dirty="0" smtClean="0"/>
              <a:t>Seconded By: Monique Brown </a:t>
            </a:r>
          </a:p>
          <a:p>
            <a:r>
              <a:rPr lang="en-US" sz="2800" dirty="0">
                <a:solidFill>
                  <a:schemeClr val="bg1">
                    <a:lumMod val="95000"/>
                  </a:schemeClr>
                </a:solidFill>
              </a:rPr>
              <a:t>No objection and abstain, the motion carries with unanimous consent </a:t>
            </a:r>
            <a:endParaRPr lang="de-DE" sz="2800" dirty="0">
              <a:solidFill>
                <a:schemeClr val="bg1">
                  <a:lumMod val="95000"/>
                </a:schemeClr>
              </a:solidFill>
            </a:endParaRP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1198983"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November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6081669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i="1" dirty="0"/>
              <a:t>Move that 802.15 WG start a WG Letter Ballot requesting approval of CA document </a:t>
            </a:r>
            <a:r>
              <a:rPr lang="en-US" sz="2000" i="1" dirty="0" smtClean="0"/>
              <a:t>15-22-0462-04-03ma-coexistence-assurance.doc </a:t>
            </a:r>
            <a:r>
              <a:rPr lang="en-US" sz="2000" i="1" dirty="0"/>
              <a:t>and </a:t>
            </a:r>
            <a:r>
              <a:rPr lang="en-US" sz="2000" i="1" dirty="0" smtClean="0"/>
              <a:t>document </a:t>
            </a:r>
            <a:r>
              <a:rPr lang="en-US" sz="2000" i="1" dirty="0"/>
              <a:t>P802-15-3-Rev B-D2.pdf </a:t>
            </a:r>
            <a:r>
              <a:rPr lang="en-US" sz="2000" i="1" dirty="0" smtClean="0"/>
              <a:t> (as edited in accordance with the instructions in document </a:t>
            </a:r>
            <a:r>
              <a:rPr lang="de-DE" sz="2000" i="1" dirty="0" smtClean="0"/>
              <a:t>15-22-0559-04-03ma-lb191-consolidated-comments.xlsx</a:t>
            </a:r>
            <a:r>
              <a:rPr lang="en-US" sz="2000" i="1" dirty="0" smtClean="0"/>
              <a:t>) and to forward document </a:t>
            </a:r>
            <a:r>
              <a:rPr lang="en-US" sz="2000" i="1" dirty="0"/>
              <a:t>P802-15-3-Rev </a:t>
            </a:r>
            <a:r>
              <a:rPr lang="en-US" sz="2000" i="1" dirty="0" smtClean="0"/>
              <a:t>B-D2.pdf, as edited in accordance with the instructions in document </a:t>
            </a:r>
            <a:r>
              <a:rPr lang="de-DE" sz="2000" i="1" dirty="0"/>
              <a:t>15-22-0559-03-03ma-lb191-consolidated-comments.xlsx</a:t>
            </a:r>
            <a:r>
              <a:rPr lang="en-US" sz="2000" i="1" dirty="0" smtClean="0"/>
              <a:t>, and CA document </a:t>
            </a:r>
            <a:r>
              <a:rPr lang="de-DE" sz="2000" i="1" dirty="0" smtClean="0"/>
              <a:t>15-22-0559-04-03ma-lb191-consolidated-comments.xlsx</a:t>
            </a:r>
            <a:r>
              <a:rPr lang="en-US" sz="2000" i="1" dirty="0" smtClean="0"/>
              <a:t> to </a:t>
            </a:r>
            <a:r>
              <a:rPr lang="en-US" sz="2000" i="1" dirty="0"/>
              <a:t>Standards Association ballot pending the completion and inclusion of the edits in the draft</a:t>
            </a:r>
            <a:r>
              <a:rPr lang="en-US" sz="2000" i="1" dirty="0" smtClean="0"/>
              <a:t>.</a:t>
            </a:r>
          </a:p>
          <a:p>
            <a:endParaRPr lang="en-US" sz="2000" dirty="0"/>
          </a:p>
          <a:p>
            <a:pPr marL="0" indent="0">
              <a:buNone/>
            </a:pPr>
            <a:r>
              <a:rPr lang="en-US" sz="2000" dirty="0" smtClean="0"/>
              <a:t>Moved By: Thomas Kürner</a:t>
            </a:r>
          </a:p>
          <a:p>
            <a:pPr marL="0" indent="0">
              <a:buNone/>
            </a:pPr>
            <a:r>
              <a:rPr lang="en-US" sz="2000" dirty="0" smtClean="0"/>
              <a:t>Seconded By: Phil Beecher</a:t>
            </a:r>
          </a:p>
          <a:p>
            <a:pPr marL="0" indent="0">
              <a:buNone/>
            </a:pPr>
            <a:r>
              <a:rPr lang="en-US" sz="2400" dirty="0" smtClean="0"/>
              <a:t> </a:t>
            </a:r>
            <a:endParaRPr lang="en-US" sz="2400" dirty="0"/>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6060980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802.15.3mb TG </a:t>
            </a:r>
            <a:r>
              <a:rPr lang="en-US" sz="2000" i="1" dirty="0"/>
              <a:t>approve the formation of a </a:t>
            </a:r>
            <a:r>
              <a:rPr lang="en-US" sz="2000" i="1" dirty="0" smtClean="0"/>
              <a:t>Comment Resolution </a:t>
            </a:r>
            <a:r>
              <a:rPr lang="en-US" sz="2000" i="1" dirty="0" smtClean="0"/>
              <a:t>Group (CRG) </a:t>
            </a:r>
            <a:r>
              <a:rPr lang="en-US" sz="2000" i="1" dirty="0"/>
              <a:t>for the WG balloting of the </a:t>
            </a:r>
            <a:r>
              <a:rPr lang="en-US" sz="2000" i="1" dirty="0" smtClean="0"/>
              <a:t>P802.15.3-RevB-D2 </a:t>
            </a:r>
            <a:r>
              <a:rPr lang="en-US" sz="2000" i="1" dirty="0" smtClean="0"/>
              <a:t>with </a:t>
            </a:r>
            <a:r>
              <a:rPr lang="en-US" sz="2000" i="1" dirty="0"/>
              <a:t>the following membership: </a:t>
            </a:r>
            <a:r>
              <a:rPr lang="en-US" sz="2000" i="1" dirty="0" smtClean="0"/>
              <a:t>Thomas Kürner </a:t>
            </a:r>
            <a:r>
              <a:rPr lang="en-US" sz="2000" i="1" dirty="0"/>
              <a:t>(Chair), </a:t>
            </a:r>
            <a:r>
              <a:rPr lang="en-US" sz="2000" i="1" dirty="0" smtClean="0"/>
              <a:t>Iwao Hosako, </a:t>
            </a:r>
            <a:r>
              <a:rPr lang="en-US" sz="2000" i="1" dirty="0" err="1" smtClean="0"/>
              <a:t>Shoichi</a:t>
            </a:r>
            <a:r>
              <a:rPr lang="en-US" sz="2000" i="1" dirty="0" smtClean="0"/>
              <a:t> </a:t>
            </a:r>
            <a:r>
              <a:rPr lang="en-US" sz="2000" i="1" dirty="0" smtClean="0"/>
              <a:t>Kitazawa and Jörg Robert. </a:t>
            </a:r>
            <a:r>
              <a:rPr lang="en-US" sz="2000" i="1" dirty="0"/>
              <a:t>The </a:t>
            </a:r>
            <a:r>
              <a:rPr lang="en-US" sz="2000" i="1" dirty="0" smtClean="0"/>
              <a:t>802.15.3mb </a:t>
            </a:r>
            <a:r>
              <a:rPr lang="en-US" sz="2000" i="1" dirty="0" smtClean="0"/>
              <a:t>CRG </a:t>
            </a:r>
            <a:r>
              <a:rPr lang="en-US" sz="2000" i="1" dirty="0"/>
              <a:t>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a:t>Moved By:  Iwao Hosako</a:t>
            </a:r>
          </a:p>
          <a:p>
            <a:pPr marL="0" indent="0">
              <a:buNone/>
            </a:pPr>
            <a:r>
              <a:rPr lang="en-US" sz="2800" dirty="0"/>
              <a:t>Seconded By: Monique Brown </a:t>
            </a:r>
          </a:p>
          <a:p>
            <a:r>
              <a:rPr lang="en-US" sz="1800" dirty="0">
                <a:solidFill>
                  <a:schemeClr val="bg1">
                    <a:lumMod val="95000"/>
                  </a:schemeClr>
                </a:solidFill>
              </a:rPr>
              <a:t>No objection and abstain, the motion carries with unanimous consent </a:t>
            </a:r>
            <a:endParaRPr lang="de-DE" sz="1800" dirty="0">
              <a:solidFill>
                <a:schemeClr val="bg1">
                  <a:lumMod val="95000"/>
                </a:schemeClr>
              </a:solidFill>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06547064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727</Words>
  <Application>Microsoft Office PowerPoint</Application>
  <PresentationFormat>Bildschirmpräsentation (4:3)</PresentationFormat>
  <Paragraphs>141</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MS PGothic</vt:lpstr>
      <vt:lpstr>MS PGothic</vt:lpstr>
      <vt:lpstr>Arial</vt:lpstr>
      <vt:lpstr>Times New Roman</vt:lpstr>
      <vt:lpstr>IEEE-P802_15</vt:lpstr>
      <vt:lpstr>PowerPoint-Präsentation</vt:lpstr>
      <vt:lpstr>TG3mb November 2022  Closing Report</vt:lpstr>
      <vt:lpstr>Starting Point of the week: Results of LB191</vt:lpstr>
      <vt:lpstr>Meetings/Contributions</vt:lpstr>
      <vt:lpstr>Meetings/Contributions</vt:lpstr>
      <vt:lpstr>Review of Time Line for TG3ma</vt:lpstr>
      <vt:lpstr>TG Motion</vt:lpstr>
      <vt:lpstr>WG Motion</vt:lpstr>
      <vt:lpstr>TG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226</cp:revision>
  <cp:lastPrinted>1998-02-10T13:28:06Z</cp:lastPrinted>
  <dcterms:created xsi:type="dcterms:W3CDTF">2012-11-14T22:04:21Z</dcterms:created>
  <dcterms:modified xsi:type="dcterms:W3CDTF">2022-11-16T10:40:51Z</dcterms:modified>
</cp:coreProperties>
</file>