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22"/>
  </p:notesMasterIdLst>
  <p:handoutMasterIdLst>
    <p:handoutMasterId r:id="rId23"/>
  </p:handoutMasterIdLst>
  <p:sldIdLst>
    <p:sldId id="259" r:id="rId5"/>
    <p:sldId id="258" r:id="rId6"/>
    <p:sldId id="985" r:id="rId7"/>
    <p:sldId id="953" r:id="rId8"/>
    <p:sldId id="1057" r:id="rId9"/>
    <p:sldId id="1058" r:id="rId10"/>
    <p:sldId id="1019" r:id="rId11"/>
    <p:sldId id="1063" r:id="rId12"/>
    <p:sldId id="1046" r:id="rId13"/>
    <p:sldId id="1047" r:id="rId14"/>
    <p:sldId id="1050" r:id="rId15"/>
    <p:sldId id="1053" r:id="rId16"/>
    <p:sldId id="1060" r:id="rId17"/>
    <p:sldId id="1064" r:id="rId18"/>
    <p:sldId id="1065" r:id="rId19"/>
    <p:sldId id="1044" r:id="rId20"/>
    <p:sldId id="1041"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59595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6445F7-2C90-65D3-594B-CE9B942D453D}" v="23" dt="2022-11-13T14:56:28.817"/>
    <p1510:client id="{519733E1-A13E-562E-B6B9-110552A116E0}" v="3182" dt="2022-11-13T09:25:51.109"/>
    <p1510:client id="{71DC794C-2B0B-3B45-99A5-1C3CF4E56F67}" v="5" dt="2022-11-13T09:52:00.943"/>
    <p1510:client id="{79B9550E-2490-6543-BB67-E1484DC3C7AC}" v="4" dt="2022-11-13T15:00:44.317"/>
    <p1510:client id="{ABF73FD4-99EF-E2FE-FB5E-E6A4D0722779}" v="167" dt="2022-11-13T12:49:35.6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34"/>
    <p:restoredTop sz="94830"/>
  </p:normalViewPr>
  <p:slideViewPr>
    <p:cSldViewPr>
      <p:cViewPr varScale="1">
        <p:scale>
          <a:sx n="121" d="100"/>
          <a:sy n="121" d="100"/>
        </p:scale>
        <p:origin x="1824" y="1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en-US" dirty="0"/>
              <a:t>Nov 2022</a:t>
            </a:r>
          </a:p>
        </p:txBody>
      </p:sp>
      <p:sp>
        <p:nvSpPr>
          <p:cNvPr id="5" name="Footer Placeholder 4"/>
          <p:cNvSpPr>
            <a:spLocks noGrp="1"/>
          </p:cNvSpPr>
          <p:nvPr>
            <p:ph type="ftr" sz="quarter" idx="11"/>
          </p:nvPr>
        </p:nvSpPr>
        <p:spPr/>
        <p:txBody>
          <a:bodyPr/>
          <a:lstStyle>
            <a:lvl1pPr>
              <a:defRPr/>
            </a:lvl1pPr>
          </a:lstStyle>
          <a:p>
            <a:r>
              <a:rPr lang="en-US" altLang="en-US" dirty="0" err="1"/>
              <a:t>Hjortland</a:t>
            </a:r>
            <a:r>
              <a:rPr lang="en-US" altLang="en-US" dirty="0"/>
              <a:t>, et al., </a:t>
            </a:r>
            <a:r>
              <a:rPr lang="en-US" altLang="en-US" dirty="0" err="1"/>
              <a:t>Novelda</a:t>
            </a:r>
            <a:r>
              <a:rPr lang="en-US" altLang="en-US" dirty="0"/>
              <a:t> AS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dirty="0"/>
              <a:t>Nov 2022</a:t>
            </a:r>
          </a:p>
        </p:txBody>
      </p:sp>
      <p:sp>
        <p:nvSpPr>
          <p:cNvPr id="5" name="Footer Placeholder 4"/>
          <p:cNvSpPr>
            <a:spLocks noGrp="1"/>
          </p:cNvSpPr>
          <p:nvPr>
            <p:ph type="ftr" sz="quarter" idx="11"/>
          </p:nvPr>
        </p:nvSpPr>
        <p:spPr/>
        <p:txBody>
          <a:bodyPr/>
          <a:lstStyle>
            <a:lvl1pPr>
              <a:defRPr/>
            </a:lvl1pPr>
          </a:lstStyle>
          <a:p>
            <a:r>
              <a:rPr lang="en-US" altLang="en-US" dirty="0" err="1"/>
              <a:t>Wisland</a:t>
            </a:r>
            <a:r>
              <a:rPr lang="en-US" altLang="en-US" dirty="0"/>
              <a:t>, et al., </a:t>
            </a:r>
            <a:r>
              <a:rPr lang="en-US" altLang="en-US" dirty="0" err="1"/>
              <a:t>Novelda</a:t>
            </a:r>
            <a:r>
              <a:rPr lang="en-US" altLang="en-US" dirty="0"/>
              <a:t> AS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dirty="0"/>
              <a:t>Nov 2022</a:t>
            </a:r>
          </a:p>
        </p:txBody>
      </p:sp>
      <p:sp>
        <p:nvSpPr>
          <p:cNvPr id="5" name="Footer Placeholder 4"/>
          <p:cNvSpPr>
            <a:spLocks noGrp="1"/>
          </p:cNvSpPr>
          <p:nvPr>
            <p:ph type="ftr" sz="quarter" idx="11"/>
          </p:nvPr>
        </p:nvSpPr>
        <p:spPr/>
        <p:txBody>
          <a:bodyPr/>
          <a:lstStyle>
            <a:lvl1pPr>
              <a:defRPr/>
            </a:lvl1pPr>
          </a:lstStyle>
          <a:p>
            <a:r>
              <a:rPr lang="en-US" altLang="en-US" dirty="0" err="1"/>
              <a:t>Wisland</a:t>
            </a:r>
            <a:r>
              <a:rPr lang="en-US" altLang="en-US" dirty="0"/>
              <a:t>, et al., </a:t>
            </a:r>
            <a:r>
              <a:rPr lang="en-US" altLang="en-US" dirty="0" err="1"/>
              <a:t>Novelda</a:t>
            </a:r>
            <a:r>
              <a:rPr lang="en-US" altLang="en-US" dirty="0"/>
              <a:t> AS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dirty="0"/>
              <a:t>Nov 2022</a:t>
            </a:r>
          </a:p>
        </p:txBody>
      </p:sp>
      <p:sp>
        <p:nvSpPr>
          <p:cNvPr id="5" name="Footer Placeholder 4"/>
          <p:cNvSpPr>
            <a:spLocks noGrp="1"/>
          </p:cNvSpPr>
          <p:nvPr>
            <p:ph type="ftr" sz="quarter" idx="11"/>
          </p:nvPr>
        </p:nvSpPr>
        <p:spPr/>
        <p:txBody>
          <a:bodyPr/>
          <a:lstStyle>
            <a:lvl1pPr>
              <a:defRPr/>
            </a:lvl1pPr>
          </a:lstStyle>
          <a:p>
            <a:r>
              <a:rPr lang="en-US" altLang="en-US" dirty="0" err="1"/>
              <a:t>Hjortland</a:t>
            </a:r>
            <a:r>
              <a:rPr lang="en-US" altLang="en-US" dirty="0"/>
              <a:t>, et al., </a:t>
            </a:r>
            <a:r>
              <a:rPr lang="en-US" altLang="en-US" dirty="0" err="1"/>
              <a:t>Novelda</a:t>
            </a:r>
            <a:r>
              <a:rPr lang="en-US" altLang="en-US" dirty="0"/>
              <a:t> AS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dirty="0"/>
              <a:t>Nov 2022</a:t>
            </a:r>
          </a:p>
        </p:txBody>
      </p:sp>
      <p:sp>
        <p:nvSpPr>
          <p:cNvPr id="5" name="Footer Placeholder 4"/>
          <p:cNvSpPr>
            <a:spLocks noGrp="1"/>
          </p:cNvSpPr>
          <p:nvPr>
            <p:ph type="ftr" sz="quarter" idx="11"/>
          </p:nvPr>
        </p:nvSpPr>
        <p:spPr/>
        <p:txBody>
          <a:bodyPr/>
          <a:lstStyle>
            <a:lvl1pPr>
              <a:defRPr/>
            </a:lvl1pPr>
          </a:lstStyle>
          <a:p>
            <a:r>
              <a:rPr lang="en-US" altLang="en-US" dirty="0" err="1"/>
              <a:t>Hjortland</a:t>
            </a:r>
            <a:r>
              <a:rPr lang="en-US" altLang="en-US" dirty="0"/>
              <a:t> et al., </a:t>
            </a:r>
            <a:r>
              <a:rPr lang="en-US" altLang="en-US" dirty="0" err="1"/>
              <a:t>Novelda</a:t>
            </a:r>
            <a:r>
              <a:rPr lang="en-US" altLang="en-US" dirty="0"/>
              <a:t> AS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dirty="0"/>
              <a:t>Nov 2022</a:t>
            </a:r>
          </a:p>
        </p:txBody>
      </p:sp>
      <p:sp>
        <p:nvSpPr>
          <p:cNvPr id="6" name="Footer Placeholder 5"/>
          <p:cNvSpPr>
            <a:spLocks noGrp="1"/>
          </p:cNvSpPr>
          <p:nvPr>
            <p:ph type="ftr" sz="quarter" idx="11"/>
          </p:nvPr>
        </p:nvSpPr>
        <p:spPr/>
        <p:txBody>
          <a:bodyPr/>
          <a:lstStyle>
            <a:lvl1pPr>
              <a:defRPr/>
            </a:lvl1pPr>
          </a:lstStyle>
          <a:p>
            <a:r>
              <a:rPr lang="en-US" altLang="en-US" dirty="0" err="1"/>
              <a:t>Hjortland</a:t>
            </a:r>
            <a:r>
              <a:rPr lang="en-US" altLang="en-US" dirty="0"/>
              <a:t>, et al., </a:t>
            </a:r>
            <a:r>
              <a:rPr lang="en-US" altLang="en-US" dirty="0" err="1"/>
              <a:t>Novelda</a:t>
            </a:r>
            <a:r>
              <a:rPr lang="en-US" altLang="en-US" dirty="0"/>
              <a:t> AS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dirty="0"/>
              <a:t>Nov 2022</a:t>
            </a:r>
          </a:p>
        </p:txBody>
      </p:sp>
      <p:sp>
        <p:nvSpPr>
          <p:cNvPr id="8" name="Footer Placeholder 7"/>
          <p:cNvSpPr>
            <a:spLocks noGrp="1"/>
          </p:cNvSpPr>
          <p:nvPr>
            <p:ph type="ftr" sz="quarter" idx="11"/>
          </p:nvPr>
        </p:nvSpPr>
        <p:spPr/>
        <p:txBody>
          <a:bodyPr/>
          <a:lstStyle>
            <a:lvl1pPr>
              <a:defRPr/>
            </a:lvl1pPr>
          </a:lstStyle>
          <a:p>
            <a:r>
              <a:rPr lang="en-US" altLang="en-US" dirty="0" err="1"/>
              <a:t>Wisland</a:t>
            </a:r>
            <a:r>
              <a:rPr lang="en-US" altLang="en-US" dirty="0"/>
              <a:t>, et al., </a:t>
            </a:r>
            <a:r>
              <a:rPr lang="en-US" altLang="en-US" dirty="0" err="1"/>
              <a:t>Novelda</a:t>
            </a:r>
            <a:r>
              <a:rPr lang="en-US" altLang="en-US" dirty="0"/>
              <a:t> AS</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dirty="0"/>
              <a:t>Nov 2022</a:t>
            </a:r>
          </a:p>
        </p:txBody>
      </p:sp>
      <p:sp>
        <p:nvSpPr>
          <p:cNvPr id="4" name="Footer Placeholder 3"/>
          <p:cNvSpPr>
            <a:spLocks noGrp="1"/>
          </p:cNvSpPr>
          <p:nvPr>
            <p:ph type="ftr" sz="quarter" idx="11"/>
          </p:nvPr>
        </p:nvSpPr>
        <p:spPr/>
        <p:txBody>
          <a:bodyPr/>
          <a:lstStyle>
            <a:lvl1pPr>
              <a:defRPr/>
            </a:lvl1pPr>
          </a:lstStyle>
          <a:p>
            <a:r>
              <a:rPr lang="en-US" altLang="en-US" dirty="0" err="1"/>
              <a:t>Hjortland</a:t>
            </a:r>
            <a:r>
              <a:rPr lang="en-US" altLang="en-US" dirty="0"/>
              <a:t>, et al., </a:t>
            </a:r>
            <a:r>
              <a:rPr lang="en-US" altLang="en-US" dirty="0" err="1"/>
              <a:t>Novelda</a:t>
            </a:r>
            <a:r>
              <a:rPr lang="en-US" altLang="en-US" dirty="0"/>
              <a:t> AS</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lvl1pPr>
              <a:defRPr/>
            </a:lvl1pPr>
          </a:lstStyle>
          <a:p>
            <a:r>
              <a:rPr lang="en-US" altLang="en-US" dirty="0"/>
              <a:t>Nov 2022</a:t>
            </a:r>
          </a:p>
        </p:txBody>
      </p:sp>
      <p:sp>
        <p:nvSpPr>
          <p:cNvPr id="3" name="Footer Placeholder 2"/>
          <p:cNvSpPr>
            <a:spLocks noGrp="1"/>
          </p:cNvSpPr>
          <p:nvPr>
            <p:ph type="ftr" sz="quarter" idx="11"/>
          </p:nvPr>
        </p:nvSpPr>
        <p:spPr/>
        <p:txBody>
          <a:bodyPr/>
          <a:lstStyle>
            <a:lvl1pPr>
              <a:defRPr/>
            </a:lvl1pPr>
          </a:lstStyle>
          <a:p>
            <a:r>
              <a:rPr lang="en-US" altLang="en-US" dirty="0" err="1"/>
              <a:t>Hjortland</a:t>
            </a:r>
            <a:r>
              <a:rPr lang="en-US" altLang="en-US" dirty="0"/>
              <a:t>, et al., </a:t>
            </a:r>
            <a:r>
              <a:rPr lang="en-US" altLang="en-US" dirty="0" err="1"/>
              <a:t>Novelda</a:t>
            </a:r>
            <a:r>
              <a:rPr lang="en-US" altLang="en-US" dirty="0"/>
              <a:t> AS</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a:t>Nov 2022</a:t>
            </a:r>
          </a:p>
        </p:txBody>
      </p:sp>
      <p:sp>
        <p:nvSpPr>
          <p:cNvPr id="6" name="Footer Placeholder 5"/>
          <p:cNvSpPr>
            <a:spLocks noGrp="1"/>
          </p:cNvSpPr>
          <p:nvPr>
            <p:ph type="ftr" sz="quarter" idx="11"/>
          </p:nvPr>
        </p:nvSpPr>
        <p:spPr/>
        <p:txBody>
          <a:bodyPr/>
          <a:lstStyle>
            <a:lvl1pPr>
              <a:defRPr/>
            </a:lvl1pPr>
          </a:lstStyle>
          <a:p>
            <a:r>
              <a:rPr lang="en-US" altLang="en-US" dirty="0" err="1"/>
              <a:t>Hjortland</a:t>
            </a:r>
            <a:r>
              <a:rPr lang="en-US" altLang="en-US" dirty="0"/>
              <a:t>, et al., </a:t>
            </a:r>
            <a:r>
              <a:rPr lang="en-US" altLang="en-US" dirty="0" err="1"/>
              <a:t>Novelda</a:t>
            </a:r>
            <a:r>
              <a:rPr lang="en-US" altLang="en-US" dirty="0"/>
              <a:t> AS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a:t>Nov 2022</a:t>
            </a:r>
          </a:p>
        </p:txBody>
      </p:sp>
      <p:sp>
        <p:nvSpPr>
          <p:cNvPr id="6" name="Footer Placeholder 5"/>
          <p:cNvSpPr>
            <a:spLocks noGrp="1"/>
          </p:cNvSpPr>
          <p:nvPr>
            <p:ph type="ftr" sz="quarter" idx="11"/>
          </p:nvPr>
        </p:nvSpPr>
        <p:spPr/>
        <p:txBody>
          <a:bodyPr/>
          <a:lstStyle>
            <a:lvl1pPr>
              <a:defRPr/>
            </a:lvl1pPr>
          </a:lstStyle>
          <a:p>
            <a:r>
              <a:rPr lang="en-US" altLang="en-US" dirty="0" err="1"/>
              <a:t>Hjortland</a:t>
            </a:r>
            <a:r>
              <a:rPr lang="en-US" altLang="en-US" dirty="0"/>
              <a:t>, et al., </a:t>
            </a:r>
            <a:r>
              <a:rPr lang="en-US" altLang="en-US" dirty="0" err="1"/>
              <a:t>Novelda</a:t>
            </a:r>
            <a:r>
              <a:rPr lang="en-US" altLang="en-US" dirty="0"/>
              <a:t> AS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Nov 2022</a:t>
            </a:r>
          </a:p>
        </p:txBody>
      </p:sp>
      <p:sp>
        <p:nvSpPr>
          <p:cNvPr id="1029" name="Rectangle 5"/>
          <p:cNvSpPr>
            <a:spLocks noGrp="1" noChangeArrowheads="1"/>
          </p:cNvSpPr>
          <p:nvPr>
            <p:ph type="ftr" sz="quarter" idx="3"/>
          </p:nvPr>
        </p:nvSpPr>
        <p:spPr bwMode="auto">
          <a:xfrm>
            <a:off x="5508104"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err="1"/>
              <a:t>Hjortland</a:t>
            </a:r>
            <a:r>
              <a:rPr lang="en-US" altLang="en-US" dirty="0"/>
              <a:t>, et al., </a:t>
            </a:r>
            <a:r>
              <a:rPr lang="en-US" altLang="en-US" dirty="0" err="1"/>
              <a:t>Novelda</a:t>
            </a:r>
            <a:r>
              <a:rPr lang="en-US" altLang="en-US" dirty="0"/>
              <a:t> AS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&lt;15-22-</a:t>
            </a:r>
            <a:r>
              <a:rPr lang="nb-NO" altLang="en-US" sz="1400" b="1" i="0" u="none" strike="noStrike" kern="1200" dirty="0">
                <a:solidFill>
                  <a:schemeClr val="tx1"/>
                </a:solidFill>
                <a:effectLst/>
                <a:latin typeface="Times New Roman" pitchFamily="18" charset="0"/>
                <a:ea typeface="+mn-ea"/>
                <a:cs typeface="+mn-cs"/>
              </a:rPr>
              <a:t>0592</a:t>
            </a:r>
            <a:r>
              <a:rPr lang="nb-NO" sz="1400" b="1" i="0" u="none" strike="noStrike" kern="1200" dirty="0">
                <a:solidFill>
                  <a:schemeClr val="tx1"/>
                </a:solidFill>
                <a:effectLst/>
                <a:latin typeface="Times New Roman" pitchFamily="18" charset="0"/>
                <a:ea typeface="+mn-ea"/>
                <a:cs typeface="+mn-cs"/>
              </a:rPr>
              <a:t>-00-04ab</a:t>
            </a:r>
            <a:r>
              <a:rPr lang="en-US" alt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16539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a:t>Nov 2022</a:t>
            </a:r>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a:latin typeface="Times New Roman"/>
                <a:cs typeface="Times New Roman"/>
              </a:rPr>
              <a:t>Hjortland</a:t>
            </a:r>
            <a:r>
              <a:rPr lang="en-US" altLang="en-US">
                <a:latin typeface="Times New Roman"/>
                <a:cs typeface="Times New Roman"/>
              </a:rPr>
              <a:t> et al., </a:t>
            </a:r>
            <a:r>
              <a:rPr lang="en-US" altLang="en-US" err="1">
                <a:latin typeface="Times New Roman"/>
                <a:cs typeface="Times New Roman"/>
              </a:rPr>
              <a:t>Novelda</a:t>
            </a:r>
            <a:r>
              <a:rPr lang="en-US" altLang="en-US" dirty="0">
                <a:latin typeface="Times New Roman"/>
                <a:cs typeface="Times New Roman"/>
              </a:rPr>
              <a:t> AS</a:t>
            </a:r>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991600" cy="5755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nchor="t">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latin typeface="Times New Roman"/>
                <a:cs typeface="Times New Roman"/>
              </a:rPr>
              <a:t>Submission Title:</a:t>
            </a:r>
            <a:r>
              <a:rPr lang="en-US" altLang="en-US" sz="1600" dirty="0">
                <a:solidFill>
                  <a:schemeClr val="tx2"/>
                </a:solidFill>
                <a:latin typeface="Times New Roman"/>
                <a:cs typeface="Times New Roman"/>
              </a:rPr>
              <a:t> [</a:t>
            </a:r>
            <a:r>
              <a:rPr lang="en-US" sz="1600">
                <a:latin typeface="Times New Roman"/>
                <a:cs typeface="Times New Roman"/>
              </a:rPr>
              <a:t>Pulse Burst Sensing - Phase Noise Proof Supercomplementary Set of Sequences</a:t>
            </a:r>
            <a:r>
              <a:rPr lang="en-US" altLang="en-US" sz="1600">
                <a:latin typeface="Times New Roman"/>
                <a:cs typeface="Times New Roman"/>
              </a:rPr>
              <a:t>]</a:t>
            </a:r>
            <a:r>
              <a:rPr lang="en-US" altLang="en-US" sz="1600" dirty="0">
                <a:latin typeface="Times New Roman"/>
                <a:cs typeface="Times New Roman"/>
              </a:rPr>
              <a:t>	</a:t>
            </a:r>
          </a:p>
          <a:p>
            <a:r>
              <a:rPr lang="en-US" altLang="en-US" sz="1600" b="1" dirty="0">
                <a:latin typeface="Times New Roman"/>
                <a:cs typeface="Times New Roman"/>
              </a:rPr>
              <a:t>Date Submitted:</a:t>
            </a:r>
            <a:r>
              <a:rPr lang="en-US" altLang="en-US" dirty="0">
                <a:latin typeface="Times New Roman"/>
                <a:cs typeface="Times New Roman"/>
              </a:rPr>
              <a:t> </a:t>
            </a:r>
            <a:r>
              <a:rPr lang="en-US" altLang="en-US" sz="1600">
                <a:latin typeface="Times New Roman"/>
                <a:cs typeface="Times New Roman"/>
              </a:rPr>
              <a:t>[13</a:t>
            </a:r>
            <a:r>
              <a:rPr lang="en-US" altLang="en-US" sz="1600" dirty="0">
                <a:latin typeface="Times New Roman"/>
                <a:cs typeface="Times New Roman"/>
              </a:rPr>
              <a:t> Nov, 2022]	</a:t>
            </a:r>
          </a:p>
          <a:p>
            <a:r>
              <a:rPr lang="en-US" altLang="en-US" sz="1600" b="1" dirty="0">
                <a:latin typeface="Times New Roman"/>
                <a:cs typeface="Times New Roman"/>
              </a:rPr>
              <a:t>Source:</a:t>
            </a:r>
            <a:r>
              <a:rPr lang="en-US" altLang="en-US" sz="1600" dirty="0">
                <a:latin typeface="Times New Roman"/>
                <a:cs typeface="Times New Roman"/>
              </a:rPr>
              <a:t> [Håkon A. Hjortland</a:t>
            </a:r>
            <a:r>
              <a:rPr lang="en-US" sz="1600" dirty="0">
                <a:latin typeface="Times New Roman"/>
                <a:cs typeface="Times New Roman"/>
              </a:rPr>
              <a:t>, Nikolaj Andersen, Kristian </a:t>
            </a:r>
            <a:r>
              <a:rPr lang="en-US" sz="1600" dirty="0" err="1">
                <a:latin typeface="Times New Roman"/>
                <a:cs typeface="Times New Roman"/>
              </a:rPr>
              <a:t>Granhaug</a:t>
            </a:r>
            <a:r>
              <a:rPr lang="en-US" sz="1600" dirty="0">
                <a:latin typeface="Times New Roman"/>
                <a:cs typeface="Times New Roman"/>
              </a:rPr>
              <a:t>, Dries Neirynck, Jan Roar Pleym</a:t>
            </a:r>
            <a:r>
              <a:rPr lang="en-US" altLang="en-US" sz="1600" dirty="0">
                <a:latin typeface="Times New Roman"/>
                <a:cs typeface="Times New Roman"/>
              </a:rPr>
              <a:t>, Dag T. </a:t>
            </a:r>
            <a:r>
              <a:rPr lang="en-US" altLang="en-US" sz="1600" dirty="0" err="1">
                <a:latin typeface="Times New Roman"/>
                <a:cs typeface="Times New Roman"/>
              </a:rPr>
              <a:t>Wisland</a:t>
            </a:r>
            <a:r>
              <a:rPr lang="en-US" altLang="en-US" sz="1600" dirty="0">
                <a:latin typeface="Times New Roman"/>
                <a:cs typeface="Times New Roman"/>
              </a:rPr>
              <a:t>] Company [</a:t>
            </a:r>
            <a:r>
              <a:rPr lang="en-US" altLang="en-US" sz="1600" dirty="0" err="1">
                <a:latin typeface="Times New Roman"/>
                <a:cs typeface="Times New Roman"/>
              </a:rPr>
              <a:t>Novelda</a:t>
            </a:r>
            <a:r>
              <a:rPr lang="en-US" altLang="en-US" sz="1600" dirty="0">
                <a:latin typeface="Times New Roman"/>
                <a:cs typeface="Times New Roman"/>
              </a:rPr>
              <a:t> AS]</a:t>
            </a:r>
          </a:p>
          <a:p>
            <a:endParaRPr lang="en-US" altLang="en-US" sz="1600" dirty="0"/>
          </a:p>
          <a:p>
            <a:r>
              <a:rPr lang="en-US" altLang="en-US" sz="1600" b="1" dirty="0">
                <a:latin typeface="Times New Roman"/>
                <a:cs typeface="Times New Roman"/>
              </a:rPr>
              <a:t>E-mail:</a:t>
            </a:r>
            <a:r>
              <a:rPr lang="en-US" altLang="en-US" sz="1600" dirty="0">
                <a:latin typeface="Times New Roman"/>
                <a:cs typeface="Times New Roman"/>
              </a:rPr>
              <a:t> [haakon.hjortland@novelda.com]</a:t>
            </a:r>
          </a:p>
          <a:p>
            <a:r>
              <a:rPr lang="en-US" altLang="en-US" sz="1600" dirty="0"/>
              <a:t>	</a:t>
            </a:r>
          </a:p>
          <a:p>
            <a:pPr>
              <a:spcBef>
                <a:spcPts val="600"/>
              </a:spcBef>
              <a:spcAft>
                <a:spcPts val="600"/>
              </a:spcAft>
            </a:pPr>
            <a:r>
              <a:rPr lang="en-US" altLang="en-US" sz="1600" b="1" dirty="0"/>
              <a:t>Re:</a:t>
            </a:r>
            <a:r>
              <a:rPr lang="en-US" altLang="en-US" sz="1600" dirty="0"/>
              <a:t> [Working Group input]</a:t>
            </a:r>
            <a:endParaRPr lang="en-US" altLang="en-US" dirty="0">
              <a:solidFill>
                <a:schemeClr val="tx2"/>
              </a:solidFill>
              <a:highlight>
                <a:srgbClr val="FFFF00"/>
              </a:highlight>
            </a:endParaRPr>
          </a:p>
          <a:p>
            <a:pPr>
              <a:spcBef>
                <a:spcPts val="600"/>
              </a:spcBef>
              <a:spcAft>
                <a:spcPts val="600"/>
              </a:spcAft>
            </a:pPr>
            <a:r>
              <a:rPr lang="en-US" altLang="en-US" sz="1600" b="1" dirty="0">
                <a:solidFill>
                  <a:schemeClr val="tx2"/>
                </a:solidFill>
                <a:latin typeface="Times New Roman"/>
                <a:cs typeface="Times New Roman"/>
              </a:rPr>
              <a:t>Abstract:</a:t>
            </a:r>
            <a:r>
              <a:rPr lang="en-US" altLang="en-US" sz="1600" dirty="0">
                <a:solidFill>
                  <a:schemeClr val="tx2"/>
                </a:solidFill>
                <a:latin typeface="Times New Roman"/>
                <a:cs typeface="Times New Roman"/>
              </a:rPr>
              <a:t>	[High-PRF bistatic sensing results in extra noisy regions every PRI in the CIR. Pulse burst sensing fixes this problem. Pulse burst sensing is furthermore a supercomplementary set of sequences, </a:t>
            </a:r>
            <a:r>
              <a:rPr lang="en-US" altLang="en-US" sz="1600">
                <a:solidFill>
                  <a:schemeClr val="tx2"/>
                </a:solidFill>
                <a:latin typeface="Times New Roman"/>
                <a:cs typeface="Times New Roman"/>
              </a:rPr>
              <a:t>which makes it robust against signal deformations.]</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C99DB-FC09-0269-C71A-EA4290AD64DE}"/>
              </a:ext>
            </a:extLst>
          </p:cNvPr>
          <p:cNvSpPr>
            <a:spLocks noGrp="1"/>
          </p:cNvSpPr>
          <p:nvPr>
            <p:ph type="title"/>
          </p:nvPr>
        </p:nvSpPr>
        <p:spPr/>
        <p:txBody>
          <a:bodyPr/>
          <a:lstStyle/>
          <a:p>
            <a:r>
              <a:rPr lang="en-US" dirty="0">
                <a:ea typeface="+mj-lt"/>
                <a:cs typeface="+mj-lt"/>
              </a:rPr>
              <a:t>High-PRF Monostatic Sensing</a:t>
            </a:r>
            <a:br>
              <a:rPr lang="en-US" dirty="0">
                <a:ea typeface="+mj-lt"/>
                <a:cs typeface="+mj-lt"/>
              </a:rPr>
            </a:br>
            <a:r>
              <a:rPr lang="en-US" dirty="0">
                <a:ea typeface="+mj-lt"/>
                <a:cs typeface="+mj-lt"/>
              </a:rPr>
              <a:t>Phase Noise Issue</a:t>
            </a:r>
            <a:endParaRPr lang="en-US" dirty="0"/>
          </a:p>
        </p:txBody>
      </p:sp>
      <p:sp>
        <p:nvSpPr>
          <p:cNvPr id="3" name="Date Placeholder 2">
            <a:extLst>
              <a:ext uri="{FF2B5EF4-FFF2-40B4-BE49-F238E27FC236}">
                <a16:creationId xmlns:a16="http://schemas.microsoft.com/office/drawing/2014/main" id="{FB9F8F6C-0939-B331-DD1B-2AA3D22737A6}"/>
              </a:ext>
            </a:extLst>
          </p:cNvPr>
          <p:cNvSpPr>
            <a:spLocks noGrp="1"/>
          </p:cNvSpPr>
          <p:nvPr>
            <p:ph type="dt" sz="half" idx="10"/>
          </p:nvPr>
        </p:nvSpPr>
        <p:spPr/>
        <p:txBody>
          <a:bodyPr/>
          <a:lstStyle/>
          <a:p>
            <a:r>
              <a:rPr lang="en-US" altLang="en-US" dirty="0"/>
              <a:t>Nov 2022</a:t>
            </a:r>
          </a:p>
        </p:txBody>
      </p:sp>
      <p:sp>
        <p:nvSpPr>
          <p:cNvPr id="4" name="Footer Placeholder 3">
            <a:extLst>
              <a:ext uri="{FF2B5EF4-FFF2-40B4-BE49-F238E27FC236}">
                <a16:creationId xmlns:a16="http://schemas.microsoft.com/office/drawing/2014/main" id="{EB8822D8-37E3-0B61-636A-A4384565135E}"/>
              </a:ext>
            </a:extLst>
          </p:cNvPr>
          <p:cNvSpPr>
            <a:spLocks noGrp="1"/>
          </p:cNvSpPr>
          <p:nvPr>
            <p:ph type="ftr" sz="quarter" idx="11"/>
          </p:nvPr>
        </p:nvSpPr>
        <p:spPr/>
        <p:txBody>
          <a:bodyPr/>
          <a:lstStyle/>
          <a:p>
            <a:r>
              <a:rPr lang="en-US" altLang="en-US" dirty="0" err="1"/>
              <a:t>Hjortland</a:t>
            </a:r>
            <a:r>
              <a:rPr lang="en-US" altLang="en-US" dirty="0"/>
              <a:t>, et al., </a:t>
            </a:r>
            <a:r>
              <a:rPr lang="en-US" altLang="en-US" dirty="0" err="1"/>
              <a:t>Novelda</a:t>
            </a:r>
            <a:r>
              <a:rPr lang="en-US" altLang="en-US" dirty="0"/>
              <a:t> AS</a:t>
            </a:r>
          </a:p>
        </p:txBody>
      </p:sp>
      <p:sp>
        <p:nvSpPr>
          <p:cNvPr id="5" name="Slide Number Placeholder 4">
            <a:extLst>
              <a:ext uri="{FF2B5EF4-FFF2-40B4-BE49-F238E27FC236}">
                <a16:creationId xmlns:a16="http://schemas.microsoft.com/office/drawing/2014/main" id="{21A38B8E-60A8-BA1A-C50E-F7509955B53B}"/>
              </a:ext>
            </a:extLst>
          </p:cNvPr>
          <p:cNvSpPr>
            <a:spLocks noGrp="1"/>
          </p:cNvSpPr>
          <p:nvPr>
            <p:ph type="sldNum" sz="quarter" idx="12"/>
          </p:nvPr>
        </p:nvSpPr>
        <p:spPr/>
        <p:txBody>
          <a:bodyPr/>
          <a:lstStyle/>
          <a:p>
            <a:r>
              <a:rPr lang="en-US" altLang="en-US"/>
              <a:t>Slide </a:t>
            </a:r>
            <a:fld id="{CA3A8BFF-9C7C-44C4-9364-A9BB01D83082}" type="slidenum">
              <a:rPr lang="en-US" altLang="en-US"/>
              <a:pPr/>
              <a:t>10</a:t>
            </a:fld>
            <a:endParaRPr lang="en-US" altLang="en-US"/>
          </a:p>
        </p:txBody>
      </p:sp>
      <p:pic>
        <p:nvPicPr>
          <p:cNvPr id="6" name="Picture 7" descr="Diagram, schematic&#10;&#10;Description automatically generated">
            <a:extLst>
              <a:ext uri="{FF2B5EF4-FFF2-40B4-BE49-F238E27FC236}">
                <a16:creationId xmlns:a16="http://schemas.microsoft.com/office/drawing/2014/main" id="{0FBA5076-E91C-9166-901D-D1BF3EE43E07}"/>
              </a:ext>
            </a:extLst>
          </p:cNvPr>
          <p:cNvPicPr>
            <a:picLocks noChangeAspect="1"/>
          </p:cNvPicPr>
          <p:nvPr/>
        </p:nvPicPr>
        <p:blipFill>
          <a:blip r:embed="rId2"/>
          <a:stretch>
            <a:fillRect/>
          </a:stretch>
        </p:blipFill>
        <p:spPr>
          <a:xfrm>
            <a:off x="539646" y="1911396"/>
            <a:ext cx="7886700" cy="4440536"/>
          </a:xfrm>
          <a:prstGeom prst="rect">
            <a:avLst/>
          </a:prstGeom>
        </p:spPr>
      </p:pic>
    </p:spTree>
    <p:extLst>
      <p:ext uri="{BB962C8B-B14F-4D97-AF65-F5344CB8AC3E}">
        <p14:creationId xmlns:p14="http://schemas.microsoft.com/office/powerpoint/2010/main" val="350415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34D1D-4ED0-FE93-B0CF-FFCD995C6691}"/>
              </a:ext>
            </a:extLst>
          </p:cNvPr>
          <p:cNvSpPr>
            <a:spLocks noGrp="1"/>
          </p:cNvSpPr>
          <p:nvPr>
            <p:ph type="title"/>
          </p:nvPr>
        </p:nvSpPr>
        <p:spPr/>
        <p:txBody>
          <a:bodyPr/>
          <a:lstStyle/>
          <a:p>
            <a:r>
              <a:rPr lang="en-US">
                <a:cs typeface="Times New Roman"/>
              </a:rPr>
              <a:t>Simulation of Critical Distance</a:t>
            </a:r>
          </a:p>
        </p:txBody>
      </p:sp>
      <p:sp>
        <p:nvSpPr>
          <p:cNvPr id="3" name="Date Placeholder 2">
            <a:extLst>
              <a:ext uri="{FF2B5EF4-FFF2-40B4-BE49-F238E27FC236}">
                <a16:creationId xmlns:a16="http://schemas.microsoft.com/office/drawing/2014/main" id="{DC6357FE-F16E-A599-E5DE-6D1D1240D0EC}"/>
              </a:ext>
            </a:extLst>
          </p:cNvPr>
          <p:cNvSpPr>
            <a:spLocks noGrp="1"/>
          </p:cNvSpPr>
          <p:nvPr>
            <p:ph type="dt" sz="half" idx="10"/>
          </p:nvPr>
        </p:nvSpPr>
        <p:spPr/>
        <p:txBody>
          <a:bodyPr/>
          <a:lstStyle/>
          <a:p>
            <a:r>
              <a:rPr lang="en-US" altLang="en-US" dirty="0"/>
              <a:t>Nov 2022</a:t>
            </a:r>
          </a:p>
        </p:txBody>
      </p:sp>
      <p:sp>
        <p:nvSpPr>
          <p:cNvPr id="4" name="Footer Placeholder 3">
            <a:extLst>
              <a:ext uri="{FF2B5EF4-FFF2-40B4-BE49-F238E27FC236}">
                <a16:creationId xmlns:a16="http://schemas.microsoft.com/office/drawing/2014/main" id="{EEF66E05-1382-DCD6-010D-A682E3FCCED1}"/>
              </a:ext>
            </a:extLst>
          </p:cNvPr>
          <p:cNvSpPr>
            <a:spLocks noGrp="1"/>
          </p:cNvSpPr>
          <p:nvPr>
            <p:ph type="ftr" sz="quarter" idx="11"/>
          </p:nvPr>
        </p:nvSpPr>
        <p:spPr/>
        <p:txBody>
          <a:bodyPr/>
          <a:lstStyle/>
          <a:p>
            <a:r>
              <a:rPr lang="en-US" altLang="en-US" dirty="0" err="1"/>
              <a:t>Hjortland</a:t>
            </a:r>
            <a:r>
              <a:rPr lang="en-US" altLang="en-US" dirty="0"/>
              <a:t>, et al., </a:t>
            </a:r>
            <a:r>
              <a:rPr lang="en-US" altLang="en-US" dirty="0" err="1"/>
              <a:t>Novelda</a:t>
            </a:r>
            <a:r>
              <a:rPr lang="en-US" altLang="en-US" dirty="0"/>
              <a:t> AS</a:t>
            </a:r>
          </a:p>
        </p:txBody>
      </p:sp>
      <p:sp>
        <p:nvSpPr>
          <p:cNvPr id="5" name="Slide Number Placeholder 4">
            <a:extLst>
              <a:ext uri="{FF2B5EF4-FFF2-40B4-BE49-F238E27FC236}">
                <a16:creationId xmlns:a16="http://schemas.microsoft.com/office/drawing/2014/main" id="{7DD30093-291C-DD52-135F-8CA5E36ED11D}"/>
              </a:ext>
            </a:extLst>
          </p:cNvPr>
          <p:cNvSpPr>
            <a:spLocks noGrp="1"/>
          </p:cNvSpPr>
          <p:nvPr>
            <p:ph type="sldNum" sz="quarter" idx="12"/>
          </p:nvPr>
        </p:nvSpPr>
        <p:spPr/>
        <p:txBody>
          <a:bodyPr/>
          <a:lstStyle/>
          <a:p>
            <a:r>
              <a:rPr lang="en-US" altLang="en-US"/>
              <a:t>Slide </a:t>
            </a:r>
            <a:fld id="{CA3A8BFF-9C7C-44C4-9364-A9BB01D83082}" type="slidenum">
              <a:rPr lang="en-US" altLang="en-US"/>
              <a:pPr/>
              <a:t>11</a:t>
            </a:fld>
            <a:endParaRPr lang="en-US" altLang="en-US"/>
          </a:p>
        </p:txBody>
      </p:sp>
      <p:pic>
        <p:nvPicPr>
          <p:cNvPr id="7" name="Picture 7" descr="Chart&#10;&#10;Description automatically generated">
            <a:extLst>
              <a:ext uri="{FF2B5EF4-FFF2-40B4-BE49-F238E27FC236}">
                <a16:creationId xmlns:a16="http://schemas.microsoft.com/office/drawing/2014/main" id="{518D69F7-4210-E7F6-F059-5DAD7D74CCAF}"/>
              </a:ext>
            </a:extLst>
          </p:cNvPr>
          <p:cNvPicPr>
            <a:picLocks noChangeAspect="1"/>
          </p:cNvPicPr>
          <p:nvPr/>
        </p:nvPicPr>
        <p:blipFill>
          <a:blip r:embed="rId2"/>
          <a:stretch>
            <a:fillRect/>
          </a:stretch>
        </p:blipFill>
        <p:spPr>
          <a:xfrm>
            <a:off x="1523376" y="1723401"/>
            <a:ext cx="6097249" cy="4572936"/>
          </a:xfrm>
          <a:prstGeom prst="rect">
            <a:avLst/>
          </a:prstGeom>
        </p:spPr>
      </p:pic>
    </p:spTree>
    <p:extLst>
      <p:ext uri="{BB962C8B-B14F-4D97-AF65-F5344CB8AC3E}">
        <p14:creationId xmlns:p14="http://schemas.microsoft.com/office/powerpoint/2010/main" val="14591036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11A28-3CB0-406D-114F-39568D8417FD}"/>
              </a:ext>
            </a:extLst>
          </p:cNvPr>
          <p:cNvSpPr>
            <a:spLocks noGrp="1"/>
          </p:cNvSpPr>
          <p:nvPr>
            <p:ph type="title"/>
          </p:nvPr>
        </p:nvSpPr>
        <p:spPr/>
        <p:txBody>
          <a:bodyPr/>
          <a:lstStyle/>
          <a:p>
            <a:r>
              <a:rPr lang="en-US">
                <a:cs typeface="Times New Roman"/>
              </a:rPr>
              <a:t>Sidelobe Noise vs. </a:t>
            </a:r>
            <a:r>
              <a:rPr lang="en-US" dirty="0">
                <a:cs typeface="Times New Roman"/>
              </a:rPr>
              <a:t>Distance</a:t>
            </a:r>
            <a:endParaRPr lang="en-US" dirty="0"/>
          </a:p>
        </p:txBody>
      </p:sp>
      <p:sp>
        <p:nvSpPr>
          <p:cNvPr id="3" name="Date Placeholder 2">
            <a:extLst>
              <a:ext uri="{FF2B5EF4-FFF2-40B4-BE49-F238E27FC236}">
                <a16:creationId xmlns:a16="http://schemas.microsoft.com/office/drawing/2014/main" id="{9EEBB8FE-9A9D-FD09-2781-9FA2D83C5CD7}"/>
              </a:ext>
            </a:extLst>
          </p:cNvPr>
          <p:cNvSpPr>
            <a:spLocks noGrp="1"/>
          </p:cNvSpPr>
          <p:nvPr>
            <p:ph type="dt" sz="half" idx="10"/>
          </p:nvPr>
        </p:nvSpPr>
        <p:spPr/>
        <p:txBody>
          <a:bodyPr/>
          <a:lstStyle/>
          <a:p>
            <a:r>
              <a:rPr lang="en-US" altLang="en-US" dirty="0"/>
              <a:t>Nov 2022</a:t>
            </a:r>
          </a:p>
        </p:txBody>
      </p:sp>
      <p:sp>
        <p:nvSpPr>
          <p:cNvPr id="4" name="Footer Placeholder 3">
            <a:extLst>
              <a:ext uri="{FF2B5EF4-FFF2-40B4-BE49-F238E27FC236}">
                <a16:creationId xmlns:a16="http://schemas.microsoft.com/office/drawing/2014/main" id="{D224E13B-5545-187A-4B22-B392D31782CC}"/>
              </a:ext>
            </a:extLst>
          </p:cNvPr>
          <p:cNvSpPr>
            <a:spLocks noGrp="1"/>
          </p:cNvSpPr>
          <p:nvPr>
            <p:ph type="ftr" sz="quarter" idx="11"/>
          </p:nvPr>
        </p:nvSpPr>
        <p:spPr/>
        <p:txBody>
          <a:bodyPr/>
          <a:lstStyle/>
          <a:p>
            <a:r>
              <a:rPr lang="en-US" altLang="en-US" dirty="0" err="1"/>
              <a:t>Hjortland</a:t>
            </a:r>
            <a:r>
              <a:rPr lang="en-US" altLang="en-US" dirty="0"/>
              <a:t>, et al., </a:t>
            </a:r>
            <a:r>
              <a:rPr lang="en-US" altLang="en-US" dirty="0" err="1"/>
              <a:t>Novelda</a:t>
            </a:r>
            <a:r>
              <a:rPr lang="en-US" altLang="en-US" dirty="0"/>
              <a:t> AS</a:t>
            </a:r>
          </a:p>
        </p:txBody>
      </p:sp>
      <p:sp>
        <p:nvSpPr>
          <p:cNvPr id="5" name="Slide Number Placeholder 4">
            <a:extLst>
              <a:ext uri="{FF2B5EF4-FFF2-40B4-BE49-F238E27FC236}">
                <a16:creationId xmlns:a16="http://schemas.microsoft.com/office/drawing/2014/main" id="{D1F8AC3E-CD41-48D3-3134-75335944CB4B}"/>
              </a:ext>
            </a:extLst>
          </p:cNvPr>
          <p:cNvSpPr>
            <a:spLocks noGrp="1"/>
          </p:cNvSpPr>
          <p:nvPr>
            <p:ph type="sldNum" sz="quarter" idx="12"/>
          </p:nvPr>
        </p:nvSpPr>
        <p:spPr/>
        <p:txBody>
          <a:bodyPr/>
          <a:lstStyle/>
          <a:p>
            <a:r>
              <a:rPr lang="en-US" altLang="en-US"/>
              <a:t>Slide </a:t>
            </a:r>
            <a:fld id="{CA3A8BFF-9C7C-44C4-9364-A9BB01D83082}" type="slidenum">
              <a:rPr lang="en-US" altLang="en-US"/>
              <a:pPr/>
              <a:t>12</a:t>
            </a:fld>
            <a:endParaRPr lang="en-US" altLang="en-US"/>
          </a:p>
        </p:txBody>
      </p:sp>
      <p:pic>
        <p:nvPicPr>
          <p:cNvPr id="7" name="Picture 7" descr="Chart, scatter chart&#10;&#10;Description automatically generated">
            <a:extLst>
              <a:ext uri="{FF2B5EF4-FFF2-40B4-BE49-F238E27FC236}">
                <a16:creationId xmlns:a16="http://schemas.microsoft.com/office/drawing/2014/main" id="{7E4DAD2A-D32F-C299-0114-544B51C83C8F}"/>
              </a:ext>
            </a:extLst>
          </p:cNvPr>
          <p:cNvPicPr>
            <a:picLocks noChangeAspect="1"/>
          </p:cNvPicPr>
          <p:nvPr/>
        </p:nvPicPr>
        <p:blipFill>
          <a:blip r:embed="rId2"/>
          <a:stretch>
            <a:fillRect/>
          </a:stretch>
        </p:blipFill>
        <p:spPr>
          <a:xfrm>
            <a:off x="1495269" y="1615658"/>
            <a:ext cx="6172199" cy="4629149"/>
          </a:xfrm>
          <a:prstGeom prst="rect">
            <a:avLst/>
          </a:prstGeom>
        </p:spPr>
      </p:pic>
    </p:spTree>
    <p:extLst>
      <p:ext uri="{BB962C8B-B14F-4D97-AF65-F5344CB8AC3E}">
        <p14:creationId xmlns:p14="http://schemas.microsoft.com/office/powerpoint/2010/main" val="28365768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6B75A-F3D4-11CA-2D49-F551DCCCD986}"/>
              </a:ext>
            </a:extLst>
          </p:cNvPr>
          <p:cNvSpPr>
            <a:spLocks noGrp="1"/>
          </p:cNvSpPr>
          <p:nvPr>
            <p:ph type="title"/>
          </p:nvPr>
        </p:nvSpPr>
        <p:spPr/>
        <p:txBody>
          <a:bodyPr/>
          <a:lstStyle/>
          <a:p>
            <a:r>
              <a:rPr lang="en-US" dirty="0">
                <a:latin typeface="Arial"/>
                <a:cs typeface="Arial"/>
              </a:rPr>
              <a:t>Some Factors That Affect the</a:t>
            </a:r>
            <a:br>
              <a:rPr lang="en-US" dirty="0">
                <a:latin typeface="Arial"/>
                <a:cs typeface="Arial"/>
              </a:rPr>
            </a:br>
            <a:r>
              <a:rPr lang="en-US" dirty="0">
                <a:latin typeface="Arial"/>
                <a:cs typeface="Arial"/>
              </a:rPr>
              <a:t>Phase Noise Issue</a:t>
            </a:r>
            <a:endParaRPr lang="en-US" dirty="0"/>
          </a:p>
        </p:txBody>
      </p:sp>
      <p:sp>
        <p:nvSpPr>
          <p:cNvPr id="3" name="Content Placeholder 2">
            <a:extLst>
              <a:ext uri="{FF2B5EF4-FFF2-40B4-BE49-F238E27FC236}">
                <a16:creationId xmlns:a16="http://schemas.microsoft.com/office/drawing/2014/main" id="{0A53CCBB-6EF0-3A00-64C6-1385D5741F71}"/>
              </a:ext>
            </a:extLst>
          </p:cNvPr>
          <p:cNvSpPr>
            <a:spLocks noGrp="1"/>
          </p:cNvSpPr>
          <p:nvPr>
            <p:ph idx="1"/>
          </p:nvPr>
        </p:nvSpPr>
        <p:spPr/>
        <p:txBody>
          <a:bodyPr/>
          <a:lstStyle/>
          <a:p>
            <a:r>
              <a:rPr lang="en-US" sz="1800" dirty="0">
                <a:ea typeface="+mn-lt"/>
                <a:cs typeface="+mn-lt"/>
              </a:rPr>
              <a:t>More phase noise increases the sidelobe noise</a:t>
            </a:r>
          </a:p>
          <a:p>
            <a:r>
              <a:rPr lang="en-US" sz="1800" dirty="0">
                <a:ea typeface="+mn-lt"/>
                <a:cs typeface="+mn-lt"/>
              </a:rPr>
              <a:t>Larger E</a:t>
            </a:r>
            <a:r>
              <a:rPr lang="en-US" sz="1800" baseline="-25000" dirty="0">
                <a:ea typeface="+mn-lt"/>
                <a:cs typeface="+mn-lt"/>
              </a:rPr>
              <a:t>p</a:t>
            </a:r>
            <a:r>
              <a:rPr lang="en-US" sz="1800" dirty="0">
                <a:ea typeface="+mn-lt"/>
                <a:cs typeface="+mn-lt"/>
              </a:rPr>
              <a:t> / N</a:t>
            </a:r>
            <a:r>
              <a:rPr lang="en-US" sz="1800" baseline="-25000" dirty="0">
                <a:ea typeface="+mn-lt"/>
                <a:cs typeface="+mn-lt"/>
              </a:rPr>
              <a:t>0</a:t>
            </a:r>
            <a:r>
              <a:rPr lang="en-US" sz="1800" dirty="0">
                <a:ea typeface="+mn-lt"/>
                <a:cs typeface="+mn-lt"/>
              </a:rPr>
              <a:t> in the receiver increases the sidelobe noise</a:t>
            </a:r>
          </a:p>
          <a:p>
            <a:pPr lvl="1"/>
            <a:r>
              <a:rPr lang="en-US" sz="1400" dirty="0">
                <a:ea typeface="+mn-lt"/>
                <a:cs typeface="+mn-lt"/>
              </a:rPr>
              <a:t>Transmitted energy per pulse</a:t>
            </a:r>
            <a:endParaRPr lang="en-US" sz="1400" dirty="0">
              <a:cs typeface="Arial"/>
            </a:endParaRPr>
          </a:p>
          <a:p>
            <a:pPr lvl="1"/>
            <a:r>
              <a:rPr lang="en-US" sz="1400" dirty="0">
                <a:ea typeface="+mn-lt"/>
                <a:cs typeface="+mn-lt"/>
              </a:rPr>
              <a:t>Antenna gains</a:t>
            </a:r>
          </a:p>
          <a:p>
            <a:pPr lvl="1"/>
            <a:r>
              <a:rPr lang="en-US" sz="1400" dirty="0">
                <a:ea typeface="+mn-lt"/>
                <a:cs typeface="+mn-lt"/>
              </a:rPr>
              <a:t>Distance between TX node and RX node</a:t>
            </a:r>
          </a:p>
          <a:p>
            <a:pPr lvl="1"/>
            <a:r>
              <a:rPr lang="en-US" sz="1400" dirty="0">
                <a:ea typeface="+mn-lt"/>
                <a:cs typeface="+mn-lt"/>
              </a:rPr>
              <a:t>Constructive pulse interference</a:t>
            </a:r>
          </a:p>
          <a:p>
            <a:pPr lvl="1"/>
            <a:r>
              <a:rPr lang="en-US" sz="1400" dirty="0">
                <a:ea typeface="+mn-lt"/>
                <a:cs typeface="+mn-lt"/>
              </a:rPr>
              <a:t>Blocked LOS</a:t>
            </a:r>
          </a:p>
          <a:p>
            <a:pPr lvl="1"/>
            <a:r>
              <a:rPr lang="en-US" sz="1400" dirty="0">
                <a:ea typeface="+mn-lt"/>
                <a:cs typeface="+mn-lt"/>
              </a:rPr>
              <a:t>Receiver noise figure</a:t>
            </a:r>
            <a:endParaRPr lang="en-US" sz="1400" dirty="0">
              <a:cs typeface="Arial"/>
            </a:endParaRPr>
          </a:p>
          <a:p>
            <a:r>
              <a:rPr lang="en-US" sz="1800" dirty="0">
                <a:ea typeface="+mn-lt"/>
                <a:cs typeface="+mn-lt"/>
              </a:rPr>
              <a:t>Sensing sequence</a:t>
            </a:r>
          </a:p>
          <a:p>
            <a:pPr lvl="1"/>
            <a:r>
              <a:rPr lang="en-US" sz="1600" dirty="0">
                <a:ea typeface="+mn-lt"/>
                <a:cs typeface="+mn-lt"/>
              </a:rPr>
              <a:t>Each autocorrelation offset taps the jitter vector with a different pattern of +1, 0, and –1 taps. This means the phase noise is filtered differently for each autocorrelation offset, resulting in different amounts of noise for each of the sidelobes in the CIR.</a:t>
            </a:r>
          </a:p>
        </p:txBody>
      </p:sp>
      <p:sp>
        <p:nvSpPr>
          <p:cNvPr id="4" name="Date Placeholder 3">
            <a:extLst>
              <a:ext uri="{FF2B5EF4-FFF2-40B4-BE49-F238E27FC236}">
                <a16:creationId xmlns:a16="http://schemas.microsoft.com/office/drawing/2014/main" id="{C9233856-7C47-CF69-D9F1-B2DE79CF5ECA}"/>
              </a:ext>
            </a:extLst>
          </p:cNvPr>
          <p:cNvSpPr>
            <a:spLocks noGrp="1"/>
          </p:cNvSpPr>
          <p:nvPr>
            <p:ph type="dt" sz="half" idx="10"/>
          </p:nvPr>
        </p:nvSpPr>
        <p:spPr/>
        <p:txBody>
          <a:bodyPr/>
          <a:lstStyle/>
          <a:p>
            <a:r>
              <a:rPr lang="en-US" altLang="en-US" dirty="0"/>
              <a:t>Nov 2022</a:t>
            </a:r>
          </a:p>
        </p:txBody>
      </p:sp>
      <p:sp>
        <p:nvSpPr>
          <p:cNvPr id="5" name="Footer Placeholder 4">
            <a:extLst>
              <a:ext uri="{FF2B5EF4-FFF2-40B4-BE49-F238E27FC236}">
                <a16:creationId xmlns:a16="http://schemas.microsoft.com/office/drawing/2014/main" id="{034B2A09-3768-C5EA-6175-1A665B02DAD4}"/>
              </a:ext>
            </a:extLst>
          </p:cNvPr>
          <p:cNvSpPr>
            <a:spLocks noGrp="1"/>
          </p:cNvSpPr>
          <p:nvPr>
            <p:ph type="ftr" sz="quarter" idx="11"/>
          </p:nvPr>
        </p:nvSpPr>
        <p:spPr/>
        <p:txBody>
          <a:bodyPr/>
          <a:lstStyle/>
          <a:p>
            <a:r>
              <a:rPr lang="en-US" altLang="en-US" dirty="0" err="1"/>
              <a:t>Hjortland</a:t>
            </a:r>
            <a:r>
              <a:rPr lang="en-US" altLang="en-US" dirty="0"/>
              <a:t>, et al., </a:t>
            </a:r>
            <a:r>
              <a:rPr lang="en-US" altLang="en-US" dirty="0" err="1"/>
              <a:t>Novelda</a:t>
            </a:r>
            <a:r>
              <a:rPr lang="en-US" altLang="en-US" dirty="0"/>
              <a:t> AS</a:t>
            </a:r>
          </a:p>
        </p:txBody>
      </p:sp>
      <p:sp>
        <p:nvSpPr>
          <p:cNvPr id="6" name="Slide Number Placeholder 5">
            <a:extLst>
              <a:ext uri="{FF2B5EF4-FFF2-40B4-BE49-F238E27FC236}">
                <a16:creationId xmlns:a16="http://schemas.microsoft.com/office/drawing/2014/main" id="{668066AB-6B51-BC0C-FC0A-FE82E4D64B1E}"/>
              </a:ext>
            </a:extLst>
          </p:cNvPr>
          <p:cNvSpPr>
            <a:spLocks noGrp="1"/>
          </p:cNvSpPr>
          <p:nvPr>
            <p:ph type="sldNum" sz="quarter" idx="12"/>
          </p:nvPr>
        </p:nvSpPr>
        <p:spPr/>
        <p:txBody>
          <a:bodyPr/>
          <a:lstStyle/>
          <a:p>
            <a:r>
              <a:rPr lang="en-US" altLang="en-US"/>
              <a:t>Slide </a:t>
            </a:r>
            <a:fld id="{7FFA85FD-E192-4C2D-9860-28C59D48001D}" type="slidenum">
              <a:rPr lang="en-US" altLang="en-US"/>
              <a:pPr/>
              <a:t>13</a:t>
            </a:fld>
            <a:endParaRPr lang="en-US" altLang="en-US"/>
          </a:p>
        </p:txBody>
      </p:sp>
    </p:spTree>
    <p:extLst>
      <p:ext uri="{BB962C8B-B14F-4D97-AF65-F5344CB8AC3E}">
        <p14:creationId xmlns:p14="http://schemas.microsoft.com/office/powerpoint/2010/main" val="29319496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17C1E-7280-7059-6337-19577F82FA56}"/>
              </a:ext>
            </a:extLst>
          </p:cNvPr>
          <p:cNvSpPr>
            <a:spLocks noGrp="1"/>
          </p:cNvSpPr>
          <p:nvPr>
            <p:ph type="title"/>
          </p:nvPr>
        </p:nvSpPr>
        <p:spPr/>
        <p:txBody>
          <a:bodyPr/>
          <a:lstStyle/>
          <a:p>
            <a:r>
              <a:rPr lang="en-US" dirty="0">
                <a:ea typeface="+mj-lt"/>
                <a:cs typeface="+mj-lt"/>
              </a:rPr>
              <a:t>Simulation of Periodic PRF</a:t>
            </a:r>
            <a:br>
              <a:rPr lang="en-US" dirty="0">
                <a:ea typeface="+mj-lt"/>
                <a:cs typeface="+mj-lt"/>
              </a:rPr>
            </a:br>
            <a:r>
              <a:rPr lang="en-US" dirty="0">
                <a:ea typeface="+mj-lt"/>
                <a:cs typeface="+mj-lt"/>
              </a:rPr>
              <a:t>With Thermal and Phase Noise</a:t>
            </a:r>
          </a:p>
        </p:txBody>
      </p:sp>
      <p:sp>
        <p:nvSpPr>
          <p:cNvPr id="3" name="Date Placeholder 2">
            <a:extLst>
              <a:ext uri="{FF2B5EF4-FFF2-40B4-BE49-F238E27FC236}">
                <a16:creationId xmlns:a16="http://schemas.microsoft.com/office/drawing/2014/main" id="{7643DD88-FC7E-DAF2-E11F-56EE9DF5E6DA}"/>
              </a:ext>
            </a:extLst>
          </p:cNvPr>
          <p:cNvSpPr>
            <a:spLocks noGrp="1"/>
          </p:cNvSpPr>
          <p:nvPr>
            <p:ph type="dt" sz="half" idx="10"/>
          </p:nvPr>
        </p:nvSpPr>
        <p:spPr/>
        <p:txBody>
          <a:bodyPr/>
          <a:lstStyle/>
          <a:p>
            <a:r>
              <a:rPr lang="en-US" altLang="en-US" dirty="0"/>
              <a:t>Nov 2022</a:t>
            </a:r>
          </a:p>
        </p:txBody>
      </p:sp>
      <p:sp>
        <p:nvSpPr>
          <p:cNvPr id="4" name="Footer Placeholder 3">
            <a:extLst>
              <a:ext uri="{FF2B5EF4-FFF2-40B4-BE49-F238E27FC236}">
                <a16:creationId xmlns:a16="http://schemas.microsoft.com/office/drawing/2014/main" id="{E23F4EC7-9FDD-2937-DAAE-2865661B16CF}"/>
              </a:ext>
            </a:extLst>
          </p:cNvPr>
          <p:cNvSpPr>
            <a:spLocks noGrp="1"/>
          </p:cNvSpPr>
          <p:nvPr>
            <p:ph type="ftr" sz="quarter" idx="11"/>
          </p:nvPr>
        </p:nvSpPr>
        <p:spPr/>
        <p:txBody>
          <a:bodyPr/>
          <a:lstStyle/>
          <a:p>
            <a:r>
              <a:rPr lang="en-US" altLang="en-US" dirty="0" err="1"/>
              <a:t>Hjortland</a:t>
            </a:r>
            <a:r>
              <a:rPr lang="en-US" altLang="en-US" dirty="0"/>
              <a:t>, et al., </a:t>
            </a:r>
            <a:r>
              <a:rPr lang="en-US" altLang="en-US" dirty="0" err="1"/>
              <a:t>Novelda</a:t>
            </a:r>
            <a:r>
              <a:rPr lang="en-US" altLang="en-US" dirty="0"/>
              <a:t> AS</a:t>
            </a:r>
          </a:p>
        </p:txBody>
      </p:sp>
      <p:sp>
        <p:nvSpPr>
          <p:cNvPr id="5" name="Slide Number Placeholder 4">
            <a:extLst>
              <a:ext uri="{FF2B5EF4-FFF2-40B4-BE49-F238E27FC236}">
                <a16:creationId xmlns:a16="http://schemas.microsoft.com/office/drawing/2014/main" id="{38C486EF-927E-92A0-8105-1F2818CC1915}"/>
              </a:ext>
            </a:extLst>
          </p:cNvPr>
          <p:cNvSpPr>
            <a:spLocks noGrp="1"/>
          </p:cNvSpPr>
          <p:nvPr>
            <p:ph type="sldNum" sz="quarter" idx="12"/>
          </p:nvPr>
        </p:nvSpPr>
        <p:spPr/>
        <p:txBody>
          <a:bodyPr/>
          <a:lstStyle/>
          <a:p>
            <a:r>
              <a:rPr lang="en-US" altLang="en-US"/>
              <a:t>Slide </a:t>
            </a:r>
            <a:fld id="{CA3A8BFF-9C7C-44C4-9364-A9BB01D83082}" type="slidenum">
              <a:rPr lang="en-US" altLang="en-US"/>
              <a:pPr/>
              <a:t>14</a:t>
            </a:fld>
            <a:endParaRPr lang="en-US" altLang="en-US"/>
          </a:p>
        </p:txBody>
      </p:sp>
      <p:pic>
        <p:nvPicPr>
          <p:cNvPr id="6" name="Picture 6" descr="Graphical user interface, chart&#10;&#10;Description automatically generated">
            <a:extLst>
              <a:ext uri="{FF2B5EF4-FFF2-40B4-BE49-F238E27FC236}">
                <a16:creationId xmlns:a16="http://schemas.microsoft.com/office/drawing/2014/main" id="{47785BBC-5D90-3C29-ED6D-068F0FD795E0}"/>
              </a:ext>
            </a:extLst>
          </p:cNvPr>
          <p:cNvPicPr>
            <a:picLocks noChangeAspect="1"/>
          </p:cNvPicPr>
          <p:nvPr/>
        </p:nvPicPr>
        <p:blipFill>
          <a:blip r:embed="rId2"/>
          <a:stretch>
            <a:fillRect/>
          </a:stretch>
        </p:blipFill>
        <p:spPr>
          <a:xfrm>
            <a:off x="1504637" y="1786640"/>
            <a:ext cx="6153462" cy="4615096"/>
          </a:xfrm>
          <a:prstGeom prst="rect">
            <a:avLst/>
          </a:prstGeom>
        </p:spPr>
      </p:pic>
    </p:spTree>
    <p:extLst>
      <p:ext uri="{BB962C8B-B14F-4D97-AF65-F5344CB8AC3E}">
        <p14:creationId xmlns:p14="http://schemas.microsoft.com/office/powerpoint/2010/main" val="22699413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5D06F-3095-F698-A3E5-523270FBC602}"/>
              </a:ext>
            </a:extLst>
          </p:cNvPr>
          <p:cNvSpPr>
            <a:spLocks noGrp="1"/>
          </p:cNvSpPr>
          <p:nvPr>
            <p:ph type="title"/>
          </p:nvPr>
        </p:nvSpPr>
        <p:spPr/>
        <p:txBody>
          <a:bodyPr/>
          <a:lstStyle/>
          <a:p>
            <a:r>
              <a:rPr lang="en-US" dirty="0">
                <a:ea typeface="+mj-lt"/>
                <a:cs typeface="+mj-lt"/>
              </a:rPr>
              <a:t>Simulation of Pulse Bursts</a:t>
            </a:r>
            <a:br>
              <a:rPr lang="en-US" dirty="0">
                <a:ea typeface="+mj-lt"/>
                <a:cs typeface="+mj-lt"/>
              </a:rPr>
            </a:br>
            <a:r>
              <a:rPr lang="en-US" dirty="0">
                <a:ea typeface="+mj-lt"/>
                <a:cs typeface="+mj-lt"/>
              </a:rPr>
              <a:t>With Thermal and Phase Noise</a:t>
            </a:r>
            <a:endParaRPr lang="en-US" dirty="0"/>
          </a:p>
        </p:txBody>
      </p:sp>
      <p:sp>
        <p:nvSpPr>
          <p:cNvPr id="3" name="Date Placeholder 2">
            <a:extLst>
              <a:ext uri="{FF2B5EF4-FFF2-40B4-BE49-F238E27FC236}">
                <a16:creationId xmlns:a16="http://schemas.microsoft.com/office/drawing/2014/main" id="{C24774DE-A5EA-42BE-5284-E9A5A3F366D0}"/>
              </a:ext>
            </a:extLst>
          </p:cNvPr>
          <p:cNvSpPr>
            <a:spLocks noGrp="1"/>
          </p:cNvSpPr>
          <p:nvPr>
            <p:ph type="dt" sz="half" idx="10"/>
          </p:nvPr>
        </p:nvSpPr>
        <p:spPr/>
        <p:txBody>
          <a:bodyPr/>
          <a:lstStyle/>
          <a:p>
            <a:r>
              <a:rPr lang="en-US" altLang="en-US" dirty="0"/>
              <a:t>Nov 2022</a:t>
            </a:r>
          </a:p>
        </p:txBody>
      </p:sp>
      <p:sp>
        <p:nvSpPr>
          <p:cNvPr id="4" name="Footer Placeholder 3">
            <a:extLst>
              <a:ext uri="{FF2B5EF4-FFF2-40B4-BE49-F238E27FC236}">
                <a16:creationId xmlns:a16="http://schemas.microsoft.com/office/drawing/2014/main" id="{D927B928-1D23-46A6-7F05-3DED357EBB2A}"/>
              </a:ext>
            </a:extLst>
          </p:cNvPr>
          <p:cNvSpPr>
            <a:spLocks noGrp="1"/>
          </p:cNvSpPr>
          <p:nvPr>
            <p:ph type="ftr" sz="quarter" idx="11"/>
          </p:nvPr>
        </p:nvSpPr>
        <p:spPr/>
        <p:txBody>
          <a:bodyPr/>
          <a:lstStyle/>
          <a:p>
            <a:r>
              <a:rPr lang="en-US" altLang="en-US" dirty="0" err="1"/>
              <a:t>Hjortland</a:t>
            </a:r>
            <a:r>
              <a:rPr lang="en-US" altLang="en-US" dirty="0"/>
              <a:t>, et al., </a:t>
            </a:r>
            <a:r>
              <a:rPr lang="en-US" altLang="en-US" dirty="0" err="1"/>
              <a:t>Novelda</a:t>
            </a:r>
            <a:r>
              <a:rPr lang="en-US" altLang="en-US" dirty="0"/>
              <a:t> AS</a:t>
            </a:r>
          </a:p>
        </p:txBody>
      </p:sp>
      <p:sp>
        <p:nvSpPr>
          <p:cNvPr id="5" name="Slide Number Placeholder 4">
            <a:extLst>
              <a:ext uri="{FF2B5EF4-FFF2-40B4-BE49-F238E27FC236}">
                <a16:creationId xmlns:a16="http://schemas.microsoft.com/office/drawing/2014/main" id="{70721BC3-A7B1-1734-5B63-FFC7712056F1}"/>
              </a:ext>
            </a:extLst>
          </p:cNvPr>
          <p:cNvSpPr>
            <a:spLocks noGrp="1"/>
          </p:cNvSpPr>
          <p:nvPr>
            <p:ph type="sldNum" sz="quarter" idx="12"/>
          </p:nvPr>
        </p:nvSpPr>
        <p:spPr/>
        <p:txBody>
          <a:bodyPr/>
          <a:lstStyle/>
          <a:p>
            <a:r>
              <a:rPr lang="en-US" altLang="en-US"/>
              <a:t>Slide </a:t>
            </a:r>
            <a:fld id="{CA3A8BFF-9C7C-44C4-9364-A9BB01D83082}" type="slidenum">
              <a:rPr lang="en-US" altLang="en-US"/>
              <a:pPr/>
              <a:t>15</a:t>
            </a:fld>
            <a:endParaRPr lang="en-US" altLang="en-US"/>
          </a:p>
        </p:txBody>
      </p:sp>
      <p:pic>
        <p:nvPicPr>
          <p:cNvPr id="6" name="Picture 6" descr="Graphical user interface, chart&#10;&#10;Description automatically generated">
            <a:extLst>
              <a:ext uri="{FF2B5EF4-FFF2-40B4-BE49-F238E27FC236}">
                <a16:creationId xmlns:a16="http://schemas.microsoft.com/office/drawing/2014/main" id="{5E4D39E7-5AE6-21BA-E3FF-431518786214}"/>
              </a:ext>
            </a:extLst>
          </p:cNvPr>
          <p:cNvPicPr>
            <a:picLocks noChangeAspect="1"/>
          </p:cNvPicPr>
          <p:nvPr/>
        </p:nvPicPr>
        <p:blipFill>
          <a:blip r:embed="rId2"/>
          <a:stretch>
            <a:fillRect/>
          </a:stretch>
        </p:blipFill>
        <p:spPr>
          <a:xfrm>
            <a:off x="1495269" y="1759704"/>
            <a:ext cx="6162831" cy="4622123"/>
          </a:xfrm>
          <a:prstGeom prst="rect">
            <a:avLst/>
          </a:prstGeom>
        </p:spPr>
      </p:pic>
    </p:spTree>
    <p:extLst>
      <p:ext uri="{BB962C8B-B14F-4D97-AF65-F5344CB8AC3E}">
        <p14:creationId xmlns:p14="http://schemas.microsoft.com/office/powerpoint/2010/main" val="3559942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0B10A-9F2F-099C-B0C2-2EAEDCF2896A}"/>
              </a:ext>
            </a:extLst>
          </p:cNvPr>
          <p:cNvSpPr>
            <a:spLocks noGrp="1"/>
          </p:cNvSpPr>
          <p:nvPr>
            <p:ph type="title"/>
          </p:nvPr>
        </p:nvSpPr>
        <p:spPr/>
        <p:txBody>
          <a:bodyPr/>
          <a:lstStyle/>
          <a:p>
            <a:r>
              <a:rPr lang="en-US" dirty="0">
                <a:cs typeface="Times New Roman"/>
              </a:rPr>
              <a:t>Summary</a:t>
            </a:r>
            <a:r>
              <a:rPr lang="en-US">
                <a:cs typeface="Times New Roman"/>
              </a:rPr>
              <a:t> </a:t>
            </a:r>
            <a:r>
              <a:rPr lang="en-US" dirty="0">
                <a:cs typeface="Times New Roman"/>
              </a:rPr>
              <a:t>Table</a:t>
            </a:r>
            <a:endParaRPr lang="en-US" dirty="0"/>
          </a:p>
        </p:txBody>
      </p:sp>
      <p:sp>
        <p:nvSpPr>
          <p:cNvPr id="3" name="Date Placeholder 2">
            <a:extLst>
              <a:ext uri="{FF2B5EF4-FFF2-40B4-BE49-F238E27FC236}">
                <a16:creationId xmlns:a16="http://schemas.microsoft.com/office/drawing/2014/main" id="{B2DE2A70-ED14-3286-0B5C-5F39E2E58B0F}"/>
              </a:ext>
            </a:extLst>
          </p:cNvPr>
          <p:cNvSpPr>
            <a:spLocks noGrp="1"/>
          </p:cNvSpPr>
          <p:nvPr>
            <p:ph type="dt" sz="half" idx="10"/>
          </p:nvPr>
        </p:nvSpPr>
        <p:spPr/>
        <p:txBody>
          <a:bodyPr/>
          <a:lstStyle/>
          <a:p>
            <a:r>
              <a:rPr lang="en-US" altLang="en-US" dirty="0"/>
              <a:t>Nov 2022</a:t>
            </a:r>
          </a:p>
        </p:txBody>
      </p:sp>
      <p:sp>
        <p:nvSpPr>
          <p:cNvPr id="4" name="Footer Placeholder 3">
            <a:extLst>
              <a:ext uri="{FF2B5EF4-FFF2-40B4-BE49-F238E27FC236}">
                <a16:creationId xmlns:a16="http://schemas.microsoft.com/office/drawing/2014/main" id="{634278D5-CF45-AF05-0698-0A9D02EFC494}"/>
              </a:ext>
            </a:extLst>
          </p:cNvPr>
          <p:cNvSpPr>
            <a:spLocks noGrp="1"/>
          </p:cNvSpPr>
          <p:nvPr>
            <p:ph type="ftr" sz="quarter" idx="11"/>
          </p:nvPr>
        </p:nvSpPr>
        <p:spPr/>
        <p:txBody>
          <a:bodyPr/>
          <a:lstStyle/>
          <a:p>
            <a:r>
              <a:rPr lang="en-US" altLang="en-US" dirty="0" err="1"/>
              <a:t>Hjortland</a:t>
            </a:r>
            <a:r>
              <a:rPr lang="en-US" altLang="en-US" dirty="0"/>
              <a:t>, et al., </a:t>
            </a:r>
            <a:r>
              <a:rPr lang="en-US" altLang="en-US" dirty="0" err="1"/>
              <a:t>Novelda</a:t>
            </a:r>
            <a:r>
              <a:rPr lang="en-US" altLang="en-US" dirty="0"/>
              <a:t> AS</a:t>
            </a:r>
          </a:p>
        </p:txBody>
      </p:sp>
      <p:sp>
        <p:nvSpPr>
          <p:cNvPr id="5" name="Slide Number Placeholder 4">
            <a:extLst>
              <a:ext uri="{FF2B5EF4-FFF2-40B4-BE49-F238E27FC236}">
                <a16:creationId xmlns:a16="http://schemas.microsoft.com/office/drawing/2014/main" id="{9FF405E1-4192-9823-2679-269C3F1BBA80}"/>
              </a:ext>
            </a:extLst>
          </p:cNvPr>
          <p:cNvSpPr>
            <a:spLocks noGrp="1"/>
          </p:cNvSpPr>
          <p:nvPr>
            <p:ph type="sldNum" sz="quarter" idx="12"/>
          </p:nvPr>
        </p:nvSpPr>
        <p:spPr/>
        <p:txBody>
          <a:bodyPr/>
          <a:lstStyle/>
          <a:p>
            <a:r>
              <a:rPr lang="en-US" altLang="en-US"/>
              <a:t>Slide </a:t>
            </a:r>
            <a:fld id="{CA3A8BFF-9C7C-44C4-9364-A9BB01D83082}" type="slidenum">
              <a:rPr lang="en-US" altLang="en-US"/>
              <a:pPr/>
              <a:t>16</a:t>
            </a:fld>
            <a:endParaRPr lang="en-US" altLang="en-US"/>
          </a:p>
        </p:txBody>
      </p:sp>
      <p:pic>
        <p:nvPicPr>
          <p:cNvPr id="7" name="Picture 7" descr="Diagram&#10;&#10;Description automatically generated">
            <a:extLst>
              <a:ext uri="{FF2B5EF4-FFF2-40B4-BE49-F238E27FC236}">
                <a16:creationId xmlns:a16="http://schemas.microsoft.com/office/drawing/2014/main" id="{98E99E5F-5DF3-F6D1-A64F-AA1418265618}"/>
              </a:ext>
            </a:extLst>
          </p:cNvPr>
          <p:cNvPicPr>
            <a:picLocks noChangeAspect="1"/>
          </p:cNvPicPr>
          <p:nvPr/>
        </p:nvPicPr>
        <p:blipFill>
          <a:blip r:embed="rId2"/>
          <a:stretch>
            <a:fillRect/>
          </a:stretch>
        </p:blipFill>
        <p:spPr>
          <a:xfrm>
            <a:off x="848818" y="1601209"/>
            <a:ext cx="7783642" cy="4779844"/>
          </a:xfrm>
          <a:prstGeom prst="rect">
            <a:avLst/>
          </a:prstGeom>
        </p:spPr>
      </p:pic>
    </p:spTree>
    <p:extLst>
      <p:ext uri="{BB962C8B-B14F-4D97-AF65-F5344CB8AC3E}">
        <p14:creationId xmlns:p14="http://schemas.microsoft.com/office/powerpoint/2010/main" val="25913941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2115E-AD96-043D-2000-E601B65EF6A0}"/>
              </a:ext>
            </a:extLst>
          </p:cNvPr>
          <p:cNvSpPr>
            <a:spLocks noGrp="1"/>
          </p:cNvSpPr>
          <p:nvPr>
            <p:ph type="title"/>
          </p:nvPr>
        </p:nvSpPr>
        <p:spPr/>
        <p:txBody>
          <a:bodyPr/>
          <a:lstStyle/>
          <a:p>
            <a:r>
              <a:rPr lang="en-US" dirty="0">
                <a:cs typeface="Times New Roman"/>
              </a:rPr>
              <a:t>Summary</a:t>
            </a:r>
          </a:p>
        </p:txBody>
      </p:sp>
      <p:sp>
        <p:nvSpPr>
          <p:cNvPr id="3" name="Content Placeholder 2">
            <a:extLst>
              <a:ext uri="{FF2B5EF4-FFF2-40B4-BE49-F238E27FC236}">
                <a16:creationId xmlns:a16="http://schemas.microsoft.com/office/drawing/2014/main" id="{CD4E6022-5FD1-F10A-0CA8-E7C988EAAE12}"/>
              </a:ext>
            </a:extLst>
          </p:cNvPr>
          <p:cNvSpPr>
            <a:spLocks noGrp="1"/>
          </p:cNvSpPr>
          <p:nvPr>
            <p:ph idx="1"/>
          </p:nvPr>
        </p:nvSpPr>
        <p:spPr/>
        <p:txBody>
          <a:bodyPr/>
          <a:lstStyle/>
          <a:p>
            <a:r>
              <a:rPr lang="en-US" sz="2000">
                <a:ea typeface="+mn-lt"/>
                <a:cs typeface="+mn-lt"/>
              </a:rPr>
              <a:t>High-PRF bistatic sensing results in extra noise every PRI in the CIR because of phase noise</a:t>
            </a:r>
            <a:endParaRPr lang="en-US" sz="2000" dirty="0">
              <a:cs typeface="Arial"/>
            </a:endParaRPr>
          </a:p>
          <a:p>
            <a:r>
              <a:rPr lang="en-US" sz="2000">
                <a:ea typeface="+mn-lt"/>
                <a:cs typeface="+mn-lt"/>
              </a:rPr>
              <a:t>Pulse burst sensing:</a:t>
            </a:r>
            <a:endParaRPr lang="en-US" sz="2000" dirty="0">
              <a:ea typeface="+mn-lt"/>
              <a:cs typeface="+mn-lt"/>
            </a:endParaRPr>
          </a:p>
          <a:p>
            <a:pPr lvl="1"/>
            <a:r>
              <a:rPr lang="en-US" sz="1600">
                <a:ea typeface="+mn-lt"/>
                <a:cs typeface="+mn-lt"/>
              </a:rPr>
              <a:t>Solves the phase noise issue</a:t>
            </a:r>
          </a:p>
          <a:p>
            <a:pPr lvl="2"/>
            <a:r>
              <a:rPr lang="en-US" sz="1000">
                <a:ea typeface="+mn-lt"/>
                <a:cs typeface="+mn-lt"/>
              </a:rPr>
              <a:t>Long gap for undisturbed listening (like low PRF)</a:t>
            </a:r>
            <a:endParaRPr lang="en-US" sz="1000">
              <a:cs typeface="Arial"/>
            </a:endParaRPr>
          </a:p>
          <a:p>
            <a:pPr lvl="2"/>
            <a:r>
              <a:rPr lang="en-US" sz="1000">
                <a:ea typeface="+mn-lt"/>
                <a:cs typeface="+mn-lt"/>
              </a:rPr>
              <a:t>Still low air-time usage (like high PRF)</a:t>
            </a:r>
            <a:endParaRPr lang="en-US" sz="1000">
              <a:cs typeface="Arial"/>
            </a:endParaRPr>
          </a:p>
          <a:p>
            <a:pPr lvl="1"/>
            <a:r>
              <a:rPr lang="en-US" sz="1600">
                <a:ea typeface="+mn-lt"/>
                <a:cs typeface="+mn-lt"/>
              </a:rPr>
              <a:t>Useful for monostatic / bistatic / combistatic sensing</a:t>
            </a:r>
            <a:endParaRPr lang="en-US" sz="1600">
              <a:cs typeface="Arial"/>
            </a:endParaRPr>
          </a:p>
          <a:p>
            <a:pPr lvl="1"/>
            <a:r>
              <a:rPr lang="en-US" sz="1600">
                <a:ea typeface="+mn-lt"/>
                <a:cs typeface="+mn-lt"/>
              </a:rPr>
              <a:t>Is a Supercomplementary Set of Sequences (SSS)</a:t>
            </a:r>
            <a:endParaRPr lang="en-US" sz="1600">
              <a:cs typeface="Arial"/>
            </a:endParaRPr>
          </a:p>
          <a:p>
            <a:endParaRPr lang="en-US" sz="2000" dirty="0">
              <a:cs typeface="Arial"/>
            </a:endParaRPr>
          </a:p>
        </p:txBody>
      </p:sp>
      <p:sp>
        <p:nvSpPr>
          <p:cNvPr id="4" name="Date Placeholder 3">
            <a:extLst>
              <a:ext uri="{FF2B5EF4-FFF2-40B4-BE49-F238E27FC236}">
                <a16:creationId xmlns:a16="http://schemas.microsoft.com/office/drawing/2014/main" id="{E06A94F5-27F9-CA6F-AC9E-A31566B69397}"/>
              </a:ext>
            </a:extLst>
          </p:cNvPr>
          <p:cNvSpPr>
            <a:spLocks noGrp="1"/>
          </p:cNvSpPr>
          <p:nvPr>
            <p:ph type="dt" sz="half" idx="10"/>
          </p:nvPr>
        </p:nvSpPr>
        <p:spPr/>
        <p:txBody>
          <a:bodyPr/>
          <a:lstStyle/>
          <a:p>
            <a:r>
              <a:rPr lang="en-US" altLang="en-US" dirty="0"/>
              <a:t>Nov 2022</a:t>
            </a:r>
          </a:p>
        </p:txBody>
      </p:sp>
      <p:sp>
        <p:nvSpPr>
          <p:cNvPr id="6" name="Slide Number Placeholder 5">
            <a:extLst>
              <a:ext uri="{FF2B5EF4-FFF2-40B4-BE49-F238E27FC236}">
                <a16:creationId xmlns:a16="http://schemas.microsoft.com/office/drawing/2014/main" id="{BC03DBB9-0EB6-CA5D-2C84-542E9FD1BCD6}"/>
              </a:ext>
            </a:extLst>
          </p:cNvPr>
          <p:cNvSpPr>
            <a:spLocks noGrp="1"/>
          </p:cNvSpPr>
          <p:nvPr>
            <p:ph type="sldNum" sz="quarter" idx="12"/>
          </p:nvPr>
        </p:nvSpPr>
        <p:spPr/>
        <p:txBody>
          <a:bodyPr/>
          <a:lstStyle/>
          <a:p>
            <a:r>
              <a:rPr lang="en-US" altLang="en-US"/>
              <a:t>Slide </a:t>
            </a:r>
            <a:fld id="{7FFA85FD-E192-4C2D-9860-28C59D48001D}" type="slidenum">
              <a:rPr lang="en-US" altLang="en-US"/>
              <a:pPr/>
              <a:t>17</a:t>
            </a:fld>
            <a:endParaRPr lang="en-US" altLang="en-US"/>
          </a:p>
        </p:txBody>
      </p:sp>
      <p:sp>
        <p:nvSpPr>
          <p:cNvPr id="7" name="Footer Placeholder 2">
            <a:extLst>
              <a:ext uri="{FF2B5EF4-FFF2-40B4-BE49-F238E27FC236}">
                <a16:creationId xmlns:a16="http://schemas.microsoft.com/office/drawing/2014/main" id="{75FD745A-A494-9344-A567-3E2816B92BBD}"/>
              </a:ext>
            </a:extLst>
          </p:cNvPr>
          <p:cNvSpPr>
            <a:spLocks noGrp="1"/>
          </p:cNvSpPr>
          <p:nvPr>
            <p:ph type="ftr" sz="quarter" idx="11"/>
          </p:nvPr>
        </p:nvSpPr>
        <p:spPr>
          <a:xfrm>
            <a:off x="5004048" y="6475413"/>
            <a:ext cx="3606552" cy="184666"/>
          </a:xfrm>
        </p:spPr>
        <p:txBody>
          <a:bodyPr/>
          <a:lstStyle/>
          <a:p>
            <a:r>
              <a:rPr lang="en-US" altLang="en-US" dirty="0">
                <a:latin typeface="Times New Roman"/>
                <a:cs typeface="Times New Roman"/>
              </a:rPr>
              <a:t>Hjortland</a:t>
            </a:r>
            <a:r>
              <a:rPr lang="en-US" altLang="en-US">
                <a:latin typeface="Times New Roman"/>
                <a:cs typeface="Times New Roman"/>
              </a:rPr>
              <a:t> et al., </a:t>
            </a:r>
            <a:r>
              <a:rPr lang="en-US" altLang="en-US" err="1">
                <a:latin typeface="Times New Roman"/>
                <a:cs typeface="Times New Roman"/>
              </a:rPr>
              <a:t>Novelda</a:t>
            </a:r>
            <a:r>
              <a:rPr lang="en-US" altLang="en-US" dirty="0">
                <a:latin typeface="Times New Roman"/>
                <a:cs typeface="Times New Roman"/>
              </a:rPr>
              <a:t> AS</a:t>
            </a:r>
          </a:p>
        </p:txBody>
      </p:sp>
    </p:spTree>
    <p:extLst>
      <p:ext uri="{BB962C8B-B14F-4D97-AF65-F5344CB8AC3E}">
        <p14:creationId xmlns:p14="http://schemas.microsoft.com/office/powerpoint/2010/main" val="31337821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2</a:t>
            </a:fld>
            <a:endParaRPr lang="en-US" altLang="en-US"/>
          </a:p>
        </p:txBody>
      </p:sp>
      <p:sp>
        <p:nvSpPr>
          <p:cNvPr id="10" name="Date Placeholder 1">
            <a:extLst>
              <a:ext uri="{FF2B5EF4-FFF2-40B4-BE49-F238E27FC236}">
                <a16:creationId xmlns:a16="http://schemas.microsoft.com/office/drawing/2014/main" id="{1D35E43F-4ED9-4E69-B4D6-9989C6446EE2}"/>
              </a:ext>
            </a:extLst>
          </p:cNvPr>
          <p:cNvSpPr>
            <a:spLocks noGrp="1"/>
          </p:cNvSpPr>
          <p:nvPr>
            <p:ph type="dt" sz="half" idx="10"/>
          </p:nvPr>
        </p:nvSpPr>
        <p:spPr>
          <a:xfrm>
            <a:off x="685800" y="378281"/>
            <a:ext cx="1600200" cy="215444"/>
          </a:xfrm>
        </p:spPr>
        <p:txBody>
          <a:bodyPr/>
          <a:lstStyle/>
          <a:p>
            <a:r>
              <a:rPr lang="en-US" altLang="en-US" dirty="0"/>
              <a:t>Nov 2022</a:t>
            </a: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815547019"/>
              </p:ext>
            </p:extLst>
          </p:nvPr>
        </p:nvGraphicFramePr>
        <p:xfrm>
          <a:off x="685800" y="908720"/>
          <a:ext cx="7774632" cy="5384455"/>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b="1" dirty="0">
                          <a:effectLst/>
                        </a:rPr>
                        <a:t>PAR Objective</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b="1" dirty="0">
                          <a:effectLst/>
                        </a:rPr>
                        <a:t>Proposed Solution (how addressed)</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dirty="0">
                          <a:effectLst/>
                        </a:rPr>
                        <a:t>Other coexistence improvement</a:t>
                      </a:r>
                      <a:endParaRPr lang="en-US" sz="1200" dirty="0">
                        <a:effectLst/>
                        <a:latin typeface="Calibri" panose="020F0502020204030204" pitchFamily="34" charset="0"/>
                        <a:ea typeface="+mn-ea"/>
                        <a:cs typeface="Times New Roman" panose="02020603050405020304" pitchFamily="18" charset="0"/>
                      </a:endParaRPr>
                    </a:p>
                  </a:txBody>
                  <a:tcPr marL="62197" marR="62197" marT="0" marB="0"/>
                </a:tc>
                <a:tc>
                  <a:txBody>
                    <a:bodyPr/>
                    <a:lstStyle/>
                    <a:p>
                      <a:pPr>
                        <a:lnSpc>
                          <a:spcPct val="107000"/>
                        </a:lnSpc>
                        <a:spcAft>
                          <a:spcPts val="800"/>
                        </a:spcAft>
                      </a:pPr>
                      <a:endParaRPr lang="en-US" sz="1200" kern="1200" dirty="0">
                        <a:solidFill>
                          <a:schemeClr val="tx1"/>
                        </a:solidFill>
                        <a:effectLst/>
                        <a:latin typeface="+mn-lt"/>
                        <a:ea typeface="+mn-ea"/>
                        <a:cs typeface="+mn-cs"/>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dirty="0">
                          <a:effectLst/>
                        </a:rPr>
                        <a:t>Backward compatibility with enhanced ranging capable devices (ERDEVs)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dirty="0">
                          <a:effectLst/>
                        </a:rPr>
                        <a:t>Improved link budget and/or reduced air-time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rtl="0" eaLnBrk="1" fontAlgn="auto" latinLnBrk="0" hangingPunct="1">
                        <a:lnSpc>
                          <a:spcPct val="107000"/>
                        </a:lnSpc>
                        <a:spcBef>
                          <a:spcPts val="0"/>
                        </a:spcBef>
                        <a:spcAft>
                          <a:spcPts val="800"/>
                        </a:spcAft>
                        <a:buClrTx/>
                        <a:buSzTx/>
                        <a:buFontTx/>
                        <a:buNone/>
                      </a:pPr>
                      <a:r>
                        <a:rPr lang="en-US" sz="1200" kern="1200" dirty="0">
                          <a:solidFill>
                            <a:schemeClr val="tx1"/>
                          </a:solidFill>
                          <a:effectLst/>
                          <a:latin typeface="+mn-lt"/>
                          <a:ea typeface="+mn-ea"/>
                          <a:cs typeface="+mn-cs"/>
                        </a:rPr>
                        <a:t>High mean PRF, reduced impact of phase noise, </a:t>
                      </a:r>
                      <a:r>
                        <a:rPr lang="en-US" sz="1200" kern="1200">
                          <a:solidFill>
                            <a:schemeClr val="tx1"/>
                          </a:solidFill>
                          <a:effectLst/>
                          <a:latin typeface="+mn-lt"/>
                          <a:ea typeface="+mn-ea"/>
                          <a:cs typeface="+mn-cs"/>
                        </a:rPr>
                        <a:t>combined monostatic and bistatic sensing</a:t>
                      </a: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dirty="0">
                          <a:effectLst/>
                        </a:rPr>
                        <a:t>Additional channels and operating frequencies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dirty="0">
                          <a:effectLst/>
                        </a:rPr>
                        <a:t>Improvements to accuracy / precision / reliability and interoperability for high-integrity ranging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dirty="0">
                          <a:effectLst/>
                        </a:rPr>
                        <a:t>Reduced complexity and power consumption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dirty="0">
                          <a:effectLst/>
                        </a:rPr>
                        <a:t>Hybrid operation with narrowband signaling to assist UWB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dirty="0">
                          <a:effectLst/>
                        </a:rPr>
                        <a:t>Enhanced native discovery and connection setup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kern="1200" dirty="0">
                          <a:solidFill>
                            <a:schemeClr val="tx1"/>
                          </a:solidFill>
                          <a:effectLst/>
                          <a:latin typeface="+mn-lt"/>
                          <a:ea typeface="+mn-ea"/>
                          <a:cs typeface="+mn-cs"/>
                        </a:rPr>
                        <a:t>Good sensitivity at long ranges, channel diversity </a:t>
                      </a:r>
                      <a:r>
                        <a:rPr lang="en-US" sz="1200" kern="1200">
                          <a:solidFill>
                            <a:schemeClr val="tx1"/>
                          </a:solidFill>
                          <a:effectLst/>
                          <a:latin typeface="+mn-lt"/>
                          <a:ea typeface="+mn-ea"/>
                          <a:cs typeface="+mn-cs"/>
                        </a:rPr>
                        <a:t>from combined monostatic and bistatic sensing</a:t>
                      </a:r>
                      <a:endParaRPr lang="en-US" sz="1200" kern="1200" dirty="0">
                        <a:solidFill>
                          <a:schemeClr val="tx1"/>
                        </a:solidFill>
                        <a:effectLst/>
                        <a:highlight>
                          <a:srgbClr val="FFFF00"/>
                        </a:highlight>
                        <a:latin typeface="+mn-lt"/>
                        <a:ea typeface="+mn-ea"/>
                        <a:cs typeface="+mn-cs"/>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dirty="0">
                          <a:effectLst/>
                        </a:rPr>
                        <a:t>Higher data-rate streaming allowing at least 50 Mbit/s of throughput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dirty="0">
                          <a:effectLst/>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dirty="0">
                          <a:effectLst/>
                        </a:rPr>
                        <a:t>Infrastructure synchronization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8" name="Footer Placeholder 2">
            <a:extLst>
              <a:ext uri="{FF2B5EF4-FFF2-40B4-BE49-F238E27FC236}">
                <a16:creationId xmlns:a16="http://schemas.microsoft.com/office/drawing/2014/main" id="{8B482060-C0B6-CE42-B5CD-26CAA773AC97}"/>
              </a:ext>
            </a:extLst>
          </p:cNvPr>
          <p:cNvSpPr>
            <a:spLocks noGrp="1"/>
          </p:cNvSpPr>
          <p:nvPr>
            <p:ph type="ftr" sz="quarter" idx="11"/>
          </p:nvPr>
        </p:nvSpPr>
        <p:spPr>
          <a:xfrm>
            <a:off x="5004048" y="6475413"/>
            <a:ext cx="3606552" cy="184666"/>
          </a:xfrm>
        </p:spPr>
        <p:txBody>
          <a:bodyPr/>
          <a:lstStyle/>
          <a:p>
            <a:r>
              <a:rPr lang="en-US" altLang="en-US" dirty="0">
                <a:latin typeface="Times New Roman"/>
                <a:cs typeface="Times New Roman"/>
              </a:rPr>
              <a:t>Hjortland</a:t>
            </a:r>
            <a:r>
              <a:rPr lang="en-US" altLang="en-US">
                <a:latin typeface="Times New Roman"/>
                <a:cs typeface="Times New Roman"/>
              </a:rPr>
              <a:t> et al., </a:t>
            </a:r>
            <a:r>
              <a:rPr lang="en-US" altLang="en-US" err="1">
                <a:latin typeface="Times New Roman"/>
                <a:cs typeface="Times New Roman"/>
              </a:rPr>
              <a:t>Novelda</a:t>
            </a:r>
            <a:r>
              <a:rPr lang="en-US" altLang="en-US" dirty="0">
                <a:latin typeface="Times New Roman"/>
                <a:cs typeface="Times New Roman"/>
              </a:rPr>
              <a:t> AS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740C3-5DFE-C9F5-73F0-46781CA34C45}"/>
              </a:ext>
            </a:extLst>
          </p:cNvPr>
          <p:cNvSpPr>
            <a:spLocks noGrp="1"/>
          </p:cNvSpPr>
          <p:nvPr>
            <p:ph type="ctrTitle"/>
          </p:nvPr>
        </p:nvSpPr>
        <p:spPr/>
        <p:txBody>
          <a:bodyPr/>
          <a:lstStyle/>
          <a:p>
            <a:r>
              <a:rPr lang="en-US" dirty="0">
                <a:ea typeface="+mj-lt"/>
                <a:cs typeface="+mj-lt"/>
              </a:rPr>
              <a:t>Pulse Burst Sensing</a:t>
            </a:r>
          </a:p>
        </p:txBody>
      </p:sp>
      <p:sp>
        <p:nvSpPr>
          <p:cNvPr id="3" name="Subtitle 2">
            <a:extLst>
              <a:ext uri="{FF2B5EF4-FFF2-40B4-BE49-F238E27FC236}">
                <a16:creationId xmlns:a16="http://schemas.microsoft.com/office/drawing/2014/main" id="{54607127-3750-8FB2-E8CA-2D9C9CCEF96A}"/>
              </a:ext>
            </a:extLst>
          </p:cNvPr>
          <p:cNvSpPr>
            <a:spLocks noGrp="1"/>
          </p:cNvSpPr>
          <p:nvPr>
            <p:ph type="subTitle" idx="1"/>
          </p:nvPr>
        </p:nvSpPr>
        <p:spPr/>
        <p:txBody>
          <a:bodyPr/>
          <a:lstStyle/>
          <a:p>
            <a:r>
              <a:rPr lang="en-US" sz="2400" dirty="0">
                <a:ea typeface="+mn-lt"/>
                <a:cs typeface="+mn-lt"/>
              </a:rPr>
              <a:t>Phase Noise Proof Supercomplementary Set of Sequences</a:t>
            </a:r>
            <a:endParaRPr lang="en-US" dirty="0">
              <a:cs typeface="Arial"/>
            </a:endParaRPr>
          </a:p>
        </p:txBody>
      </p:sp>
      <p:sp>
        <p:nvSpPr>
          <p:cNvPr id="4" name="Date Placeholder 3">
            <a:extLst>
              <a:ext uri="{FF2B5EF4-FFF2-40B4-BE49-F238E27FC236}">
                <a16:creationId xmlns:a16="http://schemas.microsoft.com/office/drawing/2014/main" id="{B063F4C9-51FC-DF8B-BBC0-88E35D10453D}"/>
              </a:ext>
            </a:extLst>
          </p:cNvPr>
          <p:cNvSpPr>
            <a:spLocks noGrp="1"/>
          </p:cNvSpPr>
          <p:nvPr>
            <p:ph type="dt" sz="half" idx="10"/>
          </p:nvPr>
        </p:nvSpPr>
        <p:spPr/>
        <p:txBody>
          <a:bodyPr/>
          <a:lstStyle/>
          <a:p>
            <a:r>
              <a:rPr lang="en-US" altLang="en-US" dirty="0"/>
              <a:t>Nov 2022</a:t>
            </a:r>
          </a:p>
        </p:txBody>
      </p:sp>
      <p:sp>
        <p:nvSpPr>
          <p:cNvPr id="5" name="Footer Placeholder 4">
            <a:extLst>
              <a:ext uri="{FF2B5EF4-FFF2-40B4-BE49-F238E27FC236}">
                <a16:creationId xmlns:a16="http://schemas.microsoft.com/office/drawing/2014/main" id="{D4D32D09-B1D2-4D04-5BC8-470649B64866}"/>
              </a:ext>
            </a:extLst>
          </p:cNvPr>
          <p:cNvSpPr>
            <a:spLocks noGrp="1"/>
          </p:cNvSpPr>
          <p:nvPr>
            <p:ph type="ftr" sz="quarter" idx="11"/>
          </p:nvPr>
        </p:nvSpPr>
        <p:spPr/>
        <p:txBody>
          <a:bodyPr/>
          <a:lstStyle/>
          <a:p>
            <a:r>
              <a:rPr lang="en-US" altLang="en-US">
                <a:latin typeface="Times New Roman"/>
                <a:cs typeface="Times New Roman"/>
              </a:rPr>
              <a:t>Hjortland</a:t>
            </a:r>
            <a:r>
              <a:rPr lang="en-US" altLang="en-US" dirty="0">
                <a:latin typeface="Times New Roman"/>
                <a:cs typeface="Times New Roman"/>
              </a:rPr>
              <a:t> et al., </a:t>
            </a:r>
            <a:r>
              <a:rPr lang="en-US" altLang="en-US" err="1">
                <a:latin typeface="Times New Roman"/>
                <a:cs typeface="Times New Roman"/>
              </a:rPr>
              <a:t>Novelda</a:t>
            </a:r>
            <a:r>
              <a:rPr lang="en-US" altLang="en-US" dirty="0">
                <a:latin typeface="Times New Roman"/>
                <a:cs typeface="Times New Roman"/>
              </a:rPr>
              <a:t> AS</a:t>
            </a:r>
          </a:p>
        </p:txBody>
      </p:sp>
      <p:sp>
        <p:nvSpPr>
          <p:cNvPr id="6" name="Slide Number Placeholder 5">
            <a:extLst>
              <a:ext uri="{FF2B5EF4-FFF2-40B4-BE49-F238E27FC236}">
                <a16:creationId xmlns:a16="http://schemas.microsoft.com/office/drawing/2014/main" id="{118FE6C3-324C-D003-8CFA-80C2D6FA6CBC}"/>
              </a:ext>
            </a:extLst>
          </p:cNvPr>
          <p:cNvSpPr>
            <a:spLocks noGrp="1"/>
          </p:cNvSpPr>
          <p:nvPr>
            <p:ph type="sldNum" sz="quarter" idx="12"/>
          </p:nvPr>
        </p:nvSpPr>
        <p:spPr/>
        <p:txBody>
          <a:bodyPr/>
          <a:lstStyle/>
          <a:p>
            <a:r>
              <a:rPr lang="en-US" altLang="en-US"/>
              <a:t>Slide </a:t>
            </a:r>
            <a:fld id="{4EF2733A-7873-4D87-9B81-5F5F3E4A4D35}" type="slidenum">
              <a:rPr lang="en-US" altLang="en-US"/>
              <a:pPr/>
              <a:t>3</a:t>
            </a:fld>
            <a:endParaRPr lang="en-US" altLang="en-US"/>
          </a:p>
        </p:txBody>
      </p:sp>
    </p:spTree>
    <p:extLst>
      <p:ext uri="{BB962C8B-B14F-4D97-AF65-F5344CB8AC3E}">
        <p14:creationId xmlns:p14="http://schemas.microsoft.com/office/powerpoint/2010/main" val="2820174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83E0C-9D7A-15FC-A5F3-5D569D5847E7}"/>
              </a:ext>
            </a:extLst>
          </p:cNvPr>
          <p:cNvSpPr>
            <a:spLocks noGrp="1"/>
          </p:cNvSpPr>
          <p:nvPr>
            <p:ph type="title"/>
          </p:nvPr>
        </p:nvSpPr>
        <p:spPr/>
        <p:txBody>
          <a:bodyPr/>
          <a:lstStyle/>
          <a:p>
            <a:r>
              <a:rPr lang="en-US" dirty="0">
                <a:cs typeface="Arial"/>
              </a:rPr>
              <a:t>Related TG4ab Contributions</a:t>
            </a:r>
            <a:endParaRPr lang="en-US" dirty="0">
              <a:cs typeface="Times New Roman"/>
            </a:endParaRPr>
          </a:p>
        </p:txBody>
      </p:sp>
      <p:sp>
        <p:nvSpPr>
          <p:cNvPr id="3" name="Content Placeholder 2">
            <a:extLst>
              <a:ext uri="{FF2B5EF4-FFF2-40B4-BE49-F238E27FC236}">
                <a16:creationId xmlns:a16="http://schemas.microsoft.com/office/drawing/2014/main" id="{0B3B9EAB-4F4F-6D19-FE11-155837B83716}"/>
              </a:ext>
            </a:extLst>
          </p:cNvPr>
          <p:cNvSpPr>
            <a:spLocks noGrp="1"/>
          </p:cNvSpPr>
          <p:nvPr>
            <p:ph idx="1"/>
          </p:nvPr>
        </p:nvSpPr>
        <p:spPr/>
        <p:txBody>
          <a:bodyPr/>
          <a:lstStyle/>
          <a:p>
            <a:r>
              <a:rPr lang="en-US" sz="2000" dirty="0">
                <a:ea typeface="+mn-lt"/>
                <a:cs typeface="+mn-lt"/>
              </a:rPr>
              <a:t>15-22-0061-00-04ab-sensing-continued</a:t>
            </a:r>
          </a:p>
          <a:p>
            <a:r>
              <a:rPr lang="en-US" sz="2000" dirty="0">
                <a:ea typeface="+mn-lt"/>
                <a:cs typeface="+mn-lt"/>
              </a:rPr>
              <a:t>15-22-0248-00-04ab-privacy-preserving-and-performance-enhancement-for-uwb-sensing</a:t>
            </a:r>
            <a:endParaRPr lang="en-US" sz="2000" dirty="0">
              <a:cs typeface="Arial"/>
            </a:endParaRPr>
          </a:p>
          <a:p>
            <a:r>
              <a:rPr lang="en-US" sz="2000" dirty="0">
                <a:ea typeface="+mn-lt"/>
                <a:cs typeface="+mn-lt"/>
              </a:rPr>
              <a:t>15-22-0280-01-04ab-deterministic-sts-for-sensing-applications</a:t>
            </a:r>
          </a:p>
          <a:p>
            <a:r>
              <a:rPr lang="en-US" sz="2000" dirty="0">
                <a:ea typeface="+mn-lt"/>
                <a:cs typeface="+mn-lt"/>
              </a:rPr>
              <a:t>15-22-0083-01-04ab-uwb-sensing-concepts</a:t>
            </a:r>
          </a:p>
          <a:p>
            <a:r>
              <a:rPr lang="en-US" sz="2000" dirty="0">
                <a:ea typeface="+mn-lt"/>
                <a:cs typeface="+mn-lt"/>
              </a:rPr>
              <a:t>15-22-0175-00-04ab-sensing-device</a:t>
            </a:r>
          </a:p>
          <a:p>
            <a:r>
              <a:rPr lang="en-US" sz="2000" dirty="0">
                <a:ea typeface="+mn-lt"/>
                <a:cs typeface="+mn-lt"/>
              </a:rPr>
              <a:t>15-22-0308-00-04ab-air-time-efficiency-improvements</a:t>
            </a:r>
          </a:p>
          <a:p>
            <a:r>
              <a:rPr lang="en-US" sz="2000" dirty="0">
                <a:ea typeface="+mn-lt"/>
                <a:cs typeface="+mn-lt"/>
              </a:rPr>
              <a:t>15-22-0335-00-04ab-air-time-efficiency-improvements-update</a:t>
            </a:r>
          </a:p>
          <a:p>
            <a:endParaRPr lang="en-US" sz="2000" dirty="0">
              <a:ea typeface="+mn-lt"/>
              <a:cs typeface="+mn-lt"/>
            </a:endParaRPr>
          </a:p>
        </p:txBody>
      </p:sp>
      <p:sp>
        <p:nvSpPr>
          <p:cNvPr id="4" name="Date Placeholder 3">
            <a:extLst>
              <a:ext uri="{FF2B5EF4-FFF2-40B4-BE49-F238E27FC236}">
                <a16:creationId xmlns:a16="http://schemas.microsoft.com/office/drawing/2014/main" id="{D9BC55A3-028A-FD75-D0A9-AB2E50EB9F56}"/>
              </a:ext>
            </a:extLst>
          </p:cNvPr>
          <p:cNvSpPr>
            <a:spLocks noGrp="1"/>
          </p:cNvSpPr>
          <p:nvPr>
            <p:ph type="dt" sz="half" idx="10"/>
          </p:nvPr>
        </p:nvSpPr>
        <p:spPr/>
        <p:txBody>
          <a:bodyPr/>
          <a:lstStyle/>
          <a:p>
            <a:r>
              <a:rPr lang="en-US" altLang="en-US" dirty="0"/>
              <a:t>Nov 2022</a:t>
            </a:r>
          </a:p>
        </p:txBody>
      </p:sp>
      <p:sp>
        <p:nvSpPr>
          <p:cNvPr id="6" name="Slide Number Placeholder 5">
            <a:extLst>
              <a:ext uri="{FF2B5EF4-FFF2-40B4-BE49-F238E27FC236}">
                <a16:creationId xmlns:a16="http://schemas.microsoft.com/office/drawing/2014/main" id="{E67ECF5B-577D-E289-8797-1E53A4A0AC4A}"/>
              </a:ext>
            </a:extLst>
          </p:cNvPr>
          <p:cNvSpPr>
            <a:spLocks noGrp="1"/>
          </p:cNvSpPr>
          <p:nvPr>
            <p:ph type="sldNum" sz="quarter" idx="12"/>
          </p:nvPr>
        </p:nvSpPr>
        <p:spPr/>
        <p:txBody>
          <a:bodyPr/>
          <a:lstStyle/>
          <a:p>
            <a:r>
              <a:rPr lang="en-US" altLang="en-US"/>
              <a:t>Slide </a:t>
            </a:r>
            <a:fld id="{7FFA85FD-E192-4C2D-9860-28C59D48001D}" type="slidenum">
              <a:rPr lang="en-US" altLang="en-US"/>
              <a:pPr/>
              <a:t>4</a:t>
            </a:fld>
            <a:endParaRPr lang="en-US" altLang="en-US"/>
          </a:p>
        </p:txBody>
      </p:sp>
      <p:sp>
        <p:nvSpPr>
          <p:cNvPr id="7" name="Footer Placeholder 2">
            <a:extLst>
              <a:ext uri="{FF2B5EF4-FFF2-40B4-BE49-F238E27FC236}">
                <a16:creationId xmlns:a16="http://schemas.microsoft.com/office/drawing/2014/main" id="{C0D00AF6-D15F-CC40-B026-5E24ABD4AD67}"/>
              </a:ext>
            </a:extLst>
          </p:cNvPr>
          <p:cNvSpPr>
            <a:spLocks noGrp="1"/>
          </p:cNvSpPr>
          <p:nvPr>
            <p:ph type="ftr" sz="quarter" idx="11"/>
          </p:nvPr>
        </p:nvSpPr>
        <p:spPr>
          <a:xfrm>
            <a:off x="5004048" y="6475413"/>
            <a:ext cx="3606552" cy="184666"/>
          </a:xfrm>
        </p:spPr>
        <p:txBody>
          <a:bodyPr/>
          <a:lstStyle/>
          <a:p>
            <a:r>
              <a:rPr lang="en-US" altLang="en-US" dirty="0">
                <a:latin typeface="Times New Roman"/>
                <a:cs typeface="Times New Roman"/>
              </a:rPr>
              <a:t>Hjortland</a:t>
            </a:r>
            <a:r>
              <a:rPr lang="en-US" altLang="en-US">
                <a:latin typeface="Times New Roman"/>
                <a:cs typeface="Times New Roman"/>
              </a:rPr>
              <a:t> et al., </a:t>
            </a:r>
            <a:r>
              <a:rPr lang="en-US" altLang="en-US" err="1">
                <a:latin typeface="Times New Roman"/>
                <a:cs typeface="Times New Roman"/>
              </a:rPr>
              <a:t>Novelda</a:t>
            </a:r>
            <a:r>
              <a:rPr lang="en-US" altLang="en-US" dirty="0">
                <a:latin typeface="Times New Roman"/>
                <a:cs typeface="Times New Roman"/>
              </a:rPr>
              <a:t> AS</a:t>
            </a:r>
          </a:p>
        </p:txBody>
      </p:sp>
    </p:spTree>
    <p:extLst>
      <p:ext uri="{BB962C8B-B14F-4D97-AF65-F5344CB8AC3E}">
        <p14:creationId xmlns:p14="http://schemas.microsoft.com/office/powerpoint/2010/main" val="708446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A8FEA-6F73-6DD2-9D89-A6AC5308C1D4}"/>
              </a:ext>
            </a:extLst>
          </p:cNvPr>
          <p:cNvSpPr>
            <a:spLocks noGrp="1"/>
          </p:cNvSpPr>
          <p:nvPr>
            <p:ph type="title"/>
          </p:nvPr>
        </p:nvSpPr>
        <p:spPr/>
        <p:txBody>
          <a:bodyPr/>
          <a:lstStyle/>
          <a:p>
            <a:r>
              <a:rPr lang="en-US" dirty="0">
                <a:cs typeface="Times New Roman"/>
              </a:rPr>
              <a:t>Pulse Burst Sensing</a:t>
            </a:r>
            <a:endParaRPr lang="en-US" dirty="0"/>
          </a:p>
        </p:txBody>
      </p:sp>
      <p:sp>
        <p:nvSpPr>
          <p:cNvPr id="3" name="Content Placeholder 2">
            <a:extLst>
              <a:ext uri="{FF2B5EF4-FFF2-40B4-BE49-F238E27FC236}">
                <a16:creationId xmlns:a16="http://schemas.microsoft.com/office/drawing/2014/main" id="{82D022AA-0ECC-6810-FDAF-F4970C465E95}"/>
              </a:ext>
            </a:extLst>
          </p:cNvPr>
          <p:cNvSpPr>
            <a:spLocks noGrp="1"/>
          </p:cNvSpPr>
          <p:nvPr>
            <p:ph idx="1"/>
          </p:nvPr>
        </p:nvSpPr>
        <p:spPr/>
        <p:txBody>
          <a:bodyPr/>
          <a:lstStyle/>
          <a:p>
            <a:r>
              <a:rPr lang="en-US" sz="2000" dirty="0">
                <a:ea typeface="+mn-lt"/>
                <a:cs typeface="+mn-lt"/>
              </a:rPr>
              <a:t>Send bursts of pulses with listening gaps between the bursts</a:t>
            </a:r>
          </a:p>
          <a:p>
            <a:r>
              <a:rPr lang="en-US" sz="2000">
                <a:ea typeface="+mn-lt"/>
                <a:cs typeface="+mn-lt"/>
              </a:rPr>
              <a:t>The key feature is the bursts, not the exact sequence</a:t>
            </a:r>
          </a:p>
          <a:p>
            <a:r>
              <a:rPr lang="en-US" sz="2000" dirty="0">
                <a:ea typeface="+mn-lt"/>
                <a:cs typeface="+mn-lt"/>
              </a:rPr>
              <a:t>Different sequence designs are possible</a:t>
            </a:r>
            <a:endParaRPr lang="en-US" sz="2000" dirty="0">
              <a:cs typeface="Arial"/>
            </a:endParaRPr>
          </a:p>
          <a:p>
            <a:pPr lvl="1"/>
            <a:r>
              <a:rPr lang="en-US" sz="1800">
                <a:ea typeface="+mn-lt"/>
                <a:cs typeface="+mn-lt"/>
              </a:rPr>
              <a:t>SZC, shifted-Ipatov-code, etc.</a:t>
            </a:r>
            <a:endParaRPr lang="en-US" sz="1800" dirty="0">
              <a:cs typeface="Arial"/>
            </a:endParaRPr>
          </a:p>
          <a:p>
            <a:r>
              <a:rPr lang="en-US" sz="2000" dirty="0">
                <a:cs typeface="Arial"/>
              </a:rPr>
              <a:t>Pulse burst sensing is a </a:t>
            </a:r>
            <a:r>
              <a:rPr lang="en-US" sz="2000" err="1">
                <a:cs typeface="Arial"/>
              </a:rPr>
              <a:t>Supercomplementary</a:t>
            </a:r>
            <a:r>
              <a:rPr lang="en-US" sz="2000" dirty="0">
                <a:cs typeface="Arial"/>
              </a:rPr>
              <a:t> Set of Sequences (SSS)</a:t>
            </a:r>
          </a:p>
          <a:p>
            <a:pPr lvl="1"/>
            <a:r>
              <a:rPr lang="en-US" sz="1600">
                <a:cs typeface="Arial"/>
              </a:rPr>
              <a:t>Robust against frequency offset, clipping, and other deformations</a:t>
            </a:r>
            <a:endParaRPr lang="en-US" sz="1600">
              <a:ea typeface="+mn-lt"/>
              <a:cs typeface="+mn-lt"/>
            </a:endParaRPr>
          </a:p>
          <a:p>
            <a:r>
              <a:rPr lang="en-US" sz="2000">
                <a:ea typeface="+mn-lt"/>
                <a:cs typeface="+mn-lt"/>
              </a:rPr>
              <a:t>Implementation: Same number of correlator taps as other sensing sequences, just spaced differently in time</a:t>
            </a:r>
            <a:endParaRPr lang="en-US" sz="2000" dirty="0">
              <a:ea typeface="+mn-lt"/>
              <a:cs typeface="+mn-lt"/>
            </a:endParaRPr>
          </a:p>
          <a:p>
            <a:endParaRPr lang="en-US" sz="2000" dirty="0">
              <a:ea typeface="+mn-lt"/>
              <a:cs typeface="+mn-lt"/>
            </a:endParaRPr>
          </a:p>
        </p:txBody>
      </p:sp>
      <p:sp>
        <p:nvSpPr>
          <p:cNvPr id="4" name="Date Placeholder 3">
            <a:extLst>
              <a:ext uri="{FF2B5EF4-FFF2-40B4-BE49-F238E27FC236}">
                <a16:creationId xmlns:a16="http://schemas.microsoft.com/office/drawing/2014/main" id="{89B2904B-F857-2B7E-9F5F-42754E6F5EFD}"/>
              </a:ext>
            </a:extLst>
          </p:cNvPr>
          <p:cNvSpPr>
            <a:spLocks noGrp="1"/>
          </p:cNvSpPr>
          <p:nvPr>
            <p:ph type="dt" sz="half" idx="10"/>
          </p:nvPr>
        </p:nvSpPr>
        <p:spPr/>
        <p:txBody>
          <a:bodyPr/>
          <a:lstStyle/>
          <a:p>
            <a:r>
              <a:rPr lang="en-US" altLang="en-US" dirty="0"/>
              <a:t>Nov 2022</a:t>
            </a:r>
          </a:p>
        </p:txBody>
      </p:sp>
      <p:sp>
        <p:nvSpPr>
          <p:cNvPr id="5" name="Footer Placeholder 4">
            <a:extLst>
              <a:ext uri="{FF2B5EF4-FFF2-40B4-BE49-F238E27FC236}">
                <a16:creationId xmlns:a16="http://schemas.microsoft.com/office/drawing/2014/main" id="{5F9F7C15-A359-4E8E-F493-98072F6E7274}"/>
              </a:ext>
            </a:extLst>
          </p:cNvPr>
          <p:cNvSpPr>
            <a:spLocks noGrp="1"/>
          </p:cNvSpPr>
          <p:nvPr>
            <p:ph type="ftr" sz="quarter" idx="11"/>
          </p:nvPr>
        </p:nvSpPr>
        <p:spPr/>
        <p:txBody>
          <a:bodyPr/>
          <a:lstStyle/>
          <a:p>
            <a:r>
              <a:rPr lang="en-US" altLang="en-US" dirty="0" err="1"/>
              <a:t>Hjortland</a:t>
            </a:r>
            <a:r>
              <a:rPr lang="en-US" altLang="en-US" dirty="0"/>
              <a:t>, et al., </a:t>
            </a:r>
            <a:r>
              <a:rPr lang="en-US" altLang="en-US" dirty="0" err="1"/>
              <a:t>Novelda</a:t>
            </a:r>
            <a:r>
              <a:rPr lang="en-US" altLang="en-US" dirty="0"/>
              <a:t> AS</a:t>
            </a:r>
          </a:p>
        </p:txBody>
      </p:sp>
      <p:sp>
        <p:nvSpPr>
          <p:cNvPr id="6" name="Slide Number Placeholder 5">
            <a:extLst>
              <a:ext uri="{FF2B5EF4-FFF2-40B4-BE49-F238E27FC236}">
                <a16:creationId xmlns:a16="http://schemas.microsoft.com/office/drawing/2014/main" id="{2A5DCB9C-7362-6CCA-63BE-C7C59ABEB015}"/>
              </a:ext>
            </a:extLst>
          </p:cNvPr>
          <p:cNvSpPr>
            <a:spLocks noGrp="1"/>
          </p:cNvSpPr>
          <p:nvPr>
            <p:ph type="sldNum" sz="quarter" idx="12"/>
          </p:nvPr>
        </p:nvSpPr>
        <p:spPr/>
        <p:txBody>
          <a:bodyPr/>
          <a:lstStyle/>
          <a:p>
            <a:r>
              <a:rPr lang="en-US" altLang="en-US"/>
              <a:t>Slide </a:t>
            </a:r>
            <a:fld id="{7FFA85FD-E192-4C2D-9860-28C59D48001D}" type="slidenum">
              <a:rPr lang="en-US" altLang="en-US"/>
              <a:pPr/>
              <a:t>5</a:t>
            </a:fld>
            <a:endParaRPr lang="en-US" altLang="en-US"/>
          </a:p>
        </p:txBody>
      </p:sp>
    </p:spTree>
    <p:extLst>
      <p:ext uri="{BB962C8B-B14F-4D97-AF65-F5344CB8AC3E}">
        <p14:creationId xmlns:p14="http://schemas.microsoft.com/office/powerpoint/2010/main" val="2635425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00AB1-35D3-14F4-D83A-B20839AC88EF}"/>
              </a:ext>
            </a:extLst>
          </p:cNvPr>
          <p:cNvSpPr>
            <a:spLocks noGrp="1"/>
          </p:cNvSpPr>
          <p:nvPr>
            <p:ph type="title"/>
          </p:nvPr>
        </p:nvSpPr>
        <p:spPr/>
        <p:txBody>
          <a:bodyPr/>
          <a:lstStyle/>
          <a:p>
            <a:r>
              <a:rPr lang="en-US" dirty="0">
                <a:ea typeface="+mj-lt"/>
                <a:cs typeface="+mj-lt"/>
              </a:rPr>
              <a:t>Monostatic / Bistatic / </a:t>
            </a:r>
            <a:r>
              <a:rPr lang="en-US" dirty="0" err="1">
                <a:ea typeface="+mj-lt"/>
                <a:cs typeface="+mj-lt"/>
              </a:rPr>
              <a:t>Combistatic</a:t>
            </a:r>
            <a:r>
              <a:rPr lang="en-US" dirty="0">
                <a:ea typeface="+mj-lt"/>
                <a:cs typeface="+mj-lt"/>
              </a:rPr>
              <a:t> Sensing</a:t>
            </a:r>
            <a:endParaRPr lang="en-US" dirty="0" err="1"/>
          </a:p>
        </p:txBody>
      </p:sp>
      <p:sp>
        <p:nvSpPr>
          <p:cNvPr id="3" name="Content Placeholder 2">
            <a:extLst>
              <a:ext uri="{FF2B5EF4-FFF2-40B4-BE49-F238E27FC236}">
                <a16:creationId xmlns:a16="http://schemas.microsoft.com/office/drawing/2014/main" id="{DCFDFA7C-5983-8C88-ED60-5AB77568094F}"/>
              </a:ext>
            </a:extLst>
          </p:cNvPr>
          <p:cNvSpPr>
            <a:spLocks noGrp="1"/>
          </p:cNvSpPr>
          <p:nvPr>
            <p:ph idx="1"/>
          </p:nvPr>
        </p:nvSpPr>
        <p:spPr/>
        <p:txBody>
          <a:bodyPr/>
          <a:lstStyle/>
          <a:p>
            <a:r>
              <a:rPr lang="en-US" sz="1800" dirty="0">
                <a:ea typeface="+mn-lt"/>
                <a:cs typeface="+mn-lt"/>
              </a:rPr>
              <a:t>Monostatic:</a:t>
            </a:r>
          </a:p>
          <a:p>
            <a:pPr lvl="1"/>
            <a:r>
              <a:rPr lang="en-US" sz="1400" dirty="0">
                <a:ea typeface="+mn-lt"/>
                <a:cs typeface="+mn-lt"/>
              </a:rPr>
              <a:t>Node only transmits to itself, so the sensing sequence does not need to be standardized</a:t>
            </a:r>
          </a:p>
          <a:p>
            <a:pPr lvl="2"/>
            <a:r>
              <a:rPr lang="en-US" sz="1100" dirty="0">
                <a:ea typeface="+mn-lt"/>
                <a:cs typeface="+mn-lt"/>
              </a:rPr>
              <a:t>Try to avoid collision with known preamble sequences, etc.</a:t>
            </a:r>
          </a:p>
          <a:p>
            <a:r>
              <a:rPr lang="en-US" sz="1800" dirty="0">
                <a:ea typeface="+mn-lt"/>
                <a:cs typeface="+mn-lt"/>
              </a:rPr>
              <a:t>Bistatic:</a:t>
            </a:r>
          </a:p>
          <a:p>
            <a:pPr lvl="1"/>
            <a:r>
              <a:rPr lang="en-US" sz="1400" dirty="0">
                <a:ea typeface="+mn-lt"/>
                <a:cs typeface="+mn-lt"/>
              </a:rPr>
              <a:t>Bistatic-only misses out on monostatic "for free" using the already transmitted energy and is therefore a bit wasteful</a:t>
            </a:r>
          </a:p>
          <a:p>
            <a:pPr lvl="2"/>
            <a:r>
              <a:rPr lang="en-US" sz="1100" dirty="0">
                <a:ea typeface="+mn-lt"/>
                <a:cs typeface="+mn-lt"/>
              </a:rPr>
              <a:t>If having both bistatic and monostatic data is not necessary, it will probably be easier to perform monostatic sensing instead of bistatic sensing</a:t>
            </a:r>
          </a:p>
          <a:p>
            <a:r>
              <a:rPr lang="en-US" sz="1800" err="1">
                <a:ea typeface="+mn-lt"/>
                <a:cs typeface="+mn-lt"/>
              </a:rPr>
              <a:t>Combistatic</a:t>
            </a:r>
            <a:r>
              <a:rPr lang="en-US" sz="1800" dirty="0">
                <a:ea typeface="+mn-lt"/>
                <a:cs typeface="+mn-lt"/>
              </a:rPr>
              <a:t>:</a:t>
            </a:r>
          </a:p>
          <a:p>
            <a:pPr lvl="1"/>
            <a:r>
              <a:rPr lang="en-US" sz="1400">
                <a:ea typeface="+mn-lt"/>
                <a:cs typeface="+mn-lt"/>
              </a:rPr>
              <a:t>Combistatic sensing is simultaneous monostatic and bistatic sensing using the same transmitted energy</a:t>
            </a:r>
            <a:endParaRPr lang="en-US" sz="1400" dirty="0">
              <a:ea typeface="+mn-lt"/>
              <a:cs typeface="+mn-lt"/>
            </a:endParaRPr>
          </a:p>
          <a:p>
            <a:pPr lvl="1"/>
            <a:r>
              <a:rPr lang="en-US" sz="1400">
                <a:ea typeface="+mn-lt"/>
                <a:cs typeface="+mn-lt"/>
              </a:rPr>
              <a:t>This is an important and distinct case, so we introduce the term "combistatic" to describe it</a:t>
            </a:r>
            <a:endParaRPr lang="en-US" sz="1400">
              <a:cs typeface="Arial"/>
            </a:endParaRPr>
          </a:p>
          <a:p>
            <a:pPr lvl="1"/>
            <a:r>
              <a:rPr lang="en-US" sz="1400">
                <a:ea typeface="+mn-lt"/>
                <a:cs typeface="+mn-lt"/>
              </a:rPr>
              <a:t>Combistatic is more relevant than monostatic-only and bistatic-only for 802.15.4ab due to the reasons given above</a:t>
            </a:r>
            <a:endParaRPr lang="en-US" sz="1400">
              <a:cs typeface="Arial"/>
            </a:endParaRPr>
          </a:p>
          <a:p>
            <a:endParaRPr lang="en-US" sz="1800" dirty="0">
              <a:cs typeface="Arial"/>
            </a:endParaRPr>
          </a:p>
        </p:txBody>
      </p:sp>
      <p:sp>
        <p:nvSpPr>
          <p:cNvPr id="4" name="Date Placeholder 3">
            <a:extLst>
              <a:ext uri="{FF2B5EF4-FFF2-40B4-BE49-F238E27FC236}">
                <a16:creationId xmlns:a16="http://schemas.microsoft.com/office/drawing/2014/main" id="{E4982F10-96F0-3CF8-A7B0-22ECB1C9A882}"/>
              </a:ext>
            </a:extLst>
          </p:cNvPr>
          <p:cNvSpPr>
            <a:spLocks noGrp="1"/>
          </p:cNvSpPr>
          <p:nvPr>
            <p:ph type="dt" sz="half" idx="10"/>
          </p:nvPr>
        </p:nvSpPr>
        <p:spPr/>
        <p:txBody>
          <a:bodyPr/>
          <a:lstStyle/>
          <a:p>
            <a:r>
              <a:rPr lang="en-US" altLang="en-US" dirty="0"/>
              <a:t>Nov 2022</a:t>
            </a:r>
          </a:p>
        </p:txBody>
      </p:sp>
      <p:sp>
        <p:nvSpPr>
          <p:cNvPr id="5" name="Footer Placeholder 4">
            <a:extLst>
              <a:ext uri="{FF2B5EF4-FFF2-40B4-BE49-F238E27FC236}">
                <a16:creationId xmlns:a16="http://schemas.microsoft.com/office/drawing/2014/main" id="{5B466137-48A9-0CF4-7465-E6E19E40C887}"/>
              </a:ext>
            </a:extLst>
          </p:cNvPr>
          <p:cNvSpPr>
            <a:spLocks noGrp="1"/>
          </p:cNvSpPr>
          <p:nvPr>
            <p:ph type="ftr" sz="quarter" idx="11"/>
          </p:nvPr>
        </p:nvSpPr>
        <p:spPr/>
        <p:txBody>
          <a:bodyPr/>
          <a:lstStyle/>
          <a:p>
            <a:r>
              <a:rPr lang="en-US" altLang="en-US" dirty="0" err="1"/>
              <a:t>Hjortland</a:t>
            </a:r>
            <a:r>
              <a:rPr lang="en-US" altLang="en-US" dirty="0"/>
              <a:t>, et al., </a:t>
            </a:r>
            <a:r>
              <a:rPr lang="en-US" altLang="en-US" dirty="0" err="1"/>
              <a:t>Novelda</a:t>
            </a:r>
            <a:r>
              <a:rPr lang="en-US" altLang="en-US" dirty="0"/>
              <a:t> AS</a:t>
            </a:r>
          </a:p>
        </p:txBody>
      </p:sp>
      <p:sp>
        <p:nvSpPr>
          <p:cNvPr id="6" name="Slide Number Placeholder 5">
            <a:extLst>
              <a:ext uri="{FF2B5EF4-FFF2-40B4-BE49-F238E27FC236}">
                <a16:creationId xmlns:a16="http://schemas.microsoft.com/office/drawing/2014/main" id="{EB4ABB61-D5F7-618D-4A53-E8B27012CA8B}"/>
              </a:ext>
            </a:extLst>
          </p:cNvPr>
          <p:cNvSpPr>
            <a:spLocks noGrp="1"/>
          </p:cNvSpPr>
          <p:nvPr>
            <p:ph type="sldNum" sz="quarter" idx="12"/>
          </p:nvPr>
        </p:nvSpPr>
        <p:spPr/>
        <p:txBody>
          <a:bodyPr/>
          <a:lstStyle/>
          <a:p>
            <a:r>
              <a:rPr lang="en-US" altLang="en-US"/>
              <a:t>Slide </a:t>
            </a:r>
            <a:fld id="{7FFA85FD-E192-4C2D-9860-28C59D48001D}" type="slidenum">
              <a:rPr lang="en-US" altLang="en-US"/>
              <a:pPr/>
              <a:t>6</a:t>
            </a:fld>
            <a:endParaRPr lang="en-US" altLang="en-US"/>
          </a:p>
        </p:txBody>
      </p:sp>
    </p:spTree>
    <p:extLst>
      <p:ext uri="{BB962C8B-B14F-4D97-AF65-F5344CB8AC3E}">
        <p14:creationId xmlns:p14="http://schemas.microsoft.com/office/powerpoint/2010/main" val="2585738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CB4BF-3FC8-E9B2-91DD-90FADAE5DD11}"/>
              </a:ext>
            </a:extLst>
          </p:cNvPr>
          <p:cNvSpPr>
            <a:spLocks noGrp="1"/>
          </p:cNvSpPr>
          <p:nvPr>
            <p:ph type="title"/>
          </p:nvPr>
        </p:nvSpPr>
        <p:spPr/>
        <p:txBody>
          <a:bodyPr/>
          <a:lstStyle/>
          <a:p>
            <a:r>
              <a:rPr lang="en-US" dirty="0">
                <a:cs typeface="Times New Roman"/>
              </a:rPr>
              <a:t>Low PRF, High PRF, and Pulse Bursts</a:t>
            </a:r>
            <a:br>
              <a:rPr lang="en-US" dirty="0">
                <a:cs typeface="Times New Roman"/>
              </a:rPr>
            </a:br>
            <a:r>
              <a:rPr lang="en-US" dirty="0">
                <a:cs typeface="Times New Roman"/>
              </a:rPr>
              <a:t>Properties</a:t>
            </a:r>
            <a:endParaRPr lang="en-US" dirty="0"/>
          </a:p>
        </p:txBody>
      </p:sp>
      <p:sp>
        <p:nvSpPr>
          <p:cNvPr id="3" name="Date Placeholder 2">
            <a:extLst>
              <a:ext uri="{FF2B5EF4-FFF2-40B4-BE49-F238E27FC236}">
                <a16:creationId xmlns:a16="http://schemas.microsoft.com/office/drawing/2014/main" id="{53D73676-A0FA-FA34-34FA-8929D7B1064B}"/>
              </a:ext>
            </a:extLst>
          </p:cNvPr>
          <p:cNvSpPr>
            <a:spLocks noGrp="1"/>
          </p:cNvSpPr>
          <p:nvPr>
            <p:ph type="dt" sz="half" idx="10"/>
          </p:nvPr>
        </p:nvSpPr>
        <p:spPr/>
        <p:txBody>
          <a:bodyPr/>
          <a:lstStyle/>
          <a:p>
            <a:r>
              <a:rPr lang="en-US" altLang="en-US" dirty="0"/>
              <a:t>Nov 2022</a:t>
            </a:r>
          </a:p>
        </p:txBody>
      </p:sp>
      <p:sp>
        <p:nvSpPr>
          <p:cNvPr id="4" name="Footer Placeholder 3">
            <a:extLst>
              <a:ext uri="{FF2B5EF4-FFF2-40B4-BE49-F238E27FC236}">
                <a16:creationId xmlns:a16="http://schemas.microsoft.com/office/drawing/2014/main" id="{53D10D06-94FF-B035-37A4-07BDE6CA6EF8}"/>
              </a:ext>
            </a:extLst>
          </p:cNvPr>
          <p:cNvSpPr>
            <a:spLocks noGrp="1"/>
          </p:cNvSpPr>
          <p:nvPr>
            <p:ph type="ftr" sz="quarter" idx="11"/>
          </p:nvPr>
        </p:nvSpPr>
        <p:spPr/>
        <p:txBody>
          <a:bodyPr/>
          <a:lstStyle/>
          <a:p>
            <a:r>
              <a:rPr lang="en-US" altLang="en-US" dirty="0" err="1"/>
              <a:t>Hjortland</a:t>
            </a:r>
            <a:r>
              <a:rPr lang="en-US" altLang="en-US" dirty="0"/>
              <a:t>, et al., </a:t>
            </a:r>
            <a:r>
              <a:rPr lang="en-US" altLang="en-US" dirty="0" err="1"/>
              <a:t>Novelda</a:t>
            </a:r>
            <a:r>
              <a:rPr lang="en-US" altLang="en-US" dirty="0"/>
              <a:t> AS</a:t>
            </a:r>
          </a:p>
        </p:txBody>
      </p:sp>
      <p:sp>
        <p:nvSpPr>
          <p:cNvPr id="5" name="Slide Number Placeholder 4">
            <a:extLst>
              <a:ext uri="{FF2B5EF4-FFF2-40B4-BE49-F238E27FC236}">
                <a16:creationId xmlns:a16="http://schemas.microsoft.com/office/drawing/2014/main" id="{650FA178-230C-11A5-02E7-299BAB7F4D04}"/>
              </a:ext>
            </a:extLst>
          </p:cNvPr>
          <p:cNvSpPr>
            <a:spLocks noGrp="1"/>
          </p:cNvSpPr>
          <p:nvPr>
            <p:ph type="sldNum" sz="quarter" idx="12"/>
          </p:nvPr>
        </p:nvSpPr>
        <p:spPr/>
        <p:txBody>
          <a:bodyPr/>
          <a:lstStyle/>
          <a:p>
            <a:r>
              <a:rPr lang="en-US" altLang="en-US"/>
              <a:t>Slide </a:t>
            </a:r>
            <a:fld id="{CA3A8BFF-9C7C-44C4-9364-A9BB01D83082}" type="slidenum">
              <a:rPr lang="en-US" altLang="en-US"/>
              <a:pPr/>
              <a:t>7</a:t>
            </a:fld>
            <a:endParaRPr lang="en-US" altLang="en-US"/>
          </a:p>
        </p:txBody>
      </p:sp>
      <p:pic>
        <p:nvPicPr>
          <p:cNvPr id="6" name="Picture 6" descr="Graphical user interface, application&#10;&#10;Description automatically generated">
            <a:extLst>
              <a:ext uri="{FF2B5EF4-FFF2-40B4-BE49-F238E27FC236}">
                <a16:creationId xmlns:a16="http://schemas.microsoft.com/office/drawing/2014/main" id="{2C0D2E4C-B3BB-3783-403F-DF7CE4839A74}"/>
              </a:ext>
            </a:extLst>
          </p:cNvPr>
          <p:cNvPicPr>
            <a:picLocks noChangeAspect="1"/>
          </p:cNvPicPr>
          <p:nvPr/>
        </p:nvPicPr>
        <p:blipFill>
          <a:blip r:embed="rId2"/>
          <a:stretch>
            <a:fillRect/>
          </a:stretch>
        </p:blipFill>
        <p:spPr>
          <a:xfrm>
            <a:off x="99310" y="2314198"/>
            <a:ext cx="8889166" cy="3035324"/>
          </a:xfrm>
          <a:prstGeom prst="rect">
            <a:avLst/>
          </a:prstGeom>
        </p:spPr>
      </p:pic>
    </p:spTree>
    <p:extLst>
      <p:ext uri="{BB962C8B-B14F-4D97-AF65-F5344CB8AC3E}">
        <p14:creationId xmlns:p14="http://schemas.microsoft.com/office/powerpoint/2010/main" val="1822153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C0B1A-04CE-6A45-7852-1FF0C11F8590}"/>
              </a:ext>
            </a:extLst>
          </p:cNvPr>
          <p:cNvSpPr>
            <a:spLocks noGrp="1"/>
          </p:cNvSpPr>
          <p:nvPr>
            <p:ph type="title"/>
          </p:nvPr>
        </p:nvSpPr>
        <p:spPr/>
        <p:txBody>
          <a:bodyPr/>
          <a:lstStyle/>
          <a:p>
            <a:r>
              <a:rPr lang="en-US" dirty="0">
                <a:ea typeface="+mj-lt"/>
                <a:cs typeface="+mj-lt"/>
              </a:rPr>
              <a:t>High-PRF Sensing</a:t>
            </a:r>
            <a:br>
              <a:rPr lang="en-US" dirty="0">
                <a:ea typeface="+mj-lt"/>
                <a:cs typeface="+mj-lt"/>
              </a:rPr>
            </a:br>
            <a:r>
              <a:rPr lang="en-US" dirty="0">
                <a:cs typeface="Times New Roman"/>
              </a:rPr>
              <a:t>Phase Noise Issue</a:t>
            </a:r>
            <a:endParaRPr lang="en-US" dirty="0"/>
          </a:p>
        </p:txBody>
      </p:sp>
      <p:sp>
        <p:nvSpPr>
          <p:cNvPr id="3" name="Content Placeholder 2">
            <a:extLst>
              <a:ext uri="{FF2B5EF4-FFF2-40B4-BE49-F238E27FC236}">
                <a16:creationId xmlns:a16="http://schemas.microsoft.com/office/drawing/2014/main" id="{5A74D6C1-8992-71AA-7163-918E0E47D198}"/>
              </a:ext>
            </a:extLst>
          </p:cNvPr>
          <p:cNvSpPr>
            <a:spLocks noGrp="1"/>
          </p:cNvSpPr>
          <p:nvPr>
            <p:ph idx="1"/>
          </p:nvPr>
        </p:nvSpPr>
        <p:spPr/>
        <p:txBody>
          <a:bodyPr/>
          <a:lstStyle/>
          <a:p>
            <a:pPr marL="285750" indent="-285750">
              <a:spcBef>
                <a:spcPct val="0"/>
              </a:spcBef>
            </a:pPr>
            <a:r>
              <a:rPr lang="en-US" sz="2000" dirty="0">
                <a:cs typeface="Arial"/>
              </a:rPr>
              <a:t>Bistatic:</a:t>
            </a:r>
          </a:p>
          <a:p>
            <a:pPr lvl="1">
              <a:spcBef>
                <a:spcPct val="0"/>
              </a:spcBef>
            </a:pPr>
            <a:r>
              <a:rPr lang="en-US" sz="1600" dirty="0">
                <a:cs typeface="Arial"/>
              </a:rPr>
              <a:t>TX node and RX node clocks have phase noise</a:t>
            </a:r>
          </a:p>
          <a:p>
            <a:pPr lvl="1">
              <a:spcBef>
                <a:spcPct val="0"/>
              </a:spcBef>
            </a:pPr>
            <a:r>
              <a:rPr lang="en-US" sz="1600" dirty="0">
                <a:ea typeface="+mn-lt"/>
                <a:cs typeface="+mn-lt"/>
              </a:rPr>
              <a:t>The zero autocorrelation values of </a:t>
            </a:r>
            <a:r>
              <a:rPr lang="en-US" sz="1600">
                <a:ea typeface="+mn-lt"/>
                <a:cs typeface="+mn-lt"/>
              </a:rPr>
              <a:t>e.g. an Ipatov sequence will not actually be zero when there is phase noise, i.e. there will be sidelobe regrowth</a:t>
            </a:r>
            <a:endParaRPr lang="en-US" sz="1600" dirty="0">
              <a:cs typeface="Arial"/>
            </a:endParaRPr>
          </a:p>
          <a:p>
            <a:pPr lvl="1">
              <a:spcBef>
                <a:spcPct val="0"/>
              </a:spcBef>
            </a:pPr>
            <a:r>
              <a:rPr lang="en-US" sz="1600" dirty="0">
                <a:cs typeface="Arial"/>
              </a:rPr>
              <a:t>This means that e.g.</a:t>
            </a:r>
            <a:r>
              <a:rPr lang="en-US" sz="1600">
                <a:cs typeface="Arial"/>
              </a:rPr>
              <a:t> a strong Line of Sight (LOS) pulse will result in sidelobe noise every Pulse Repetition Interval (PRI) in the Channel Impulse Response (CIR)</a:t>
            </a:r>
          </a:p>
          <a:p>
            <a:pPr lvl="1">
              <a:spcBef>
                <a:spcPct val="0"/>
              </a:spcBef>
            </a:pPr>
            <a:r>
              <a:rPr lang="en-US" sz="1600" dirty="0">
                <a:cs typeface="Arial"/>
              </a:rPr>
              <a:t>When the two bistatic nodes are closer than a certain critical distance, this noise will dominate over the thermal noise</a:t>
            </a:r>
          </a:p>
          <a:p>
            <a:r>
              <a:rPr lang="en-US" sz="2000" dirty="0">
                <a:cs typeface="Arial"/>
              </a:rPr>
              <a:t>Monostatic:</a:t>
            </a:r>
          </a:p>
          <a:p>
            <a:pPr lvl="1"/>
            <a:r>
              <a:rPr lang="en-US" sz="1600" dirty="0">
                <a:ea typeface="+mn-lt"/>
                <a:cs typeface="+mn-lt"/>
              </a:rPr>
              <a:t>A perfectly reflecting wall X meters away from the monostatic node gives the same received pulse amplitude as with two bistatic nodes 2X meters apart</a:t>
            </a:r>
          </a:p>
          <a:p>
            <a:pPr lvl="1"/>
            <a:r>
              <a:rPr lang="en-US" sz="1600" dirty="0">
                <a:ea typeface="+mn-lt"/>
                <a:cs typeface="+mn-lt"/>
              </a:rPr>
              <a:t>The phase noise will be lower than for bistatic since TX and RX clocks are correlated</a:t>
            </a:r>
          </a:p>
        </p:txBody>
      </p:sp>
      <p:sp>
        <p:nvSpPr>
          <p:cNvPr id="4" name="Date Placeholder 3">
            <a:extLst>
              <a:ext uri="{FF2B5EF4-FFF2-40B4-BE49-F238E27FC236}">
                <a16:creationId xmlns:a16="http://schemas.microsoft.com/office/drawing/2014/main" id="{4EF12140-6964-62D3-35BE-329485B26284}"/>
              </a:ext>
            </a:extLst>
          </p:cNvPr>
          <p:cNvSpPr>
            <a:spLocks noGrp="1"/>
          </p:cNvSpPr>
          <p:nvPr>
            <p:ph type="dt" sz="half" idx="10"/>
          </p:nvPr>
        </p:nvSpPr>
        <p:spPr/>
        <p:txBody>
          <a:bodyPr/>
          <a:lstStyle/>
          <a:p>
            <a:r>
              <a:rPr lang="en-US" altLang="en-US" dirty="0"/>
              <a:t>Nov 2022</a:t>
            </a:r>
          </a:p>
        </p:txBody>
      </p:sp>
      <p:sp>
        <p:nvSpPr>
          <p:cNvPr id="5" name="Footer Placeholder 4">
            <a:extLst>
              <a:ext uri="{FF2B5EF4-FFF2-40B4-BE49-F238E27FC236}">
                <a16:creationId xmlns:a16="http://schemas.microsoft.com/office/drawing/2014/main" id="{C21F0843-4D5C-0A86-C053-4C03BED01807}"/>
              </a:ext>
            </a:extLst>
          </p:cNvPr>
          <p:cNvSpPr>
            <a:spLocks noGrp="1"/>
          </p:cNvSpPr>
          <p:nvPr>
            <p:ph type="ftr" sz="quarter" idx="11"/>
          </p:nvPr>
        </p:nvSpPr>
        <p:spPr/>
        <p:txBody>
          <a:bodyPr/>
          <a:lstStyle/>
          <a:p>
            <a:r>
              <a:rPr lang="en-US" altLang="en-US" dirty="0" err="1"/>
              <a:t>Hjortland</a:t>
            </a:r>
            <a:r>
              <a:rPr lang="en-US" altLang="en-US" dirty="0"/>
              <a:t>, et al., </a:t>
            </a:r>
            <a:r>
              <a:rPr lang="en-US" altLang="en-US" dirty="0" err="1"/>
              <a:t>Novelda</a:t>
            </a:r>
            <a:r>
              <a:rPr lang="en-US" altLang="en-US" dirty="0"/>
              <a:t> AS</a:t>
            </a:r>
          </a:p>
        </p:txBody>
      </p:sp>
      <p:sp>
        <p:nvSpPr>
          <p:cNvPr id="6" name="Slide Number Placeholder 5">
            <a:extLst>
              <a:ext uri="{FF2B5EF4-FFF2-40B4-BE49-F238E27FC236}">
                <a16:creationId xmlns:a16="http://schemas.microsoft.com/office/drawing/2014/main" id="{84A4E8E2-1080-2F10-226A-00E6F1BB1161}"/>
              </a:ext>
            </a:extLst>
          </p:cNvPr>
          <p:cNvSpPr>
            <a:spLocks noGrp="1"/>
          </p:cNvSpPr>
          <p:nvPr>
            <p:ph type="sldNum" sz="quarter" idx="12"/>
          </p:nvPr>
        </p:nvSpPr>
        <p:spPr/>
        <p:txBody>
          <a:bodyPr/>
          <a:lstStyle/>
          <a:p>
            <a:r>
              <a:rPr lang="en-US" altLang="en-US"/>
              <a:t>Slide </a:t>
            </a:r>
            <a:fld id="{7FFA85FD-E192-4C2D-9860-28C59D48001D}" type="slidenum">
              <a:rPr lang="en-US" altLang="en-US"/>
              <a:pPr/>
              <a:t>8</a:t>
            </a:fld>
            <a:endParaRPr lang="en-US" altLang="en-US"/>
          </a:p>
        </p:txBody>
      </p:sp>
    </p:spTree>
    <p:extLst>
      <p:ext uri="{BB962C8B-B14F-4D97-AF65-F5344CB8AC3E}">
        <p14:creationId xmlns:p14="http://schemas.microsoft.com/office/powerpoint/2010/main" val="40716402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01FEB-25C7-EC61-917B-BB462663253B}"/>
              </a:ext>
            </a:extLst>
          </p:cNvPr>
          <p:cNvSpPr>
            <a:spLocks noGrp="1"/>
          </p:cNvSpPr>
          <p:nvPr>
            <p:ph type="title"/>
          </p:nvPr>
        </p:nvSpPr>
        <p:spPr/>
        <p:txBody>
          <a:bodyPr/>
          <a:lstStyle/>
          <a:p>
            <a:r>
              <a:rPr lang="en-US" dirty="0">
                <a:cs typeface="Times New Roman"/>
              </a:rPr>
              <a:t>High-PRF Bistatic Sensing</a:t>
            </a:r>
            <a:br>
              <a:rPr lang="en-US" dirty="0">
                <a:cs typeface="Times New Roman"/>
              </a:rPr>
            </a:br>
            <a:r>
              <a:rPr lang="en-US" dirty="0">
                <a:ea typeface="+mj-lt"/>
                <a:cs typeface="+mj-lt"/>
              </a:rPr>
              <a:t>Phase Noise Issue</a:t>
            </a:r>
          </a:p>
        </p:txBody>
      </p:sp>
      <p:sp>
        <p:nvSpPr>
          <p:cNvPr id="3" name="Date Placeholder 2">
            <a:extLst>
              <a:ext uri="{FF2B5EF4-FFF2-40B4-BE49-F238E27FC236}">
                <a16:creationId xmlns:a16="http://schemas.microsoft.com/office/drawing/2014/main" id="{83B3268D-9670-5761-4464-E31810F8BDE7}"/>
              </a:ext>
            </a:extLst>
          </p:cNvPr>
          <p:cNvSpPr>
            <a:spLocks noGrp="1"/>
          </p:cNvSpPr>
          <p:nvPr>
            <p:ph type="dt" sz="half" idx="10"/>
          </p:nvPr>
        </p:nvSpPr>
        <p:spPr/>
        <p:txBody>
          <a:bodyPr/>
          <a:lstStyle/>
          <a:p>
            <a:r>
              <a:rPr lang="en-US" altLang="en-US" dirty="0"/>
              <a:t>Nov 2022</a:t>
            </a:r>
          </a:p>
        </p:txBody>
      </p:sp>
      <p:sp>
        <p:nvSpPr>
          <p:cNvPr id="4" name="Footer Placeholder 3">
            <a:extLst>
              <a:ext uri="{FF2B5EF4-FFF2-40B4-BE49-F238E27FC236}">
                <a16:creationId xmlns:a16="http://schemas.microsoft.com/office/drawing/2014/main" id="{CEA47E60-C769-54BA-6130-7554B83A4248}"/>
              </a:ext>
            </a:extLst>
          </p:cNvPr>
          <p:cNvSpPr>
            <a:spLocks noGrp="1"/>
          </p:cNvSpPr>
          <p:nvPr>
            <p:ph type="ftr" sz="quarter" idx="11"/>
          </p:nvPr>
        </p:nvSpPr>
        <p:spPr/>
        <p:txBody>
          <a:bodyPr/>
          <a:lstStyle/>
          <a:p>
            <a:r>
              <a:rPr lang="en-US" altLang="en-US" dirty="0" err="1"/>
              <a:t>Hjortland</a:t>
            </a:r>
            <a:r>
              <a:rPr lang="en-US" altLang="en-US" dirty="0"/>
              <a:t>, et al., </a:t>
            </a:r>
            <a:r>
              <a:rPr lang="en-US" altLang="en-US" dirty="0" err="1"/>
              <a:t>Novelda</a:t>
            </a:r>
            <a:r>
              <a:rPr lang="en-US" altLang="en-US" dirty="0"/>
              <a:t> AS</a:t>
            </a:r>
          </a:p>
        </p:txBody>
      </p:sp>
      <p:sp>
        <p:nvSpPr>
          <p:cNvPr id="5" name="Slide Number Placeholder 4">
            <a:extLst>
              <a:ext uri="{FF2B5EF4-FFF2-40B4-BE49-F238E27FC236}">
                <a16:creationId xmlns:a16="http://schemas.microsoft.com/office/drawing/2014/main" id="{08F9BD69-5A4F-307F-4582-72C57F1A61F0}"/>
              </a:ext>
            </a:extLst>
          </p:cNvPr>
          <p:cNvSpPr>
            <a:spLocks noGrp="1"/>
          </p:cNvSpPr>
          <p:nvPr>
            <p:ph type="sldNum" sz="quarter" idx="12"/>
          </p:nvPr>
        </p:nvSpPr>
        <p:spPr/>
        <p:txBody>
          <a:bodyPr/>
          <a:lstStyle/>
          <a:p>
            <a:r>
              <a:rPr lang="en-US" altLang="en-US"/>
              <a:t>Slide </a:t>
            </a:r>
            <a:fld id="{CA3A8BFF-9C7C-44C4-9364-A9BB01D83082}" type="slidenum">
              <a:rPr lang="en-US" altLang="en-US"/>
              <a:pPr/>
              <a:t>9</a:t>
            </a:fld>
            <a:endParaRPr lang="en-US" altLang="en-US"/>
          </a:p>
        </p:txBody>
      </p:sp>
      <p:pic>
        <p:nvPicPr>
          <p:cNvPr id="7" name="Picture 7" descr="A picture containing diagram&#10;&#10;Description automatically generated">
            <a:extLst>
              <a:ext uri="{FF2B5EF4-FFF2-40B4-BE49-F238E27FC236}">
                <a16:creationId xmlns:a16="http://schemas.microsoft.com/office/drawing/2014/main" id="{A68E2389-C233-F018-6F13-C2653D87AC54}"/>
              </a:ext>
            </a:extLst>
          </p:cNvPr>
          <p:cNvPicPr>
            <a:picLocks noChangeAspect="1"/>
          </p:cNvPicPr>
          <p:nvPr/>
        </p:nvPicPr>
        <p:blipFill>
          <a:blip r:embed="rId2"/>
          <a:stretch>
            <a:fillRect/>
          </a:stretch>
        </p:blipFill>
        <p:spPr>
          <a:xfrm>
            <a:off x="689548" y="1934584"/>
            <a:ext cx="7418256" cy="4403530"/>
          </a:xfrm>
          <a:prstGeom prst="rect">
            <a:avLst/>
          </a:prstGeom>
        </p:spPr>
      </p:pic>
    </p:spTree>
    <p:extLst>
      <p:ext uri="{BB962C8B-B14F-4D97-AF65-F5344CB8AC3E}">
        <p14:creationId xmlns:p14="http://schemas.microsoft.com/office/powerpoint/2010/main" val="431860238"/>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4EA2B07DAE9AB047B05E41E6A9453844" ma:contentTypeVersion="8" ma:contentTypeDescription="Opprett et nytt dokument." ma:contentTypeScope="" ma:versionID="5082d6147198062ebbb879455c598de5">
  <xsd:schema xmlns:xsd="http://www.w3.org/2001/XMLSchema" xmlns:xs="http://www.w3.org/2001/XMLSchema" xmlns:p="http://schemas.microsoft.com/office/2006/metadata/properties" xmlns:ns2="a6593df1-07f6-4dfd-b035-8a5eb0cb3824" xmlns:ns3="79de0088-7ab0-41b1-a7b5-0a55a871398b" targetNamespace="http://schemas.microsoft.com/office/2006/metadata/properties" ma:root="true" ma:fieldsID="fd35340109a2939af260cd1ff3e56ac7" ns2:_="" ns3:_="">
    <xsd:import namespace="a6593df1-07f6-4dfd-b035-8a5eb0cb3824"/>
    <xsd:import namespace="79de0088-7ab0-41b1-a7b5-0a55a871398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593df1-07f6-4dfd-b035-8a5eb0cb382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9de0088-7ab0-41b1-a7b5-0a55a871398b" elementFormDefault="qualified">
    <xsd:import namespace="http://schemas.microsoft.com/office/2006/documentManagement/types"/>
    <xsd:import namespace="http://schemas.microsoft.com/office/infopath/2007/PartnerControls"/>
    <xsd:element name="SharedWithUsers" ma:index="10"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lings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79de0088-7ab0-41b1-a7b5-0a55a871398b">
      <UserInfo>
        <DisplayName>Dag Wisland</DisplayName>
        <AccountId>17</AccountId>
        <AccountType/>
      </UserInfo>
      <UserInfo>
        <DisplayName>Nikolaj  Andersen</DisplayName>
        <AccountId>13</AccountId>
        <AccountType/>
      </UserInfo>
      <UserInfo>
        <DisplayName>Dries Neirynck</DisplayName>
        <AccountId>16</AccountId>
        <AccountType/>
      </UserInfo>
      <UserInfo>
        <DisplayName>Håkon Hjortland</DisplayName>
        <AccountId>18</AccountId>
        <AccountType/>
      </UserInfo>
      <UserInfo>
        <DisplayName>Jan Roar Pleym</DisplayName>
        <AccountId>14</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4241A51-15D0-47C4-A711-7322036C375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6593df1-07f6-4dfd-b035-8a5eb0cb3824"/>
    <ds:schemaRef ds:uri="79de0088-7ab0-41b1-a7b5-0a55a87139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C99B6AF-B9B4-49B5-B8CC-78F1EA98B642}">
  <ds:schemaRefs>
    <ds:schemaRef ds:uri="a6593df1-07f6-4dfd-b035-8a5eb0cb3824"/>
    <ds:schemaRef ds:uri="http://schemas.microsoft.com/office/2006/documentManagement/types"/>
    <ds:schemaRef ds:uri="http://www.w3.org/XML/1998/namespace"/>
    <ds:schemaRef ds:uri="http://purl.org/dc/elements/1.1/"/>
    <ds:schemaRef ds:uri="http://purl.org/dc/terms/"/>
    <ds:schemaRef ds:uri="79de0088-7ab0-41b1-a7b5-0a55a871398b"/>
    <ds:schemaRef ds:uri="http://schemas.microsoft.com/office/2006/metadata/properties"/>
    <ds:schemaRef ds:uri="http://purl.org/dc/dcmitype/"/>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DCBC14A5-918D-4789-B217-2B3D2421AA0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IEEE-P802_15</Template>
  <TotalTime>0</TotalTime>
  <Words>1178</Words>
  <Application>Microsoft Office PowerPoint</Application>
  <PresentationFormat>On-screen Show (4:3)</PresentationFormat>
  <Paragraphs>148</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IEEE-P802_15</vt:lpstr>
      <vt:lpstr>PowerPoint Presentation</vt:lpstr>
      <vt:lpstr>PowerPoint Presentation</vt:lpstr>
      <vt:lpstr>Pulse Burst Sensing</vt:lpstr>
      <vt:lpstr>Related TG4ab Contributions</vt:lpstr>
      <vt:lpstr>Pulse Burst Sensing</vt:lpstr>
      <vt:lpstr>Monostatic / Bistatic / Combistatic Sensing</vt:lpstr>
      <vt:lpstr>Low PRF, High PRF, and Pulse Bursts Properties</vt:lpstr>
      <vt:lpstr>High-PRF Sensing Phase Noise Issue</vt:lpstr>
      <vt:lpstr>High-PRF Bistatic Sensing Phase Noise Issue</vt:lpstr>
      <vt:lpstr>High-PRF Monostatic Sensing Phase Noise Issue</vt:lpstr>
      <vt:lpstr>Simulation of Critical Distance</vt:lpstr>
      <vt:lpstr>Sidelobe Noise vs. Distance</vt:lpstr>
      <vt:lpstr>Some Factors That Affect the Phase Noise Issue</vt:lpstr>
      <vt:lpstr>Simulation of Periodic PRF With Thermal and Phase Noise</vt:lpstr>
      <vt:lpstr>Simulation of Pulse Bursts With Thermal and Phase Noise</vt:lpstr>
      <vt:lpstr>Summary Table</vt:lpstr>
      <vt:lpstr>Summary</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
  <cp:keywords/>
  <dc:description/>
  <cp:lastModifiedBy/>
  <cp:revision>3038</cp:revision>
  <dcterms:created xsi:type="dcterms:W3CDTF">2021-11-12T12:25:54Z</dcterms:created>
  <dcterms:modified xsi:type="dcterms:W3CDTF">2022-11-13T15:23:09Z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0x0101004EA2B07DAE9AB047B05E41E6A9453844</vt:lpwstr>
  </property>
</Properties>
</file>