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omments/comment1.xml" ContentType="application/vnd.openxmlformats-officedocument.presentationml.comment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424" r:id="rId3"/>
    <p:sldId id="423" r:id="rId4"/>
    <p:sldId id="860" r:id="rId5"/>
    <p:sldId id="861" r:id="rId6"/>
    <p:sldId id="608" r:id="rId7"/>
    <p:sldId id="708" r:id="rId8"/>
    <p:sldId id="873" r:id="rId9"/>
    <p:sldId id="862" r:id="rId10"/>
    <p:sldId id="560" r:id="rId11"/>
    <p:sldId id="846" r:id="rId12"/>
    <p:sldId id="828" r:id="rId13"/>
    <p:sldId id="872" r:id="rId14"/>
    <p:sldId id="857" r:id="rId15"/>
    <p:sldId id="876" r:id="rId16"/>
    <p:sldId id="880" r:id="rId17"/>
    <p:sldId id="859" r:id="rId18"/>
    <p:sldId id="868" r:id="rId19"/>
    <p:sldId id="870" r:id="rId20"/>
    <p:sldId id="871" r:id="rId21"/>
    <p:sldId id="877" r:id="rId22"/>
    <p:sldId id="878" r:id="rId23"/>
    <p:sldId id="879" r:id="rId24"/>
    <p:sldId id="866"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2"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320" autoAdjust="0"/>
    <p:restoredTop sz="95409" autoAdjust="0"/>
  </p:normalViewPr>
  <p:slideViewPr>
    <p:cSldViewPr>
      <p:cViewPr varScale="1">
        <p:scale>
          <a:sx n="61" d="100"/>
          <a:sy n="61" d="100"/>
        </p:scale>
        <p:origin x="1042" y="51"/>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11-15T07:53:40.204" idx="2">
    <p:pos x="4150" y="613"/>
    <p:text>check this slide numbers are wrong</p:text>
    <p:extLst>
      <p:ext uri="{C676402C-5697-4E1C-873F-D02D1690AC5C}">
        <p15:threadingInfo xmlns:p15="http://schemas.microsoft.com/office/powerpoint/2012/main" timeZoneBias="-60"/>
      </p:ext>
    </p:extLst>
  </p:cm>
</p:cmLst>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17</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311230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18</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0371232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19</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4175104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20</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5025409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21</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1610230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22</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4995067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23</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6287236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3</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3</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6</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7</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9</a:t>
            </a:fld>
            <a:endParaRPr lang="en-US" altLang="en-US" smtClean="0"/>
          </a:p>
        </p:txBody>
      </p:sp>
    </p:spTree>
    <p:extLst>
      <p:ext uri="{BB962C8B-B14F-4D97-AF65-F5344CB8AC3E}">
        <p14:creationId xmlns:p14="http://schemas.microsoft.com/office/powerpoint/2010/main" val="21551547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10</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11</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4828387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16</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635993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534322" y="306388"/>
            <a:ext cx="2923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de-DE" sz="1800" b="1" i="0" kern="1200" dirty="0" smtClean="0">
                <a:solidFill>
                  <a:schemeClr val="tx1"/>
                </a:solidFill>
                <a:effectLst/>
                <a:latin typeface="Times New Roman" panose="02020603050405020304" pitchFamily="18" charset="0"/>
                <a:ea typeface="MS PGothic" panose="020B0600070205080204" pitchFamily="34" charset="-128"/>
                <a:cs typeface="+mn-cs"/>
              </a:rPr>
              <a:t>15-22-0590-02-0013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3" name="Date Placeholder 3"/>
          <p:cNvSpPr txBox="1">
            <a:spLocks/>
          </p:cNvSpPr>
          <p:nvPr userDrawn="1"/>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November 2022</a:t>
            </a:r>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myproject/Public/mytools/mob/slideset.ppt"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mentor.ieee.org/" TargetMode="External"/><Relationship Id="rId5" Type="http://schemas.openxmlformats.org/officeDocument/2006/relationships/hyperlink" Target="https://imat.ieee.org/my-site/home" TargetMode="External"/><Relationship Id="rId4" Type="http://schemas.openxmlformats.org/officeDocument/2006/relationships/hyperlink" Target="https://standards.ieee.org/content/dam/ieee-standards/standards/web/documents/other/copyright-policy-WG-meetings.pot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5/dcn/10/15-10-0235-31-0000-802-15-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November 2022 Meeting Agenda</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2022-11-14</a:t>
            </a:r>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7326"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10</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#1 </a:t>
            </a:r>
          </a:p>
          <a:p>
            <a:pPr algn="just">
              <a:buFontTx/>
              <a:buNone/>
            </a:pPr>
            <a:r>
              <a:rPr lang="en-GB" dirty="0" smtClean="0"/>
              <a:t>Tuesday Nov 15, </a:t>
            </a:r>
            <a:r>
              <a:rPr lang="en-GB" dirty="0" smtClean="0"/>
              <a:t>PM1</a:t>
            </a:r>
            <a:endParaRPr lang="de-DE" sz="3600" dirty="0"/>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2416011193"/>
              </p:ext>
            </p:extLst>
          </p:nvPr>
        </p:nvGraphicFramePr>
        <p:xfrm>
          <a:off x="571500" y="2209800"/>
          <a:ext cx="8077200" cy="3292632"/>
        </p:xfrm>
        <a:graphic>
          <a:graphicData uri="http://schemas.openxmlformats.org/drawingml/2006/table">
            <a:tbl>
              <a:tblPr firstRow="1" bandRow="1">
                <a:tableStyleId>{5C22544A-7EE6-4342-B048-85BDC9FD1C3A}</a:tableStyleId>
              </a:tblPr>
              <a:tblGrid>
                <a:gridCol w="7239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347212">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2"/>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3"/>
                  </a:ext>
                </a:extLst>
              </a:tr>
              <a:tr h="3333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Review status of SA ballot</a:t>
                      </a:r>
                    </a:p>
                  </a:txBody>
                  <a:tcPr marT="45764" marB="45764"/>
                </a:tc>
                <a:tc>
                  <a:txBody>
                    <a:bodyPr/>
                    <a:lstStyle/>
                    <a:p>
                      <a:r>
                        <a:rPr lang="en-US" sz="1800" baseline="0" dirty="0" smtClean="0"/>
                        <a:t>10</a:t>
                      </a:r>
                      <a:endParaRPr lang="en-US" sz="1800" baseline="0" dirty="0"/>
                    </a:p>
                  </a:txBody>
                  <a:tcPr marT="45764" marB="45764"/>
                </a:tc>
                <a:extLst>
                  <a:ext uri="{0D108BD9-81ED-4DB2-BD59-A6C34878D82A}">
                    <a16:rowId xmlns:a16="http://schemas.microsoft.com/office/drawing/2014/main" val="947163863"/>
                  </a:ext>
                </a:extLst>
              </a:tr>
              <a:tr h="3333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Motion to reconfirm CRG</a:t>
                      </a:r>
                    </a:p>
                  </a:txBody>
                  <a:tcPr marT="45764" marB="45764"/>
                </a:tc>
                <a:tc>
                  <a:txBody>
                    <a:bodyPr/>
                    <a:lstStyle/>
                    <a:p>
                      <a:r>
                        <a:rPr lang="en-US" sz="1800" baseline="0" dirty="0" smtClean="0"/>
                        <a:t>5</a:t>
                      </a:r>
                      <a:endParaRPr lang="en-US" sz="1800" baseline="0" dirty="0"/>
                    </a:p>
                  </a:txBody>
                  <a:tcPr marT="45764" marB="45764"/>
                </a:tc>
                <a:extLst>
                  <a:ext uri="{0D108BD9-81ED-4DB2-BD59-A6C34878D82A}">
                    <a16:rowId xmlns:a16="http://schemas.microsoft.com/office/drawing/2014/main" val="753479114"/>
                  </a:ext>
                </a:extLst>
              </a:tr>
              <a:tr h="3333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CRG Teleconferences schedule</a:t>
                      </a:r>
                    </a:p>
                  </a:txBody>
                  <a:tcPr marT="45764" marB="45764"/>
                </a:tc>
                <a:tc>
                  <a:txBody>
                    <a:bodyPr/>
                    <a:lstStyle/>
                    <a:p>
                      <a:r>
                        <a:rPr lang="en-US" sz="1800" baseline="0" dirty="0" smtClean="0"/>
                        <a:t>10</a:t>
                      </a:r>
                      <a:endParaRPr lang="en-US" sz="1800" baseline="0" dirty="0"/>
                    </a:p>
                  </a:txBody>
                  <a:tcPr marT="45764" marB="45764"/>
                </a:tc>
                <a:extLst>
                  <a:ext uri="{0D108BD9-81ED-4DB2-BD59-A6C34878D82A}">
                    <a16:rowId xmlns:a16="http://schemas.microsoft.com/office/drawing/2014/main" val="2707277931"/>
                  </a:ext>
                </a:extLst>
              </a:tr>
              <a:tr h="3333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Comment resolution</a:t>
                      </a:r>
                      <a:endParaRPr lang="en-US" altLang="en-US" sz="1800" baseline="0" dirty="0" smtClean="0"/>
                    </a:p>
                  </a:txBody>
                  <a:tcPr marT="45764" marB="45764"/>
                </a:tc>
                <a:tc>
                  <a:txBody>
                    <a:bodyPr/>
                    <a:lstStyle/>
                    <a:p>
                      <a:r>
                        <a:rPr lang="en-US" sz="1800" baseline="0" dirty="0" smtClean="0"/>
                        <a:t>80</a:t>
                      </a:r>
                      <a:endParaRPr lang="en-US" sz="1800" baseline="0" dirty="0"/>
                    </a:p>
                  </a:txBody>
                  <a:tcPr marT="45764" marB="45764"/>
                </a:tc>
                <a:extLst>
                  <a:ext uri="{0D108BD9-81ED-4DB2-BD59-A6C34878D82A}">
                    <a16:rowId xmlns:a16="http://schemas.microsoft.com/office/drawing/2014/main" val="321361147"/>
                  </a:ext>
                </a:extLst>
              </a:tr>
              <a:tr h="3333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11</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i="1" dirty="0" smtClean="0">
                <a:sym typeface="Wingdings" panose="05000000000000000000" pitchFamily="2" charset="2"/>
              </a:rPr>
              <a:t>Motion to approve the agenda for November TG13 hybrid meeting in doc. </a:t>
            </a:r>
            <a:r>
              <a:rPr lang="en-GB" altLang="en-US" i="1" dirty="0" smtClean="0">
                <a:sym typeface="Wingdings" panose="05000000000000000000" pitchFamily="2" charset="2"/>
              </a:rPr>
              <a:t>15-22-0590r1.</a:t>
            </a:r>
            <a:endParaRPr lang="en-GB" altLang="en-US" i="1" dirty="0" smtClean="0">
              <a:sym typeface="Wingdings" panose="05000000000000000000" pitchFamily="2" charset="2"/>
            </a:endParaRPr>
          </a:p>
          <a:p>
            <a:pPr algn="just">
              <a:buFontTx/>
              <a:buNone/>
            </a:pPr>
            <a:endParaRPr lang="en-GB" altLang="en-US" i="1" dirty="0">
              <a:sym typeface="Wingdings" panose="05000000000000000000" pitchFamily="2" charset="2"/>
            </a:endParaRPr>
          </a:p>
          <a:p>
            <a:pPr algn="just">
              <a:buFontTx/>
              <a:buNone/>
            </a:pPr>
            <a:r>
              <a:rPr lang="en-GB" altLang="en-US" i="1" dirty="0" smtClean="0">
                <a:sym typeface="Wingdings" panose="05000000000000000000" pitchFamily="2" charset="2"/>
              </a:rPr>
              <a:t>Moved by 	</a:t>
            </a:r>
            <a:r>
              <a:rPr lang="en-GB" altLang="en-US" i="1" dirty="0" err="1" smtClean="0">
                <a:sym typeface="Wingdings" panose="05000000000000000000" pitchFamily="2" charset="2"/>
              </a:rPr>
              <a:t>Tuncer</a:t>
            </a:r>
            <a:endParaRPr lang="en-GB" altLang="en-US" i="1" dirty="0" smtClean="0">
              <a:sym typeface="Wingdings" panose="05000000000000000000" pitchFamily="2" charset="2"/>
            </a:endParaRPr>
          </a:p>
          <a:p>
            <a:pPr algn="just">
              <a:buFontTx/>
              <a:buNone/>
            </a:pPr>
            <a:r>
              <a:rPr lang="en-GB" altLang="en-US" i="1" dirty="0" smtClean="0">
                <a:sym typeface="Wingdings" panose="05000000000000000000" pitchFamily="2" charset="2"/>
              </a:rPr>
              <a:t>Seconded by	</a:t>
            </a:r>
            <a:r>
              <a:rPr lang="en-GB" altLang="en-US" i="1" dirty="0" smtClean="0">
                <a:sym typeface="Wingdings" panose="05000000000000000000" pitchFamily="2" charset="2"/>
              </a:rPr>
              <a:t>Lennert</a:t>
            </a:r>
            <a:endParaRPr lang="en-GB" altLang="en-US" i="1" dirty="0" smtClean="0">
              <a:sym typeface="Wingdings" panose="05000000000000000000" pitchFamily="2" charset="2"/>
            </a:endParaRPr>
          </a:p>
          <a:p>
            <a:pPr algn="just">
              <a:buFontTx/>
              <a:buNone/>
            </a:pPr>
            <a:endParaRPr lang="en-GB" altLang="en-US" i="1" dirty="0">
              <a:sym typeface="Wingdings" panose="05000000000000000000" pitchFamily="2" charset="2"/>
            </a:endParaRPr>
          </a:p>
          <a:p>
            <a:pPr algn="just">
              <a:buFontTx/>
              <a:buNone/>
            </a:pPr>
            <a:r>
              <a:rPr lang="en-GB" altLang="en-US" i="1" dirty="0" smtClean="0">
                <a:sym typeface="Wingdings" panose="05000000000000000000" pitchFamily="2" charset="2"/>
              </a:rPr>
              <a:t>Approved by unanimous consent.</a:t>
            </a:r>
          </a:p>
          <a:p>
            <a:pPr algn="just">
              <a:buFontTx/>
              <a:buNone/>
            </a:pPr>
            <a:endParaRPr lang="en-GB" altLang="en-US" i="1" dirty="0">
              <a:sym typeface="Wingdings" panose="05000000000000000000" pitchFamily="2" charset="2"/>
            </a:endParaRPr>
          </a:p>
        </p:txBody>
      </p:sp>
    </p:spTree>
    <p:extLst>
      <p:ext uri="{BB962C8B-B14F-4D97-AF65-F5344CB8AC3E}">
        <p14:creationId xmlns:p14="http://schemas.microsoft.com/office/powerpoint/2010/main" val="14581441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 13 Motion </a:t>
            </a:r>
            <a:r>
              <a:rPr lang="de-DE" dirty="0" err="1" smtClean="0"/>
              <a:t>to</a:t>
            </a:r>
            <a:r>
              <a:rPr lang="de-DE" dirty="0" smtClean="0"/>
              <a:t> </a:t>
            </a:r>
            <a:r>
              <a:rPr lang="de-DE" dirty="0" err="1" smtClean="0"/>
              <a:t>reconfirm</a:t>
            </a:r>
            <a:r>
              <a:rPr lang="de-DE" dirty="0" smtClean="0"/>
              <a:t> CRG</a:t>
            </a:r>
            <a:endParaRPr lang="de-DE" dirty="0"/>
          </a:p>
        </p:txBody>
      </p:sp>
      <p:sp>
        <p:nvSpPr>
          <p:cNvPr id="3" name="Inhaltsplatzhalter 2"/>
          <p:cNvSpPr>
            <a:spLocks noGrp="1"/>
          </p:cNvSpPr>
          <p:nvPr>
            <p:ph idx="1"/>
          </p:nvPr>
        </p:nvSpPr>
        <p:spPr>
          <a:xfrm>
            <a:off x="381000" y="1981200"/>
            <a:ext cx="8534400" cy="2286000"/>
          </a:xfrm>
        </p:spPr>
        <p:txBody>
          <a:bodyPr/>
          <a:lstStyle/>
          <a:p>
            <a:pPr marL="0" lvl="0" indent="0" algn="just">
              <a:buNone/>
            </a:pPr>
            <a:r>
              <a:rPr lang="en-US" sz="1800" b="0" i="1" dirty="0" smtClean="0"/>
              <a:t>Move to request </a:t>
            </a:r>
            <a:r>
              <a:rPr lang="en-US" sz="1800" b="0" i="1" dirty="0"/>
              <a:t>that 802.15 WG approves the formation of a Comment Resolution Group (CRG) for the Standards Association balloting of the </a:t>
            </a:r>
            <a:r>
              <a:rPr lang="en-US" sz="1800" b="0" i="1" dirty="0" smtClean="0"/>
              <a:t>P802.15.13_D10 </a:t>
            </a:r>
            <a:r>
              <a:rPr lang="en-US" sz="1800" b="0" i="1" dirty="0"/>
              <a:t>with the following membership: Volker Jungnickel as Chair, </a:t>
            </a:r>
            <a:r>
              <a:rPr lang="en-US" sz="1800" b="0" i="1" dirty="0" err="1" smtClean="0"/>
              <a:t>Tuncer</a:t>
            </a:r>
            <a:r>
              <a:rPr lang="en-US" sz="1800" b="0" i="1" dirty="0" smtClean="0"/>
              <a:t> </a:t>
            </a:r>
            <a:r>
              <a:rPr lang="en-US" sz="1800" b="0" i="1" dirty="0"/>
              <a:t>Baykas, Sang-Kyu Lim, </a:t>
            </a:r>
            <a:r>
              <a:rPr lang="en-US" sz="1800" b="0" i="1" dirty="0" smtClean="0"/>
              <a:t>Tero </a:t>
            </a:r>
            <a:r>
              <a:rPr lang="en-US" sz="1800" b="0" i="1" dirty="0"/>
              <a:t>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b="0" i="1" dirty="0" smtClean="0"/>
              <a:t>.</a:t>
            </a:r>
          </a:p>
          <a:p>
            <a:pPr lvl="0"/>
            <a:endParaRPr lang="de-DE" sz="2000" dirty="0"/>
          </a:p>
          <a:p>
            <a:pPr marL="457200" lvl="1" indent="0">
              <a:buNone/>
            </a:pPr>
            <a:r>
              <a:rPr lang="en-US" sz="1800" b="1" dirty="0"/>
              <a:t>Moved</a:t>
            </a:r>
            <a:r>
              <a:rPr lang="en-US" sz="1800" b="1" dirty="0" smtClean="0"/>
              <a:t>:		</a:t>
            </a:r>
            <a:r>
              <a:rPr lang="en-US" sz="1800" b="1" dirty="0" smtClean="0"/>
              <a:t>Lennert</a:t>
            </a:r>
            <a:endParaRPr lang="en-US" sz="1800" b="1" dirty="0" smtClean="0"/>
          </a:p>
          <a:p>
            <a:pPr marL="457200" lvl="1" indent="0">
              <a:buNone/>
            </a:pPr>
            <a:r>
              <a:rPr lang="en-US" sz="1800" b="1" dirty="0" smtClean="0"/>
              <a:t>Second:	</a:t>
            </a:r>
            <a:r>
              <a:rPr lang="en-US" sz="1800" b="1" dirty="0" smtClean="0"/>
              <a:t>	</a:t>
            </a:r>
            <a:r>
              <a:rPr lang="en-US" sz="1800" b="1" dirty="0" err="1" smtClean="0"/>
              <a:t>Tuncer</a:t>
            </a:r>
            <a:endParaRPr lang="de-DE" sz="1800" b="1" dirty="0" smtClean="0"/>
          </a:p>
          <a:p>
            <a:pPr marL="457200" lvl="1" indent="0">
              <a:buNone/>
            </a:pPr>
            <a:endParaRPr lang="en-US" sz="1800" dirty="0" smtClean="0"/>
          </a:p>
          <a:p>
            <a:pPr marL="457200" lvl="1" indent="0">
              <a:buNone/>
            </a:pPr>
            <a:r>
              <a:rPr lang="en-US" sz="1800" dirty="0" smtClean="0"/>
              <a:t>Result</a:t>
            </a:r>
            <a:r>
              <a:rPr lang="en-US" sz="1800" dirty="0"/>
              <a:t>: </a:t>
            </a:r>
            <a:r>
              <a:rPr lang="en-US" sz="1800" dirty="0" smtClean="0"/>
              <a:t>Motion passed unanimously.</a:t>
            </a:r>
            <a:endParaRPr lang="de-DE" sz="1800" dirty="0">
              <a:effectLst/>
            </a:endParaRP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12</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7992049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WG Motion </a:t>
            </a:r>
            <a:r>
              <a:rPr lang="de-DE" dirty="0" err="1" smtClean="0"/>
              <a:t>to</a:t>
            </a:r>
            <a:r>
              <a:rPr lang="de-DE" dirty="0" smtClean="0"/>
              <a:t> </a:t>
            </a:r>
            <a:r>
              <a:rPr lang="de-DE" dirty="0" err="1" smtClean="0"/>
              <a:t>reconfirm</a:t>
            </a:r>
            <a:r>
              <a:rPr lang="de-DE" dirty="0" smtClean="0"/>
              <a:t> CRG</a:t>
            </a:r>
            <a:endParaRPr lang="de-DE" dirty="0"/>
          </a:p>
        </p:txBody>
      </p:sp>
      <p:sp>
        <p:nvSpPr>
          <p:cNvPr id="3" name="Inhaltsplatzhalter 2"/>
          <p:cNvSpPr>
            <a:spLocks noGrp="1"/>
          </p:cNvSpPr>
          <p:nvPr>
            <p:ph idx="1"/>
          </p:nvPr>
        </p:nvSpPr>
        <p:spPr>
          <a:xfrm>
            <a:off x="381000" y="1981200"/>
            <a:ext cx="8534400" cy="2286000"/>
          </a:xfrm>
        </p:spPr>
        <p:txBody>
          <a:bodyPr/>
          <a:lstStyle/>
          <a:p>
            <a:pPr marL="0" lvl="0" indent="0" algn="just">
              <a:buNone/>
            </a:pPr>
            <a:r>
              <a:rPr lang="en-US" sz="1800" b="0" i="1" dirty="0" smtClean="0"/>
              <a:t>Move that </a:t>
            </a:r>
            <a:r>
              <a:rPr lang="en-US" sz="1800" b="0" i="1" dirty="0"/>
              <a:t>802.15 WG approves the formation of a Comment Resolution Group (CRG) for the Standards Association balloting of the </a:t>
            </a:r>
            <a:r>
              <a:rPr lang="en-US" sz="1800" b="0" i="1" dirty="0" smtClean="0"/>
              <a:t>P802.15.13_D10 </a:t>
            </a:r>
            <a:r>
              <a:rPr lang="en-US" sz="1800" b="0" i="1" dirty="0"/>
              <a:t>with the following membership: Volker Jungnickel as Chair, </a:t>
            </a:r>
            <a:r>
              <a:rPr lang="en-US" sz="1800" b="0" i="1" dirty="0" err="1" smtClean="0"/>
              <a:t>Tuncer</a:t>
            </a:r>
            <a:r>
              <a:rPr lang="en-US" sz="1800" b="0" i="1" dirty="0" smtClean="0"/>
              <a:t> </a:t>
            </a:r>
            <a:r>
              <a:rPr lang="en-US" sz="1800" b="0" i="1" dirty="0"/>
              <a:t>Baykas, Sang-Kyu Lim, </a:t>
            </a:r>
            <a:r>
              <a:rPr lang="en-US" sz="1800" b="0" i="1" dirty="0" smtClean="0"/>
              <a:t>Tero </a:t>
            </a:r>
            <a:r>
              <a:rPr lang="en-US" sz="1800" b="0" i="1" dirty="0"/>
              <a:t>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b="0" i="1" dirty="0" smtClean="0"/>
              <a:t>.</a:t>
            </a:r>
          </a:p>
          <a:p>
            <a:pPr lvl="0" algn="just"/>
            <a:endParaRPr lang="de-DE" sz="2000" dirty="0"/>
          </a:p>
          <a:p>
            <a:pPr marL="457200" lvl="1" indent="0">
              <a:buNone/>
            </a:pPr>
            <a:r>
              <a:rPr lang="en-US" sz="1800" b="1" dirty="0"/>
              <a:t>Moved</a:t>
            </a:r>
            <a:r>
              <a:rPr lang="en-US" sz="1800" b="1" dirty="0" smtClean="0"/>
              <a:t>: Volker Jungnickel</a:t>
            </a:r>
            <a:r>
              <a:rPr lang="en-US" sz="1800" b="1" dirty="0" smtClean="0"/>
              <a:t>		</a:t>
            </a:r>
          </a:p>
          <a:p>
            <a:pPr marL="457200" lvl="1" indent="0">
              <a:buNone/>
            </a:pPr>
            <a:r>
              <a:rPr lang="en-US" sz="1800" b="1" dirty="0" smtClean="0"/>
              <a:t>Second:	</a:t>
            </a:r>
            <a:endParaRPr lang="de-DE" sz="1800" b="1" dirty="0" smtClean="0"/>
          </a:p>
          <a:p>
            <a:pPr marL="457200" lvl="1" indent="0">
              <a:buNone/>
            </a:pPr>
            <a:endParaRPr lang="en-US" sz="1800" dirty="0" smtClean="0"/>
          </a:p>
          <a:p>
            <a:pPr marL="457200" lvl="1" indent="0">
              <a:buNone/>
            </a:pPr>
            <a:r>
              <a:rPr lang="en-US" sz="1800" dirty="0" smtClean="0"/>
              <a:t>Result</a:t>
            </a:r>
            <a:r>
              <a:rPr lang="en-US" sz="1800" dirty="0"/>
              <a:t>: </a:t>
            </a:r>
            <a:r>
              <a:rPr lang="en-US" sz="1800" dirty="0" smtClean="0"/>
              <a:t>Motion passed unanimously.</a:t>
            </a:r>
            <a:endParaRPr lang="de-DE" sz="1800" dirty="0">
              <a:effectLst/>
            </a:endParaRP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13</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22770822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CRG </a:t>
            </a:r>
            <a:r>
              <a:rPr lang="de-DE" dirty="0" err="1" smtClean="0"/>
              <a:t>Telcos</a:t>
            </a:r>
            <a:endParaRPr lang="de-DE" dirty="0"/>
          </a:p>
        </p:txBody>
      </p:sp>
      <p:sp>
        <p:nvSpPr>
          <p:cNvPr id="3" name="Inhaltsplatzhalter 2"/>
          <p:cNvSpPr>
            <a:spLocks noGrp="1"/>
          </p:cNvSpPr>
          <p:nvPr>
            <p:ph idx="1"/>
          </p:nvPr>
        </p:nvSpPr>
        <p:spPr>
          <a:xfrm>
            <a:off x="381000" y="1981200"/>
            <a:ext cx="8534400" cy="2286000"/>
          </a:xfrm>
        </p:spPr>
        <p:txBody>
          <a:bodyPr/>
          <a:lstStyle/>
          <a:p>
            <a:pPr marL="400050"/>
            <a:r>
              <a:rPr lang="de-DE" dirty="0" smtClean="0"/>
              <a:t>TG13 CRG Telco </a:t>
            </a:r>
            <a:r>
              <a:rPr lang="de-DE" dirty="0" err="1" smtClean="0"/>
              <a:t>dates</a:t>
            </a:r>
            <a:endParaRPr lang="de-DE" dirty="0" smtClean="0"/>
          </a:p>
          <a:p>
            <a:pPr marL="800100" lvl="1"/>
            <a:r>
              <a:rPr lang="de-DE" dirty="0" smtClean="0"/>
              <a:t>28 Nov. 2022, 11:00-12.30 CET (5:00-6:30 ET, 18:00-19:30 KT)</a:t>
            </a:r>
          </a:p>
          <a:p>
            <a:pPr marL="800100" lvl="1"/>
            <a:r>
              <a:rPr lang="de-DE" dirty="0" smtClean="0"/>
              <a:t>  5 </a:t>
            </a:r>
            <a:r>
              <a:rPr lang="de-DE" dirty="0" err="1" smtClean="0"/>
              <a:t>Dec</a:t>
            </a:r>
            <a:r>
              <a:rPr lang="de-DE" dirty="0" smtClean="0"/>
              <a:t>. 2022, 11:00-12.30 CET (5:00-6:30 ET, 18:00-19:30 KT)</a:t>
            </a:r>
          </a:p>
          <a:p>
            <a:pPr marL="800100" lvl="1"/>
            <a:r>
              <a:rPr lang="de-DE" dirty="0" smtClean="0"/>
              <a:t>12 </a:t>
            </a:r>
            <a:r>
              <a:rPr lang="de-DE" dirty="0" err="1" smtClean="0"/>
              <a:t>Dec</a:t>
            </a:r>
            <a:r>
              <a:rPr lang="de-DE" dirty="0" smtClean="0"/>
              <a:t>. 2022, 11:00-12.30 CET (5:00-6:30 ET, 18:00-19:30 KT)</a:t>
            </a:r>
          </a:p>
          <a:p>
            <a:pPr marL="800100" lvl="1"/>
            <a:r>
              <a:rPr lang="de-DE" dirty="0" smtClean="0"/>
              <a:t>19 </a:t>
            </a:r>
            <a:r>
              <a:rPr lang="de-DE" dirty="0" err="1" smtClean="0"/>
              <a:t>Dec</a:t>
            </a:r>
            <a:r>
              <a:rPr lang="de-DE" dirty="0" smtClean="0"/>
              <a:t>. 2022, 11:00-12.30 CET (5:00-6:30 ET, 18:00-19:30 KT)</a:t>
            </a:r>
          </a:p>
          <a:p>
            <a:pPr marL="800100" lvl="1"/>
            <a:r>
              <a:rPr lang="de-DE" dirty="0" smtClean="0"/>
              <a:t>9 </a:t>
            </a:r>
            <a:r>
              <a:rPr lang="de-DE" dirty="0"/>
              <a:t>Jan 2023, 11:00-12.30 CET (5:00-6:30 ET, 18:00-19:30 KT)</a:t>
            </a:r>
          </a:p>
          <a:p>
            <a:pPr marL="800100" lvl="1"/>
            <a:r>
              <a:rPr lang="de-DE" sz="2400" dirty="0" err="1" smtClean="0"/>
              <a:t>meetings</a:t>
            </a:r>
            <a:r>
              <a:rPr lang="de-DE" sz="2400" dirty="0" smtClean="0"/>
              <a:t> </a:t>
            </a:r>
            <a:r>
              <a:rPr lang="de-DE" sz="2400" dirty="0" err="1" smtClean="0"/>
              <a:t>to</a:t>
            </a:r>
            <a:r>
              <a:rPr lang="de-DE" sz="2400" dirty="0" smtClean="0"/>
              <a:t> </a:t>
            </a:r>
            <a:r>
              <a:rPr lang="de-DE" sz="2400" dirty="0" err="1" smtClean="0"/>
              <a:t>be</a:t>
            </a:r>
            <a:r>
              <a:rPr lang="de-DE" sz="2400" dirty="0" smtClean="0"/>
              <a:t> </a:t>
            </a:r>
            <a:r>
              <a:rPr lang="de-DE" sz="2400" dirty="0" err="1" smtClean="0"/>
              <a:t>cancelled</a:t>
            </a:r>
            <a:r>
              <a:rPr lang="de-DE" sz="2400" dirty="0" smtClean="0"/>
              <a:t> </a:t>
            </a:r>
            <a:r>
              <a:rPr lang="de-DE" sz="2400" dirty="0" err="1" smtClean="0"/>
              <a:t>if</a:t>
            </a:r>
            <a:r>
              <a:rPr lang="de-DE" sz="2400" dirty="0" smtClean="0"/>
              <a:t> not </a:t>
            </a:r>
            <a:r>
              <a:rPr lang="de-DE" sz="2400" dirty="0" err="1" smtClean="0"/>
              <a:t>needed</a:t>
            </a:r>
            <a:endParaRPr lang="de-DE" dirty="0" smtClean="0"/>
          </a:p>
          <a:p>
            <a:pPr marL="800100" lvl="1"/>
            <a:endParaRPr lang="de-DE" b="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14</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723587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Midwek</a:t>
            </a:r>
            <a:r>
              <a:rPr lang="de-DE" dirty="0" smtClean="0"/>
              <a:t> </a:t>
            </a:r>
            <a:r>
              <a:rPr lang="de-DE" dirty="0" err="1" smtClean="0"/>
              <a:t>Plenary</a:t>
            </a:r>
            <a:r>
              <a:rPr lang="de-DE" dirty="0" smtClean="0"/>
              <a:t> Report</a:t>
            </a:r>
            <a:endParaRPr lang="de-DE" dirty="0"/>
          </a:p>
        </p:txBody>
      </p:sp>
      <p:sp>
        <p:nvSpPr>
          <p:cNvPr id="3" name="Inhaltsplatzhalter 2"/>
          <p:cNvSpPr>
            <a:spLocks noGrp="1"/>
          </p:cNvSpPr>
          <p:nvPr>
            <p:ph idx="1"/>
          </p:nvPr>
        </p:nvSpPr>
        <p:spPr>
          <a:xfrm>
            <a:off x="381000" y="1600200"/>
            <a:ext cx="8534400" cy="2362200"/>
          </a:xfrm>
        </p:spPr>
        <p:txBody>
          <a:bodyPr/>
          <a:lstStyle/>
          <a:p>
            <a:pPr marL="400050"/>
            <a:r>
              <a:rPr lang="de-DE" b="0" dirty="0" smtClean="0"/>
              <a:t>SA </a:t>
            </a:r>
            <a:r>
              <a:rPr lang="de-DE" b="0" dirty="0" err="1" smtClean="0"/>
              <a:t>ballot</a:t>
            </a:r>
            <a:r>
              <a:rPr lang="de-DE" b="0" dirty="0" smtClean="0"/>
              <a:t>, </a:t>
            </a:r>
          </a:p>
          <a:p>
            <a:pPr marL="800100" lvl="1"/>
            <a:r>
              <a:rPr lang="de-DE" b="0" dirty="0" smtClean="0"/>
              <a:t>5th </a:t>
            </a:r>
            <a:r>
              <a:rPr lang="de-DE" b="0" dirty="0" err="1" smtClean="0"/>
              <a:t>recirculation</a:t>
            </a:r>
            <a:r>
              <a:rPr lang="de-DE" b="0" dirty="0" smtClean="0"/>
              <a:t> </a:t>
            </a:r>
            <a:r>
              <a:rPr lang="de-DE" b="0" dirty="0" err="1" smtClean="0"/>
              <a:t>finished</a:t>
            </a:r>
            <a:r>
              <a:rPr lang="de-DE" b="0" dirty="0" smtClean="0"/>
              <a:t> on </a:t>
            </a:r>
            <a:r>
              <a:rPr lang="de-DE" b="0" dirty="0" err="1" smtClean="0"/>
              <a:t>Monday</a:t>
            </a:r>
            <a:endParaRPr lang="de-DE" b="0" dirty="0" smtClean="0"/>
          </a:p>
          <a:p>
            <a:pPr marL="800100" lvl="1"/>
            <a:r>
              <a:rPr lang="de-DE" b="0" dirty="0" smtClean="0"/>
              <a:t>17 </a:t>
            </a:r>
            <a:r>
              <a:rPr lang="de-DE" b="0" dirty="0" err="1" smtClean="0"/>
              <a:t>comments</a:t>
            </a:r>
            <a:r>
              <a:rPr lang="de-DE" b="0" dirty="0" smtClean="0"/>
              <a:t> </a:t>
            </a:r>
            <a:r>
              <a:rPr lang="de-DE" b="0" dirty="0" err="1" smtClean="0"/>
              <a:t>received</a:t>
            </a:r>
            <a:r>
              <a:rPr lang="de-DE" b="0" dirty="0" smtClean="0"/>
              <a:t>, 1 NO </a:t>
            </a:r>
            <a:r>
              <a:rPr lang="de-DE" b="0" dirty="0" err="1" smtClean="0"/>
              <a:t>vote</a:t>
            </a:r>
            <a:r>
              <a:rPr lang="de-DE" b="0" dirty="0" smtClean="0"/>
              <a:t> </a:t>
            </a:r>
            <a:r>
              <a:rPr lang="de-DE" b="0" dirty="0" err="1" smtClean="0"/>
              <a:t>persited</a:t>
            </a:r>
            <a:r>
              <a:rPr lang="de-DE" b="0" dirty="0" smtClean="0"/>
              <a:t> </a:t>
            </a:r>
            <a:r>
              <a:rPr lang="de-DE" b="0" dirty="0" err="1" smtClean="0"/>
              <a:t>with</a:t>
            </a:r>
            <a:r>
              <a:rPr lang="de-DE" b="0" dirty="0" smtClean="0"/>
              <a:t> 1 MBS</a:t>
            </a:r>
          </a:p>
          <a:p>
            <a:pPr marL="800100" lvl="1"/>
            <a:r>
              <a:rPr lang="de-DE" b="0" dirty="0" smtClean="0"/>
              <a:t>1 Meeting so </a:t>
            </a:r>
            <a:r>
              <a:rPr lang="de-DE" b="0" dirty="0" err="1" smtClean="0"/>
              <a:t>far</a:t>
            </a:r>
            <a:r>
              <a:rPr lang="de-DE" b="0" dirty="0" smtClean="0"/>
              <a:t> </a:t>
            </a:r>
            <a:r>
              <a:rPr lang="de-DE" b="0" dirty="0" err="1" smtClean="0"/>
              <a:t>resolving</a:t>
            </a:r>
            <a:r>
              <a:rPr lang="de-DE" b="0" dirty="0" smtClean="0"/>
              <a:t> </a:t>
            </a:r>
            <a:r>
              <a:rPr lang="de-DE" b="0" dirty="0" err="1" smtClean="0"/>
              <a:t>those</a:t>
            </a:r>
            <a:r>
              <a:rPr lang="de-DE" b="0" dirty="0" smtClean="0"/>
              <a:t> </a:t>
            </a:r>
            <a:r>
              <a:rPr lang="de-DE" b="0" dirty="0" err="1" smtClean="0"/>
              <a:t>comments</a:t>
            </a:r>
            <a:endParaRPr lang="de-DE" b="0" dirty="0" smtClean="0"/>
          </a:p>
          <a:p>
            <a:pPr marL="800100" lvl="1"/>
            <a:r>
              <a:rPr lang="de-DE" b="0" dirty="0" smtClean="0"/>
              <a:t>TG13 </a:t>
            </a:r>
            <a:r>
              <a:rPr lang="de-DE" b="0" dirty="0" err="1" smtClean="0"/>
              <a:t>is</a:t>
            </a:r>
            <a:r>
              <a:rPr lang="de-DE" b="0" dirty="0" smtClean="0"/>
              <a:t> </a:t>
            </a:r>
            <a:r>
              <a:rPr lang="de-DE" b="0" dirty="0" err="1" smtClean="0"/>
              <a:t>preparing</a:t>
            </a:r>
            <a:r>
              <a:rPr lang="de-DE" b="0" dirty="0" smtClean="0"/>
              <a:t> </a:t>
            </a:r>
            <a:r>
              <a:rPr lang="de-DE" b="0" dirty="0" err="1" smtClean="0"/>
              <a:t>for</a:t>
            </a:r>
            <a:r>
              <a:rPr lang="de-DE" b="0" dirty="0" smtClean="0"/>
              <a:t> final </a:t>
            </a:r>
            <a:r>
              <a:rPr lang="de-DE" b="0" dirty="0" err="1" smtClean="0"/>
              <a:t>recirculation</a:t>
            </a:r>
            <a:endParaRPr lang="de-DE" b="0" dirty="0" smtClean="0"/>
          </a:p>
          <a:p>
            <a:pPr marL="800100" lvl="1"/>
            <a:r>
              <a:rPr lang="de-DE" b="0" dirty="0" smtClean="0"/>
              <a:t>Hope </a:t>
            </a:r>
            <a:r>
              <a:rPr lang="de-DE" b="0" dirty="0" err="1" smtClean="0"/>
              <a:t>to</a:t>
            </a:r>
            <a:r>
              <a:rPr lang="de-DE" b="0" dirty="0" smtClean="0"/>
              <a:t> </a:t>
            </a:r>
            <a:r>
              <a:rPr lang="de-DE" b="0" dirty="0" err="1" smtClean="0"/>
              <a:t>get</a:t>
            </a:r>
            <a:r>
              <a:rPr lang="de-DE" b="0" dirty="0" smtClean="0"/>
              <a:t> </a:t>
            </a:r>
            <a:r>
              <a:rPr lang="de-DE" b="0" dirty="0" err="1" smtClean="0"/>
              <a:t>onto</a:t>
            </a:r>
            <a:r>
              <a:rPr lang="de-DE" b="0" dirty="0" smtClean="0"/>
              <a:t> </a:t>
            </a:r>
            <a:r>
              <a:rPr lang="de-DE" b="0" dirty="0" err="1" smtClean="0"/>
              <a:t>RevCom</a:t>
            </a:r>
            <a:r>
              <a:rPr lang="de-DE" b="0" dirty="0" smtClean="0"/>
              <a:t> Agenda in </a:t>
            </a:r>
            <a:r>
              <a:rPr lang="de-DE" b="0" dirty="0" err="1" smtClean="0"/>
              <a:t>January</a:t>
            </a:r>
            <a:endParaRPr lang="de-DE" b="0" dirty="0" smtClean="0"/>
          </a:p>
          <a:p>
            <a:pPr marL="400050"/>
            <a:r>
              <a:rPr lang="de-DE" b="0" dirty="0" err="1"/>
              <a:t>Prepare</a:t>
            </a:r>
            <a:r>
              <a:rPr lang="de-DE" b="0" dirty="0"/>
              <a:t> EC </a:t>
            </a:r>
            <a:r>
              <a:rPr lang="de-DE" b="0" dirty="0" err="1"/>
              <a:t>package</a:t>
            </a:r>
            <a:endParaRPr lang="de-DE" b="0" dirty="0"/>
          </a:p>
          <a:p>
            <a:pPr marL="800100" lvl="1"/>
            <a:r>
              <a:rPr lang="de-DE" b="0" dirty="0" smtClean="0"/>
              <a:t>WG Motion </a:t>
            </a:r>
            <a:r>
              <a:rPr lang="de-DE" b="0" dirty="0" err="1"/>
              <a:t>to</a:t>
            </a:r>
            <a:r>
              <a:rPr lang="de-DE" b="0" dirty="0"/>
              <a:t> </a:t>
            </a:r>
            <a:r>
              <a:rPr lang="de-DE" b="0" dirty="0" err="1"/>
              <a:t>create</a:t>
            </a:r>
            <a:r>
              <a:rPr lang="de-DE" b="0" dirty="0"/>
              <a:t> D10 and </a:t>
            </a:r>
            <a:r>
              <a:rPr lang="de-DE" b="0" dirty="0" err="1" smtClean="0"/>
              <a:t>start</a:t>
            </a:r>
            <a:r>
              <a:rPr lang="de-DE" b="0" dirty="0" smtClean="0"/>
              <a:t> </a:t>
            </a:r>
            <a:r>
              <a:rPr lang="de-DE" b="0" dirty="0" err="1"/>
              <a:t>recirc</a:t>
            </a:r>
            <a:endParaRPr lang="de-DE" b="0" dirty="0"/>
          </a:p>
          <a:p>
            <a:pPr marL="800100" lvl="1"/>
            <a:r>
              <a:rPr lang="de-DE" b="0" dirty="0" smtClean="0"/>
              <a:t>WG CRG Motion</a:t>
            </a:r>
          </a:p>
          <a:p>
            <a:pPr marL="800100" lvl="1"/>
            <a:r>
              <a:rPr lang="de-DE" b="0" dirty="0" smtClean="0"/>
              <a:t>WG Motion </a:t>
            </a:r>
            <a:r>
              <a:rPr lang="de-DE" b="0" dirty="0" err="1" smtClean="0"/>
              <a:t>for</a:t>
            </a:r>
            <a:r>
              <a:rPr lang="de-DE" b="0" dirty="0" smtClean="0"/>
              <a:t> </a:t>
            </a:r>
            <a:r>
              <a:rPr lang="de-DE" b="0" dirty="0" err="1" smtClean="0"/>
              <a:t>Conditional</a:t>
            </a:r>
            <a:r>
              <a:rPr lang="de-DE" b="0" dirty="0" smtClean="0"/>
              <a:t> </a:t>
            </a:r>
            <a:r>
              <a:rPr lang="de-DE" b="0" dirty="0" err="1" smtClean="0"/>
              <a:t>Approval</a:t>
            </a:r>
            <a:r>
              <a:rPr lang="de-DE" b="0" dirty="0" smtClean="0"/>
              <a:t> </a:t>
            </a:r>
            <a:r>
              <a:rPr lang="de-DE" b="0" dirty="0" err="1" smtClean="0"/>
              <a:t>to</a:t>
            </a:r>
            <a:r>
              <a:rPr lang="de-DE" b="0" dirty="0" smtClean="0"/>
              <a:t> </a:t>
            </a:r>
            <a:r>
              <a:rPr lang="de-DE" b="0" dirty="0" err="1" smtClean="0"/>
              <a:t>goto</a:t>
            </a:r>
            <a:r>
              <a:rPr lang="de-DE" b="0" dirty="0" smtClean="0"/>
              <a:t> </a:t>
            </a:r>
            <a:r>
              <a:rPr lang="de-DE" b="0" dirty="0" err="1" smtClean="0"/>
              <a:t>RevCom</a:t>
            </a:r>
            <a:endParaRPr lang="de-DE" b="0" dirty="0" smtClean="0"/>
          </a:p>
          <a:p>
            <a:pPr marL="400050"/>
            <a:r>
              <a:rPr lang="de-DE" b="0" dirty="0" smtClean="0"/>
              <a:t>2 </a:t>
            </a:r>
            <a:r>
              <a:rPr lang="de-DE" b="0" dirty="0" err="1" smtClean="0"/>
              <a:t>slots</a:t>
            </a:r>
            <a:r>
              <a:rPr lang="de-DE" b="0" dirty="0" smtClean="0"/>
              <a:t> </a:t>
            </a:r>
            <a:r>
              <a:rPr lang="de-DE" b="0" dirty="0" err="1" smtClean="0"/>
              <a:t>for</a:t>
            </a:r>
            <a:r>
              <a:rPr lang="de-DE" b="0" dirty="0" smtClean="0"/>
              <a:t> </a:t>
            </a:r>
            <a:r>
              <a:rPr lang="de-DE" b="0" dirty="0" err="1" smtClean="0"/>
              <a:t>January</a:t>
            </a:r>
            <a:r>
              <a:rPr lang="de-DE" b="0" dirty="0" smtClean="0"/>
              <a:t> </a:t>
            </a:r>
          </a:p>
          <a:p>
            <a:pPr marL="400050"/>
            <a:endParaRPr lang="de-DE" b="0" dirty="0"/>
          </a:p>
          <a:p>
            <a:pPr marL="400050"/>
            <a:endParaRPr lang="de-DE" b="0" dirty="0" smtClean="0"/>
          </a:p>
          <a:p>
            <a:pPr marL="400050"/>
            <a:endParaRPr lang="de-DE" b="0" dirty="0"/>
          </a:p>
          <a:p>
            <a:pPr marL="400050"/>
            <a:endParaRPr lang="de-DE" b="0" dirty="0" smtClean="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15</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42418315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16</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#2</a:t>
            </a:r>
            <a:endParaRPr lang="en-US" altLang="en-US" sz="3600" dirty="0"/>
          </a:p>
          <a:p>
            <a:pPr>
              <a:buNone/>
            </a:pPr>
            <a:r>
              <a:rPr lang="de-DE" dirty="0" err="1" smtClean="0"/>
              <a:t>Wednesday</a:t>
            </a:r>
            <a:r>
              <a:rPr lang="de-DE" dirty="0" smtClean="0"/>
              <a:t> November 16, </a:t>
            </a:r>
            <a:r>
              <a:rPr lang="en-GB" dirty="0" smtClean="0"/>
              <a:t>PM2</a:t>
            </a:r>
            <a:endParaRPr lang="de-DE"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513011697"/>
              </p:ext>
            </p:extLst>
          </p:nvPr>
        </p:nvGraphicFramePr>
        <p:xfrm>
          <a:off x="685800" y="2362200"/>
          <a:ext cx="8229600" cy="2346828"/>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96152">
                <a:tc>
                  <a:txBody>
                    <a:bodyPr/>
                    <a:lstStyle/>
                    <a:p>
                      <a:pPr marL="0" lvl="1" indent="0"/>
                      <a:r>
                        <a:rPr lang="de-DE" sz="1800" dirty="0" err="1" smtClean="0"/>
                        <a:t>Discuss</a:t>
                      </a:r>
                      <a:r>
                        <a:rPr lang="de-DE" sz="1800" dirty="0" smtClean="0"/>
                        <a:t> EC </a:t>
                      </a:r>
                      <a:r>
                        <a:rPr lang="de-DE" sz="1800" dirty="0" err="1" smtClean="0"/>
                        <a:t>package</a:t>
                      </a:r>
                      <a:endParaRPr lang="de-DE" sz="1800" dirty="0"/>
                    </a:p>
                  </a:txBody>
                  <a:tcPr marT="45764" marB="45764"/>
                </a:tc>
                <a:tc>
                  <a:txBody>
                    <a:bodyPr/>
                    <a:lstStyle/>
                    <a:p>
                      <a:r>
                        <a:rPr lang="en-US" sz="1800" baseline="0" dirty="0" smtClean="0"/>
                        <a:t>20</a:t>
                      </a:r>
                      <a:endParaRPr lang="en-US" sz="1800" baseline="0" dirty="0"/>
                    </a:p>
                  </a:txBody>
                  <a:tcPr marT="45764" marB="45764"/>
                </a:tc>
                <a:extLst>
                  <a:ext uri="{0D108BD9-81ED-4DB2-BD59-A6C34878D82A}">
                    <a16:rowId xmlns:a16="http://schemas.microsoft.com/office/drawing/2014/main" val="3245525989"/>
                  </a:ext>
                </a:extLst>
              </a:tr>
              <a:tr h="365702">
                <a:tc>
                  <a:txBody>
                    <a:bodyPr/>
                    <a:lstStyle/>
                    <a:p>
                      <a:pPr marL="0" lvl="1" indent="0"/>
                      <a:r>
                        <a:rPr lang="de-DE" sz="1800" dirty="0" smtClean="0"/>
                        <a:t>Comment </a:t>
                      </a:r>
                      <a:r>
                        <a:rPr lang="de-DE" sz="1800" dirty="0" err="1" smtClean="0"/>
                        <a:t>resolution</a:t>
                      </a:r>
                      <a:endParaRPr lang="de-DE" sz="1800" dirty="0"/>
                    </a:p>
                  </a:txBody>
                  <a:tcPr marT="45764" marB="45764"/>
                </a:tc>
                <a:tc>
                  <a:txBody>
                    <a:bodyPr/>
                    <a:lstStyle/>
                    <a:p>
                      <a:r>
                        <a:rPr lang="en-US" sz="1800" baseline="0" dirty="0" smtClean="0"/>
                        <a:t>15</a:t>
                      </a:r>
                      <a:endParaRPr lang="en-US" sz="1800" baseline="0" dirty="0"/>
                    </a:p>
                  </a:txBody>
                  <a:tcPr marT="45764" marB="45764"/>
                </a:tc>
                <a:extLst>
                  <a:ext uri="{0D108BD9-81ED-4DB2-BD59-A6C34878D82A}">
                    <a16:rowId xmlns:a16="http://schemas.microsoft.com/office/drawing/2014/main" val="3729951372"/>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3322963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17</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#3</a:t>
            </a:r>
            <a:endParaRPr lang="en-US" altLang="en-US" sz="3600" dirty="0"/>
          </a:p>
          <a:p>
            <a:pPr>
              <a:buNone/>
            </a:pPr>
            <a:r>
              <a:rPr lang="de-DE" dirty="0" err="1" smtClean="0"/>
              <a:t>Thursday</a:t>
            </a:r>
            <a:r>
              <a:rPr lang="de-DE" dirty="0" smtClean="0"/>
              <a:t> November 17, </a:t>
            </a:r>
            <a:r>
              <a:rPr lang="en-GB" dirty="0" smtClean="0"/>
              <a:t>AM1</a:t>
            </a:r>
            <a:endParaRPr lang="de-DE"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933075205"/>
              </p:ext>
            </p:extLst>
          </p:nvPr>
        </p:nvGraphicFramePr>
        <p:xfrm>
          <a:off x="685800" y="2362200"/>
          <a:ext cx="8229600" cy="2712676"/>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lvl="0" indent="0"/>
                      <a:r>
                        <a:rPr lang="de-DE" sz="1800" dirty="0" smtClean="0"/>
                        <a:t>Motion </a:t>
                      </a:r>
                      <a:r>
                        <a:rPr lang="de-DE" sz="1800" dirty="0" err="1" smtClean="0"/>
                        <a:t>to</a:t>
                      </a:r>
                      <a:r>
                        <a:rPr lang="de-DE" sz="1800" dirty="0" smtClean="0"/>
                        <a:t> </a:t>
                      </a:r>
                      <a:r>
                        <a:rPr lang="de-DE" sz="1800" dirty="0" err="1" smtClean="0"/>
                        <a:t>approve</a:t>
                      </a:r>
                      <a:r>
                        <a:rPr lang="de-DE" sz="1800" dirty="0" smtClean="0"/>
                        <a:t> September</a:t>
                      </a:r>
                      <a:r>
                        <a:rPr lang="de-DE" sz="1800" baseline="0" dirty="0" smtClean="0"/>
                        <a:t> </a:t>
                      </a:r>
                      <a:r>
                        <a:rPr lang="de-DE" sz="1800" baseline="0" dirty="0" err="1" smtClean="0"/>
                        <a:t>meeting</a:t>
                      </a:r>
                      <a:r>
                        <a:rPr lang="de-DE" sz="1800" baseline="0" dirty="0" smtClean="0"/>
                        <a:t> </a:t>
                      </a:r>
                      <a:r>
                        <a:rPr lang="de-DE" sz="1800" baseline="0" dirty="0" err="1" smtClean="0"/>
                        <a:t>minutes</a:t>
                      </a:r>
                      <a:endParaRPr lang="de-DE" sz="1800" dirty="0"/>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3806376904"/>
                  </a:ext>
                </a:extLst>
              </a:tr>
              <a:tr h="396152">
                <a:tc>
                  <a:txBody>
                    <a:bodyPr/>
                    <a:lstStyle/>
                    <a:p>
                      <a:pPr marL="0" lvl="1" indent="0"/>
                      <a:r>
                        <a:rPr lang="de-DE" sz="1800" dirty="0" smtClean="0"/>
                        <a:t>Motion </a:t>
                      </a:r>
                      <a:r>
                        <a:rPr lang="de-DE" sz="1800" dirty="0" err="1" smtClean="0"/>
                        <a:t>to</a:t>
                      </a:r>
                      <a:r>
                        <a:rPr lang="de-DE" sz="1800" dirty="0" smtClean="0"/>
                        <a:t> </a:t>
                      </a:r>
                      <a:r>
                        <a:rPr lang="de-DE" sz="1800" dirty="0" err="1" smtClean="0"/>
                        <a:t>approve</a:t>
                      </a:r>
                      <a:r>
                        <a:rPr lang="de-DE" sz="1800" dirty="0" smtClean="0"/>
                        <a:t> </a:t>
                      </a:r>
                      <a:r>
                        <a:rPr lang="de-DE" sz="1800" dirty="0" err="1" smtClean="0"/>
                        <a:t>comment</a:t>
                      </a:r>
                      <a:r>
                        <a:rPr lang="de-DE" sz="1800" dirty="0" smtClean="0"/>
                        <a:t> </a:t>
                      </a:r>
                      <a:r>
                        <a:rPr lang="de-DE" sz="1800" dirty="0" err="1" smtClean="0"/>
                        <a:t>resolution</a:t>
                      </a:r>
                      <a:r>
                        <a:rPr lang="de-DE" sz="1800" dirty="0" smtClean="0"/>
                        <a:t> and </a:t>
                      </a:r>
                      <a:r>
                        <a:rPr lang="de-DE" sz="1800" dirty="0" err="1" smtClean="0"/>
                        <a:t>start</a:t>
                      </a:r>
                      <a:r>
                        <a:rPr lang="de-DE" sz="1800" dirty="0" smtClean="0"/>
                        <a:t> </a:t>
                      </a:r>
                      <a:r>
                        <a:rPr lang="de-DE" sz="1800" dirty="0" err="1" smtClean="0"/>
                        <a:t>recirculation</a:t>
                      </a:r>
                      <a:endParaRPr lang="de-DE" sz="1800" dirty="0"/>
                    </a:p>
                  </a:txBody>
                  <a:tcPr marT="45764" marB="45764"/>
                </a:tc>
                <a:tc>
                  <a:txBody>
                    <a:bodyPr/>
                    <a:lstStyle/>
                    <a:p>
                      <a:r>
                        <a:rPr lang="en-US" sz="1800" baseline="0" dirty="0" smtClean="0"/>
                        <a:t>15</a:t>
                      </a:r>
                      <a:endParaRPr lang="en-US" sz="1800" baseline="0" dirty="0"/>
                    </a:p>
                  </a:txBody>
                  <a:tcPr marT="45764" marB="45764"/>
                </a:tc>
                <a:extLst>
                  <a:ext uri="{0D108BD9-81ED-4DB2-BD59-A6C34878D82A}">
                    <a16:rowId xmlns:a16="http://schemas.microsoft.com/office/drawing/2014/main" val="3245525989"/>
                  </a:ext>
                </a:extLst>
              </a:tr>
              <a:tr h="365702">
                <a:tc>
                  <a:txBody>
                    <a:bodyPr/>
                    <a:lstStyle/>
                    <a:p>
                      <a:pPr marL="0" lvl="1" indent="0"/>
                      <a:r>
                        <a:rPr lang="de-DE" sz="1800" dirty="0" err="1" smtClean="0"/>
                        <a:t>Motions</a:t>
                      </a:r>
                      <a:r>
                        <a:rPr lang="de-DE" sz="1800" dirty="0" smtClean="0"/>
                        <a:t> </a:t>
                      </a:r>
                      <a:r>
                        <a:rPr lang="de-DE" sz="1800" dirty="0" err="1" smtClean="0"/>
                        <a:t>to</a:t>
                      </a:r>
                      <a:r>
                        <a:rPr lang="de-DE" sz="1800" dirty="0" smtClean="0"/>
                        <a:t> </a:t>
                      </a:r>
                      <a:r>
                        <a:rPr lang="de-DE" sz="1800" dirty="0" err="1" smtClean="0"/>
                        <a:t>move</a:t>
                      </a:r>
                      <a:r>
                        <a:rPr lang="de-DE" sz="1800" dirty="0" smtClean="0"/>
                        <a:t> </a:t>
                      </a:r>
                      <a:r>
                        <a:rPr lang="de-DE" sz="1800" dirty="0" err="1" smtClean="0"/>
                        <a:t>draft</a:t>
                      </a:r>
                      <a:r>
                        <a:rPr lang="de-DE" sz="1800" dirty="0" smtClean="0"/>
                        <a:t> </a:t>
                      </a:r>
                      <a:r>
                        <a:rPr lang="de-DE" sz="1800" dirty="0" err="1" smtClean="0"/>
                        <a:t>to</a:t>
                      </a:r>
                      <a:r>
                        <a:rPr lang="de-DE" sz="1800" dirty="0" smtClean="0"/>
                        <a:t> </a:t>
                      </a:r>
                      <a:r>
                        <a:rPr lang="de-DE" sz="1800" dirty="0" err="1" smtClean="0"/>
                        <a:t>RevCom</a:t>
                      </a:r>
                      <a:endParaRPr lang="de-DE" sz="1800" dirty="0"/>
                    </a:p>
                  </a:txBody>
                  <a:tcPr marT="45764" marB="45764"/>
                </a:tc>
                <a:tc>
                  <a:txBody>
                    <a:bodyPr/>
                    <a:lstStyle/>
                    <a:p>
                      <a:r>
                        <a:rPr lang="en-US" sz="1800" baseline="0" dirty="0" smtClean="0"/>
                        <a:t>15</a:t>
                      </a:r>
                      <a:endParaRPr lang="en-US" sz="1800" baseline="0" dirty="0"/>
                    </a:p>
                  </a:txBody>
                  <a:tcPr marT="45764" marB="45764"/>
                </a:tc>
                <a:extLst>
                  <a:ext uri="{0D108BD9-81ED-4DB2-BD59-A6C34878D82A}">
                    <a16:rowId xmlns:a16="http://schemas.microsoft.com/office/drawing/2014/main" val="3729951372"/>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8198769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18</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GB" altLang="en-US" i="1" dirty="0" smtClean="0">
                <a:sym typeface="Wingdings" panose="05000000000000000000" pitchFamily="2" charset="2"/>
              </a:rPr>
              <a:t>Motion to approve the September meeting minutes of TG13 </a:t>
            </a:r>
            <a:r>
              <a:rPr lang="en-GB" altLang="en-US" i="1" dirty="0" smtClean="0">
                <a:solidFill>
                  <a:srgbClr val="000000"/>
                </a:solidFill>
                <a:latin typeface="Times New Roman"/>
              </a:rPr>
              <a:t>in </a:t>
            </a:r>
            <a:r>
              <a:rPr lang="en-GB" altLang="en-US" i="1" dirty="0">
                <a:solidFill>
                  <a:srgbClr val="000000"/>
                </a:solidFill>
                <a:latin typeface="Times New Roman"/>
              </a:rPr>
              <a:t>doc. </a:t>
            </a:r>
            <a:r>
              <a:rPr lang="en-GB" altLang="en-US" i="1" dirty="0" smtClean="0">
                <a:solidFill>
                  <a:srgbClr val="000000"/>
                </a:solidFill>
                <a:latin typeface="Times New Roman"/>
              </a:rPr>
              <a:t>15-22/xxxr1.</a:t>
            </a:r>
            <a:endParaRPr lang="en-GB" altLang="en-US" i="1" dirty="0" smtClean="0">
              <a:sym typeface="Wingdings" panose="05000000000000000000" pitchFamily="2" charset="2"/>
            </a:endParaRPr>
          </a:p>
          <a:p>
            <a:pPr algn="just">
              <a:buFontTx/>
              <a:buNone/>
            </a:pPr>
            <a:endParaRPr lang="en-GB" altLang="en-US" i="1" dirty="0">
              <a:sym typeface="Wingdings" panose="05000000000000000000" pitchFamily="2" charset="2"/>
            </a:endParaRPr>
          </a:p>
          <a:p>
            <a:pPr algn="just">
              <a:buFontTx/>
              <a:buNone/>
            </a:pPr>
            <a:r>
              <a:rPr lang="en-GB" altLang="en-US" i="1" dirty="0" smtClean="0">
                <a:sym typeface="Wingdings" panose="05000000000000000000" pitchFamily="2" charset="2"/>
              </a:rPr>
              <a:t>Moved by 	</a:t>
            </a:r>
          </a:p>
          <a:p>
            <a:pPr algn="just">
              <a:buFontTx/>
              <a:buNone/>
            </a:pPr>
            <a:r>
              <a:rPr lang="en-GB" altLang="en-US" i="1" dirty="0" smtClean="0">
                <a:sym typeface="Wingdings" panose="05000000000000000000" pitchFamily="2" charset="2"/>
              </a:rPr>
              <a:t>Seconded by	</a:t>
            </a:r>
          </a:p>
          <a:p>
            <a:pPr algn="just">
              <a:buFontTx/>
              <a:buNone/>
            </a:pPr>
            <a:endParaRPr lang="en-GB" altLang="en-US" i="1" dirty="0">
              <a:sym typeface="Wingdings" panose="05000000000000000000" pitchFamily="2" charset="2"/>
            </a:endParaRPr>
          </a:p>
          <a:p>
            <a:pPr algn="just">
              <a:buFontTx/>
              <a:buNone/>
            </a:pPr>
            <a:r>
              <a:rPr lang="en-GB" altLang="en-US" i="1" dirty="0" smtClean="0">
                <a:sym typeface="Wingdings" panose="05000000000000000000" pitchFamily="2" charset="2"/>
              </a:rPr>
              <a:t>Approved by unanimous consent.</a:t>
            </a:r>
          </a:p>
          <a:p>
            <a:pPr algn="just">
              <a:buFontTx/>
              <a:buNone/>
            </a:pPr>
            <a:endParaRPr lang="en-GB" altLang="en-US" i="1" dirty="0">
              <a:sym typeface="Wingdings" panose="05000000000000000000" pitchFamily="2" charset="2"/>
            </a:endParaRPr>
          </a:p>
        </p:txBody>
      </p:sp>
    </p:spTree>
    <p:extLst>
      <p:ext uri="{BB962C8B-B14F-4D97-AF65-F5344CB8AC3E}">
        <p14:creationId xmlns:p14="http://schemas.microsoft.com/office/powerpoint/2010/main" val="39724160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19</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 to approve comment resolution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None/>
            </a:pPr>
            <a:endParaRPr lang="en-US" dirty="0" smtClean="0"/>
          </a:p>
          <a:p>
            <a:pPr>
              <a:buNone/>
            </a:pPr>
            <a:r>
              <a:rPr lang="en-US" i="1" dirty="0" smtClean="0"/>
              <a:t>Move to accept comment resolutions in doc. </a:t>
            </a:r>
            <a:r>
              <a:rPr lang="en-US" i="1" dirty="0" smtClean="0"/>
              <a:t>15-22-0628/r2 </a:t>
            </a:r>
            <a:r>
              <a:rPr lang="en-US" i="1" dirty="0" smtClean="0"/>
              <a:t>including the additional comments, and authorize the Technical Editor to include them in TG13 D10.0.</a:t>
            </a:r>
          </a:p>
          <a:p>
            <a:pPr>
              <a:buNone/>
            </a:pPr>
            <a:r>
              <a:rPr lang="en-US" i="1" dirty="0" smtClean="0"/>
              <a:t> </a:t>
            </a:r>
            <a:endParaRPr lang="de-DE" i="1" dirty="0"/>
          </a:p>
          <a:p>
            <a:pPr lvl="0">
              <a:buNone/>
            </a:pPr>
            <a:r>
              <a:rPr lang="en-US" i="1" dirty="0"/>
              <a:t>Moved by </a:t>
            </a:r>
            <a:r>
              <a:rPr lang="en-US" i="1" dirty="0" smtClean="0"/>
              <a:t>:	</a:t>
            </a:r>
            <a:r>
              <a:rPr lang="en-US" i="1" dirty="0" smtClean="0"/>
              <a:t>Sang-</a:t>
            </a:r>
            <a:r>
              <a:rPr lang="en-US" i="1" dirty="0" err="1" smtClean="0"/>
              <a:t>Kyu</a:t>
            </a:r>
            <a:r>
              <a:rPr lang="en-US" i="1" dirty="0" smtClean="0"/>
              <a:t> Lim</a:t>
            </a:r>
            <a:endParaRPr lang="de-DE" i="1" dirty="0"/>
          </a:p>
          <a:p>
            <a:pPr lvl="0">
              <a:buNone/>
            </a:pPr>
            <a:r>
              <a:rPr lang="en-US" i="1" dirty="0" smtClean="0"/>
              <a:t>Seconded </a:t>
            </a:r>
            <a:r>
              <a:rPr lang="en-US" i="1" dirty="0"/>
              <a:t>by </a:t>
            </a:r>
            <a:r>
              <a:rPr lang="en-US" i="1" dirty="0" smtClean="0"/>
              <a:t>:	</a:t>
            </a:r>
            <a:r>
              <a:rPr lang="en-US" i="1" dirty="0" smtClean="0"/>
              <a:t>Kai Lennert Bober</a:t>
            </a:r>
            <a:endParaRPr lang="de-DE" i="1" dirty="0"/>
          </a:p>
          <a:p>
            <a:pPr algn="just">
              <a:buFontTx/>
              <a:buNone/>
            </a:pPr>
            <a:endParaRPr lang="en-GB" altLang="en-US" i="1" dirty="0">
              <a:sym typeface="Wingdings" panose="05000000000000000000" pitchFamily="2" charset="2"/>
            </a:endParaRPr>
          </a:p>
          <a:p>
            <a:pPr algn="just">
              <a:buFontTx/>
              <a:buNone/>
            </a:pPr>
            <a:r>
              <a:rPr lang="en-GB" altLang="en-US" i="1" dirty="0" smtClean="0">
                <a:sym typeface="Wingdings" panose="05000000000000000000" pitchFamily="2" charset="2"/>
              </a:rPr>
              <a:t>Approved by unanimous consent.</a:t>
            </a:r>
          </a:p>
          <a:p>
            <a:pPr algn="just">
              <a:buFontTx/>
              <a:buNone/>
            </a:pPr>
            <a:endParaRPr lang="en-GB" altLang="en-US" i="1" dirty="0">
              <a:sym typeface="Wingdings" panose="05000000000000000000" pitchFamily="2" charset="2"/>
            </a:endParaRPr>
          </a:p>
        </p:txBody>
      </p:sp>
    </p:spTree>
    <p:extLst>
      <p:ext uri="{BB962C8B-B14F-4D97-AF65-F5344CB8AC3E}">
        <p14:creationId xmlns:p14="http://schemas.microsoft.com/office/powerpoint/2010/main" val="1354279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a:t>
            </a:r>
            <a:r>
              <a:rPr lang="en-US" altLang="en-US" dirty="0" smtClean="0"/>
              <a:t>Wireless Communication Meeting Agenda for </a:t>
            </a:r>
            <a:r>
              <a:rPr lang="en-US" altLang="en-US" dirty="0"/>
              <a:t>the </a:t>
            </a:r>
            <a:r>
              <a:rPr lang="en-US" altLang="en-US" dirty="0" smtClean="0"/>
              <a:t>November 2022 hybrid meeting in Bangkok.</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20</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TG13 Motion to start recirculation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GB" i="1" dirty="0" smtClean="0"/>
              <a:t>Move to request that 802.15 WG start a Standards Association Recirculation Ballot of document P802.15.13-D10 (as edited in accordance with the instructions in document </a:t>
            </a:r>
            <a:r>
              <a:rPr lang="en-GB" i="1" dirty="0" smtClean="0"/>
              <a:t>15-22/0628r2) </a:t>
            </a:r>
            <a:r>
              <a:rPr lang="en-GB" i="1" dirty="0" smtClean="0"/>
              <a:t>pending the completion and inclusion of the edits in the draft.</a:t>
            </a:r>
            <a:endParaRPr lang="de-DE" i="1" dirty="0" smtClean="0"/>
          </a:p>
          <a:p>
            <a:pPr algn="just">
              <a:buNone/>
            </a:pPr>
            <a:r>
              <a:rPr lang="en-US" i="1" dirty="0"/>
              <a:t> </a:t>
            </a:r>
            <a:endParaRPr lang="de-DE" i="1" dirty="0"/>
          </a:p>
          <a:p>
            <a:pPr algn="just">
              <a:buNone/>
            </a:pPr>
            <a:r>
              <a:rPr lang="en-US" i="1" dirty="0"/>
              <a:t>Moved</a:t>
            </a:r>
            <a:r>
              <a:rPr lang="en-US" i="1" dirty="0" smtClean="0"/>
              <a:t>:  Sang-</a:t>
            </a:r>
            <a:r>
              <a:rPr lang="en-US" i="1" dirty="0" err="1" smtClean="0"/>
              <a:t>Kyu</a:t>
            </a:r>
            <a:r>
              <a:rPr lang="en-US" i="1" dirty="0" smtClean="0"/>
              <a:t> Lim</a:t>
            </a:r>
            <a:endParaRPr lang="de-DE" i="1" dirty="0"/>
          </a:p>
          <a:p>
            <a:pPr algn="just">
              <a:buNone/>
            </a:pPr>
            <a:r>
              <a:rPr lang="en-US" i="1" dirty="0"/>
              <a:t>Second</a:t>
            </a:r>
            <a:r>
              <a:rPr lang="en-US" i="1" dirty="0" smtClean="0"/>
              <a:t>: Lennert Bober</a:t>
            </a:r>
            <a:endParaRPr lang="de-DE" i="1" dirty="0"/>
          </a:p>
          <a:p>
            <a:pPr>
              <a:buNone/>
            </a:pPr>
            <a:r>
              <a:rPr lang="en-US" sz="2000" i="1" dirty="0" smtClean="0"/>
              <a:t> </a:t>
            </a:r>
            <a:endParaRPr lang="de-DE" i="1" dirty="0"/>
          </a:p>
          <a:p>
            <a:pPr algn="just">
              <a:buFontTx/>
              <a:buNone/>
            </a:pPr>
            <a:r>
              <a:rPr lang="en-GB" altLang="en-US" i="1" dirty="0" smtClean="0">
                <a:sym typeface="Wingdings" panose="05000000000000000000" pitchFamily="2" charset="2"/>
              </a:rPr>
              <a:t>Approved by </a:t>
            </a:r>
            <a:r>
              <a:rPr lang="en-GB" altLang="en-US" i="1" dirty="0" smtClean="0">
                <a:sym typeface="Wingdings" panose="05000000000000000000" pitchFamily="2" charset="2"/>
              </a:rPr>
              <a:t>unanimous </a:t>
            </a:r>
            <a:r>
              <a:rPr lang="en-GB" altLang="en-US" i="1" dirty="0" smtClean="0">
                <a:sym typeface="Wingdings" panose="05000000000000000000" pitchFamily="2" charset="2"/>
              </a:rPr>
              <a:t>consent.</a:t>
            </a:r>
          </a:p>
          <a:p>
            <a:pPr algn="just">
              <a:buFontTx/>
              <a:buNone/>
            </a:pPr>
            <a:endParaRPr lang="en-GB" altLang="en-US" sz="2000" i="1" dirty="0">
              <a:sym typeface="Wingdings" panose="05000000000000000000" pitchFamily="2" charset="2"/>
            </a:endParaRPr>
          </a:p>
        </p:txBody>
      </p:sp>
    </p:spTree>
    <p:extLst>
      <p:ext uri="{BB962C8B-B14F-4D97-AF65-F5344CB8AC3E}">
        <p14:creationId xmlns:p14="http://schemas.microsoft.com/office/powerpoint/2010/main" val="21513973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21</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WG Motion to start recirculation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GB" i="1" dirty="0" smtClean="0"/>
              <a:t>Move that 802.15 WG start a Standards Association Recirculation Ballot of document P802.15.13-D10 (as edited in accordance with the instructions in document </a:t>
            </a:r>
            <a:r>
              <a:rPr lang="en-GB" i="1" dirty="0" smtClean="0"/>
              <a:t>15-22/0628r2) </a:t>
            </a:r>
            <a:r>
              <a:rPr lang="en-GB" i="1" dirty="0" smtClean="0"/>
              <a:t>pending the completion and inclusion of the edits in the draft.</a:t>
            </a:r>
            <a:endParaRPr lang="de-DE" i="1" dirty="0" smtClean="0"/>
          </a:p>
          <a:p>
            <a:pPr algn="just">
              <a:buNone/>
            </a:pPr>
            <a:r>
              <a:rPr lang="en-US" i="1" dirty="0"/>
              <a:t> </a:t>
            </a:r>
            <a:endParaRPr lang="de-DE" i="1" dirty="0"/>
          </a:p>
          <a:p>
            <a:pPr algn="just">
              <a:buNone/>
            </a:pPr>
            <a:r>
              <a:rPr lang="en-US" i="1" dirty="0"/>
              <a:t>Moved</a:t>
            </a:r>
            <a:r>
              <a:rPr lang="en-US" i="1" dirty="0" smtClean="0"/>
              <a:t>: Volker Jungnickel</a:t>
            </a:r>
            <a:endParaRPr lang="de-DE" i="1" dirty="0"/>
          </a:p>
          <a:p>
            <a:pPr algn="just">
              <a:buNone/>
            </a:pPr>
            <a:r>
              <a:rPr lang="en-US" i="1" dirty="0"/>
              <a:t>Second</a:t>
            </a:r>
            <a:r>
              <a:rPr lang="en-US" i="1" dirty="0" smtClean="0"/>
              <a:t>:</a:t>
            </a:r>
            <a:endParaRPr lang="de-DE" i="1" dirty="0"/>
          </a:p>
          <a:p>
            <a:pPr>
              <a:buNone/>
            </a:pPr>
            <a:r>
              <a:rPr lang="en-US" sz="2000" i="1" dirty="0" smtClean="0"/>
              <a:t> </a:t>
            </a:r>
            <a:endParaRPr lang="de-DE" sz="2000" i="1" dirty="0"/>
          </a:p>
          <a:p>
            <a:pPr algn="just">
              <a:buFontTx/>
              <a:buNone/>
            </a:pPr>
            <a:endParaRPr lang="en-GB" altLang="en-US" sz="2000" dirty="0">
              <a:sym typeface="Wingdings" panose="05000000000000000000" pitchFamily="2" charset="2"/>
            </a:endParaRPr>
          </a:p>
          <a:p>
            <a:pPr algn="just">
              <a:buFontTx/>
              <a:buNone/>
            </a:pPr>
            <a:r>
              <a:rPr lang="en-GB" altLang="en-US" sz="2000" dirty="0" smtClean="0">
                <a:sym typeface="Wingdings" panose="05000000000000000000" pitchFamily="2" charset="2"/>
              </a:rPr>
              <a:t>Approved by …</a:t>
            </a:r>
          </a:p>
          <a:p>
            <a:pPr algn="just">
              <a:buFontTx/>
              <a:buNone/>
            </a:pPr>
            <a:endParaRPr lang="en-GB" altLang="en-US" sz="2000" dirty="0">
              <a:sym typeface="Wingdings" panose="05000000000000000000" pitchFamily="2" charset="2"/>
            </a:endParaRPr>
          </a:p>
        </p:txBody>
      </p:sp>
    </p:spTree>
    <p:extLst>
      <p:ext uri="{BB962C8B-B14F-4D97-AF65-F5344CB8AC3E}">
        <p14:creationId xmlns:p14="http://schemas.microsoft.com/office/powerpoint/2010/main" val="26980959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22</a:t>
            </a:fld>
            <a:endParaRPr lang="en-US" altLang="en-US" sz="1200" b="0" smtClean="0"/>
          </a:p>
        </p:txBody>
      </p:sp>
      <p:sp>
        <p:nvSpPr>
          <p:cNvPr id="66563" name="Rectangle 3"/>
          <p:cNvSpPr txBox="1">
            <a:spLocks noChangeArrowheads="1"/>
          </p:cNvSpPr>
          <p:nvPr/>
        </p:nvSpPr>
        <p:spPr bwMode="auto">
          <a:xfrm>
            <a:off x="457199" y="929268"/>
            <a:ext cx="8315325"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TG13 </a:t>
            </a:r>
            <a:r>
              <a:rPr lang="en-US" altLang="en-US" sz="3600" dirty="0" smtClean="0"/>
              <a:t>Motion </a:t>
            </a:r>
            <a:r>
              <a:rPr lang="en-US" altLang="en-US" sz="3600" dirty="0" smtClean="0"/>
              <a:t>to submit D10 to </a:t>
            </a:r>
            <a:r>
              <a:rPr lang="en-US" altLang="en-US" sz="3600" dirty="0" err="1" smtClean="0"/>
              <a:t>RevCom</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GB" i="1" dirty="0" smtClean="0"/>
              <a:t>Move </a:t>
            </a:r>
            <a:r>
              <a:rPr lang="en-GB" i="1" dirty="0" smtClean="0"/>
              <a:t>to request </a:t>
            </a:r>
            <a:r>
              <a:rPr lang="en-US" i="1" dirty="0" smtClean="0"/>
              <a:t>that 802.15 </a:t>
            </a:r>
            <a:r>
              <a:rPr lang="en-US" i="1" dirty="0"/>
              <a:t>WG </a:t>
            </a:r>
            <a:r>
              <a:rPr lang="en-US" i="1" dirty="0" smtClean="0"/>
              <a:t>reviews </a:t>
            </a:r>
            <a:r>
              <a:rPr lang="en-US" i="1" dirty="0"/>
              <a:t>and approves the CSD [</a:t>
            </a:r>
            <a:r>
              <a:rPr lang="en-US" i="1" dirty="0" smtClean="0"/>
              <a:t>15-17-0075-02-0000] </a:t>
            </a:r>
            <a:r>
              <a:rPr lang="en-US" i="1" dirty="0"/>
              <a:t>and requests </a:t>
            </a:r>
            <a:r>
              <a:rPr lang="en-US" i="1" dirty="0" smtClean="0"/>
              <a:t>conditional </a:t>
            </a:r>
            <a:r>
              <a:rPr lang="en-US" i="1" dirty="0"/>
              <a:t>approval from the EC to submit [</a:t>
            </a:r>
            <a:r>
              <a:rPr lang="en-US" i="1" dirty="0" smtClean="0"/>
              <a:t>P802.15.13]-</a:t>
            </a:r>
            <a:r>
              <a:rPr lang="en-US" i="1" dirty="0"/>
              <a:t>D10 to </a:t>
            </a:r>
            <a:r>
              <a:rPr lang="en-US" i="1" dirty="0" err="1" smtClean="0"/>
              <a:t>RevCom</a:t>
            </a:r>
            <a:r>
              <a:rPr lang="en-US" i="1" dirty="0" smtClean="0"/>
              <a:t>.</a:t>
            </a:r>
          </a:p>
          <a:p>
            <a:pPr algn="just">
              <a:buNone/>
            </a:pPr>
            <a:r>
              <a:rPr lang="en-US" i="1" kern="0" dirty="0" smtClean="0"/>
              <a:t> </a:t>
            </a:r>
            <a:r>
              <a:rPr lang="en-US" i="1" dirty="0"/>
              <a:t> </a:t>
            </a:r>
            <a:endParaRPr lang="de-DE" i="1" dirty="0"/>
          </a:p>
          <a:p>
            <a:pPr algn="just">
              <a:buNone/>
            </a:pPr>
            <a:r>
              <a:rPr lang="en-US" i="1" dirty="0"/>
              <a:t>Moved</a:t>
            </a:r>
            <a:r>
              <a:rPr lang="en-US" i="1" dirty="0" smtClean="0"/>
              <a:t>:    Lennert Bober</a:t>
            </a:r>
            <a:endParaRPr lang="de-DE" i="1" dirty="0"/>
          </a:p>
          <a:p>
            <a:pPr algn="just">
              <a:buNone/>
            </a:pPr>
            <a:r>
              <a:rPr lang="en-US" i="1" dirty="0"/>
              <a:t>Second</a:t>
            </a:r>
            <a:r>
              <a:rPr lang="en-US" i="1" dirty="0" smtClean="0"/>
              <a:t>:   </a:t>
            </a:r>
            <a:r>
              <a:rPr lang="en-US" i="1" dirty="0" err="1" smtClean="0"/>
              <a:t>Tero</a:t>
            </a:r>
            <a:r>
              <a:rPr lang="en-US" i="1" dirty="0" smtClean="0"/>
              <a:t> </a:t>
            </a:r>
            <a:r>
              <a:rPr lang="en-US" i="1" dirty="0" err="1" smtClean="0"/>
              <a:t>Kivinen</a:t>
            </a:r>
            <a:endParaRPr lang="de-DE" i="1" dirty="0"/>
          </a:p>
          <a:p>
            <a:pPr>
              <a:buNone/>
            </a:pPr>
            <a:r>
              <a:rPr lang="en-US" sz="2000" i="1" dirty="0" smtClean="0"/>
              <a:t> </a:t>
            </a:r>
            <a:endParaRPr lang="de-DE" sz="2000" i="1" dirty="0"/>
          </a:p>
          <a:p>
            <a:pPr algn="just">
              <a:buFontTx/>
              <a:buNone/>
            </a:pPr>
            <a:endParaRPr lang="en-GB" altLang="en-US" sz="2000" dirty="0">
              <a:sym typeface="Wingdings" panose="05000000000000000000" pitchFamily="2" charset="2"/>
            </a:endParaRPr>
          </a:p>
          <a:p>
            <a:pPr algn="just">
              <a:buFontTx/>
              <a:buNone/>
            </a:pPr>
            <a:r>
              <a:rPr lang="en-GB" altLang="en-US" sz="2000" dirty="0" smtClean="0">
                <a:sym typeface="Wingdings" panose="05000000000000000000" pitchFamily="2" charset="2"/>
              </a:rPr>
              <a:t>Approved by </a:t>
            </a:r>
            <a:r>
              <a:rPr lang="en-GB" altLang="en-US" sz="2000" dirty="0" smtClean="0">
                <a:sym typeface="Wingdings" panose="05000000000000000000" pitchFamily="2" charset="2"/>
              </a:rPr>
              <a:t>unanimous consent.</a:t>
            </a:r>
            <a:endParaRPr lang="en-GB" altLang="en-US" sz="2000" dirty="0" smtClean="0">
              <a:sym typeface="Wingdings" panose="05000000000000000000" pitchFamily="2" charset="2"/>
            </a:endParaRPr>
          </a:p>
          <a:p>
            <a:pPr algn="just">
              <a:buFontTx/>
              <a:buNone/>
            </a:pPr>
            <a:endParaRPr lang="en-GB" altLang="en-US" sz="2000" dirty="0">
              <a:sym typeface="Wingdings" panose="05000000000000000000" pitchFamily="2" charset="2"/>
            </a:endParaRPr>
          </a:p>
        </p:txBody>
      </p:sp>
    </p:spTree>
    <p:extLst>
      <p:ext uri="{BB962C8B-B14F-4D97-AF65-F5344CB8AC3E}">
        <p14:creationId xmlns:p14="http://schemas.microsoft.com/office/powerpoint/2010/main" val="17218890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23</a:t>
            </a:fld>
            <a:endParaRPr lang="en-US" altLang="en-US" sz="1200" b="0" smtClean="0"/>
          </a:p>
        </p:txBody>
      </p:sp>
      <p:sp>
        <p:nvSpPr>
          <p:cNvPr id="66563" name="Rectangle 3"/>
          <p:cNvSpPr txBox="1">
            <a:spLocks noChangeArrowheads="1"/>
          </p:cNvSpPr>
          <p:nvPr/>
        </p:nvSpPr>
        <p:spPr bwMode="auto">
          <a:xfrm>
            <a:off x="457199" y="929268"/>
            <a:ext cx="8315325"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WG </a:t>
            </a:r>
            <a:r>
              <a:rPr lang="en-US" altLang="en-US" sz="3600" dirty="0" smtClean="0"/>
              <a:t>Motion </a:t>
            </a:r>
            <a:r>
              <a:rPr lang="en-US" altLang="en-US" sz="3600" dirty="0" smtClean="0"/>
              <a:t>to submit D10 to </a:t>
            </a:r>
            <a:r>
              <a:rPr lang="en-US" altLang="en-US" sz="3600" dirty="0" err="1" smtClean="0"/>
              <a:t>RevCom</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GB" i="1" dirty="0" smtClean="0"/>
              <a:t>Move </a:t>
            </a:r>
            <a:r>
              <a:rPr lang="en-US" i="1" dirty="0" smtClean="0"/>
              <a:t>that 802.15 </a:t>
            </a:r>
            <a:r>
              <a:rPr lang="en-US" i="1" dirty="0"/>
              <a:t>WG </a:t>
            </a:r>
            <a:r>
              <a:rPr lang="en-US" i="1" dirty="0" smtClean="0"/>
              <a:t>reviews </a:t>
            </a:r>
            <a:r>
              <a:rPr lang="en-US" i="1" dirty="0"/>
              <a:t>and approves the CSD [</a:t>
            </a:r>
            <a:r>
              <a:rPr lang="en-US" i="1" dirty="0" smtClean="0"/>
              <a:t>15-17-0075-02-0000] </a:t>
            </a:r>
            <a:r>
              <a:rPr lang="en-US" i="1" dirty="0"/>
              <a:t>and requests </a:t>
            </a:r>
            <a:r>
              <a:rPr lang="en-US" i="1" dirty="0" smtClean="0"/>
              <a:t>conditional </a:t>
            </a:r>
            <a:r>
              <a:rPr lang="en-US" i="1" dirty="0"/>
              <a:t>approval from the EC to submit [</a:t>
            </a:r>
            <a:r>
              <a:rPr lang="en-US" i="1" dirty="0" smtClean="0"/>
              <a:t>P802.15.13]-</a:t>
            </a:r>
            <a:r>
              <a:rPr lang="en-US" i="1" dirty="0"/>
              <a:t>D10 to </a:t>
            </a:r>
            <a:r>
              <a:rPr lang="en-US" i="1" dirty="0" err="1" smtClean="0"/>
              <a:t>RevCom</a:t>
            </a:r>
            <a:r>
              <a:rPr lang="en-US" i="1" dirty="0" smtClean="0"/>
              <a:t>.</a:t>
            </a:r>
          </a:p>
          <a:p>
            <a:pPr algn="just">
              <a:buNone/>
            </a:pPr>
            <a:r>
              <a:rPr lang="en-US" i="1" kern="0" dirty="0" smtClean="0"/>
              <a:t> </a:t>
            </a:r>
            <a:r>
              <a:rPr lang="en-US" i="1" dirty="0"/>
              <a:t> </a:t>
            </a:r>
            <a:endParaRPr lang="de-DE" i="1" dirty="0"/>
          </a:p>
          <a:p>
            <a:pPr algn="just">
              <a:buNone/>
            </a:pPr>
            <a:r>
              <a:rPr lang="en-US" i="1" dirty="0"/>
              <a:t>Moved</a:t>
            </a:r>
            <a:r>
              <a:rPr lang="en-US" i="1" dirty="0" smtClean="0"/>
              <a:t>: Volker Jungnickel</a:t>
            </a:r>
            <a:endParaRPr lang="de-DE" i="1" dirty="0"/>
          </a:p>
          <a:p>
            <a:pPr algn="just">
              <a:buNone/>
            </a:pPr>
            <a:r>
              <a:rPr lang="en-US" i="1" dirty="0"/>
              <a:t>Second</a:t>
            </a:r>
            <a:r>
              <a:rPr lang="en-US" i="1" dirty="0" smtClean="0"/>
              <a:t>:</a:t>
            </a:r>
            <a:endParaRPr lang="de-DE" i="1" dirty="0"/>
          </a:p>
          <a:p>
            <a:pPr>
              <a:buNone/>
            </a:pPr>
            <a:r>
              <a:rPr lang="en-US" sz="2000" i="1" dirty="0" smtClean="0"/>
              <a:t> </a:t>
            </a:r>
            <a:endParaRPr lang="de-DE" sz="2000" i="1" dirty="0"/>
          </a:p>
          <a:p>
            <a:pPr algn="just">
              <a:buFontTx/>
              <a:buNone/>
            </a:pPr>
            <a:endParaRPr lang="en-GB" altLang="en-US" sz="2000" dirty="0">
              <a:sym typeface="Wingdings" panose="05000000000000000000" pitchFamily="2" charset="2"/>
            </a:endParaRPr>
          </a:p>
          <a:p>
            <a:pPr algn="just">
              <a:buFontTx/>
              <a:buNone/>
            </a:pPr>
            <a:r>
              <a:rPr lang="en-GB" altLang="en-US" sz="2000" dirty="0" smtClean="0">
                <a:sym typeface="Wingdings" panose="05000000000000000000" pitchFamily="2" charset="2"/>
              </a:rPr>
              <a:t>Approved by …</a:t>
            </a:r>
          </a:p>
          <a:p>
            <a:pPr algn="just">
              <a:buFontTx/>
              <a:buNone/>
            </a:pPr>
            <a:endParaRPr lang="en-GB" altLang="en-US" sz="2000" dirty="0">
              <a:sym typeface="Wingdings" panose="05000000000000000000" pitchFamily="2" charset="2"/>
            </a:endParaRPr>
          </a:p>
        </p:txBody>
      </p:sp>
    </p:spTree>
    <p:extLst>
      <p:ext uri="{BB962C8B-B14F-4D97-AF65-F5344CB8AC3E}">
        <p14:creationId xmlns:p14="http://schemas.microsoft.com/office/powerpoint/2010/main" val="10255031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TG13 Timeline</a:t>
            </a:r>
            <a:endParaRPr lang="de-DE" dirty="0"/>
          </a:p>
        </p:txBody>
      </p:sp>
      <p:sp>
        <p:nvSpPr>
          <p:cNvPr id="3" name="Inhaltsplatzhalter 2"/>
          <p:cNvSpPr>
            <a:spLocks noGrp="1"/>
          </p:cNvSpPr>
          <p:nvPr>
            <p:ph idx="1"/>
          </p:nvPr>
        </p:nvSpPr>
        <p:spPr>
          <a:xfrm>
            <a:off x="381000" y="1752600"/>
            <a:ext cx="8534400" cy="2362200"/>
          </a:xfrm>
        </p:spPr>
        <p:txBody>
          <a:bodyPr/>
          <a:lstStyle/>
          <a:p>
            <a:pPr marL="400050"/>
            <a:r>
              <a:rPr lang="de-DE" dirty="0" smtClean="0"/>
              <a:t>D10 </a:t>
            </a:r>
            <a:r>
              <a:rPr lang="de-DE" dirty="0" err="1" smtClean="0"/>
              <a:t>goes</a:t>
            </a:r>
            <a:r>
              <a:rPr lang="de-DE" dirty="0" smtClean="0"/>
              <a:t> </a:t>
            </a:r>
            <a:r>
              <a:rPr lang="de-DE" dirty="0" err="1" smtClean="0"/>
              <a:t>to</a:t>
            </a:r>
            <a:r>
              <a:rPr lang="de-DE" dirty="0" smtClean="0"/>
              <a:t> </a:t>
            </a:r>
            <a:r>
              <a:rPr lang="de-DE" dirty="0" err="1" smtClean="0"/>
              <a:t>recirculation</a:t>
            </a:r>
            <a:r>
              <a:rPr lang="de-DE" dirty="0" smtClean="0"/>
              <a:t> out </a:t>
            </a:r>
            <a:r>
              <a:rPr lang="de-DE" dirty="0" err="1" smtClean="0"/>
              <a:t>of</a:t>
            </a:r>
            <a:r>
              <a:rPr lang="de-DE" dirty="0" smtClean="0"/>
              <a:t> November</a:t>
            </a:r>
            <a:endParaRPr lang="de-DE" dirty="0"/>
          </a:p>
          <a:p>
            <a:pPr marL="857250" lvl="1">
              <a:buFont typeface="Symbol" panose="05050102010706020507" pitchFamily="18" charset="2"/>
              <a:buChar char="-"/>
            </a:pPr>
            <a:r>
              <a:rPr lang="de-DE" dirty="0" err="1" smtClean="0"/>
              <a:t>prepare</a:t>
            </a:r>
            <a:r>
              <a:rPr lang="de-DE" dirty="0" smtClean="0"/>
              <a:t> D10 </a:t>
            </a:r>
            <a:r>
              <a:rPr lang="de-DE" dirty="0" err="1" smtClean="0"/>
              <a:t>until</a:t>
            </a:r>
            <a:r>
              <a:rPr lang="de-DE" dirty="0" smtClean="0"/>
              <a:t> </a:t>
            </a:r>
            <a:r>
              <a:rPr lang="de-DE" dirty="0" smtClean="0"/>
              <a:t>30 </a:t>
            </a:r>
            <a:r>
              <a:rPr lang="de-DE" dirty="0" smtClean="0"/>
              <a:t>Nov.</a:t>
            </a:r>
          </a:p>
          <a:p>
            <a:pPr marL="857250" lvl="1">
              <a:buFont typeface="Symbol" panose="05050102010706020507" pitchFamily="18" charset="2"/>
              <a:buChar char="-"/>
            </a:pPr>
            <a:r>
              <a:rPr lang="de-DE" dirty="0" err="1" smtClean="0"/>
              <a:t>Aim</a:t>
            </a:r>
            <a:r>
              <a:rPr lang="de-DE" dirty="0" smtClean="0"/>
              <a:t> </a:t>
            </a:r>
            <a:r>
              <a:rPr lang="de-DE" dirty="0" err="1" smtClean="0"/>
              <a:t>to</a:t>
            </a:r>
            <a:r>
              <a:rPr lang="de-DE" dirty="0" smtClean="0"/>
              <a:t> </a:t>
            </a:r>
            <a:r>
              <a:rPr lang="de-DE" dirty="0" err="1" smtClean="0"/>
              <a:t>get</a:t>
            </a:r>
            <a:r>
              <a:rPr lang="de-DE" dirty="0" smtClean="0"/>
              <a:t> at </a:t>
            </a:r>
            <a:r>
              <a:rPr lang="de-DE" dirty="0" err="1" smtClean="0"/>
              <a:t>RevCom</a:t>
            </a:r>
            <a:r>
              <a:rPr lang="de-DE" dirty="0" smtClean="0"/>
              <a:t> </a:t>
            </a:r>
            <a:r>
              <a:rPr lang="de-DE" dirty="0" err="1"/>
              <a:t>agenda</a:t>
            </a:r>
            <a:r>
              <a:rPr lang="de-DE" dirty="0"/>
              <a:t> </a:t>
            </a:r>
            <a:r>
              <a:rPr lang="de-DE" dirty="0" err="1" smtClean="0"/>
              <a:t>for</a:t>
            </a:r>
            <a:r>
              <a:rPr lang="de-DE" dirty="0" smtClean="0"/>
              <a:t> </a:t>
            </a:r>
            <a:r>
              <a:rPr lang="de-DE" dirty="0" err="1" smtClean="0"/>
              <a:t>January</a:t>
            </a:r>
            <a:endParaRPr lang="de-DE" dirty="0" smtClean="0"/>
          </a:p>
          <a:p>
            <a:pPr marL="857250" lvl="1">
              <a:buFont typeface="Symbol" panose="05050102010706020507" pitchFamily="18" charset="2"/>
              <a:buChar char="-"/>
            </a:pPr>
            <a:r>
              <a:rPr lang="de-DE" dirty="0" err="1" smtClean="0"/>
              <a:t>Two</a:t>
            </a:r>
            <a:r>
              <a:rPr lang="de-DE" dirty="0" smtClean="0"/>
              <a:t> </a:t>
            </a:r>
            <a:r>
              <a:rPr lang="de-DE" dirty="0" err="1" smtClean="0"/>
              <a:t>meeting</a:t>
            </a:r>
            <a:r>
              <a:rPr lang="de-DE" dirty="0" smtClean="0"/>
              <a:t> </a:t>
            </a:r>
            <a:r>
              <a:rPr lang="de-DE" dirty="0" err="1" smtClean="0"/>
              <a:t>slots</a:t>
            </a:r>
            <a:r>
              <a:rPr lang="de-DE" dirty="0" smtClean="0"/>
              <a:t> </a:t>
            </a:r>
            <a:r>
              <a:rPr lang="de-DE" dirty="0" err="1" smtClean="0"/>
              <a:t>for</a:t>
            </a:r>
            <a:r>
              <a:rPr lang="de-DE" dirty="0" smtClean="0"/>
              <a:t> </a:t>
            </a:r>
            <a:r>
              <a:rPr lang="de-DE" dirty="0" err="1" smtClean="0"/>
              <a:t>January</a:t>
            </a:r>
            <a:endParaRPr lang="de-DE" dirty="0" smtClean="0"/>
          </a:p>
          <a:p>
            <a:pPr marL="857250" lvl="1">
              <a:buFont typeface="Symbol" panose="05050102010706020507" pitchFamily="18" charset="2"/>
              <a:buChar char="-"/>
            </a:pPr>
            <a:r>
              <a:rPr lang="de-DE" dirty="0" err="1" smtClean="0"/>
              <a:t>Discuss</a:t>
            </a:r>
            <a:r>
              <a:rPr lang="de-DE" dirty="0" smtClean="0"/>
              <a:t> final </a:t>
            </a:r>
            <a:r>
              <a:rPr lang="de-DE" dirty="0" err="1" smtClean="0"/>
              <a:t>presentation</a:t>
            </a:r>
            <a:r>
              <a:rPr lang="de-DE" dirty="0" smtClean="0"/>
              <a:t> </a:t>
            </a:r>
            <a:r>
              <a:rPr lang="de-DE" dirty="0" err="1" smtClean="0"/>
              <a:t>of</a:t>
            </a:r>
            <a:r>
              <a:rPr lang="de-DE" dirty="0" smtClean="0"/>
              <a:t> 802.15.13 in </a:t>
            </a:r>
            <a:r>
              <a:rPr lang="de-DE" dirty="0" smtClean="0"/>
              <a:t>IEEE 802 </a:t>
            </a:r>
            <a:endParaRPr lang="de-DE"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24</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21418804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3</a:t>
            </a:fld>
            <a:endParaRPr lang="en-US" altLang="en-US" sz="1200" b="0" smtClean="0"/>
          </a:p>
        </p:txBody>
      </p:sp>
      <p:sp>
        <p:nvSpPr>
          <p:cNvPr id="21507" name="Rectangle 3"/>
          <p:cNvSpPr>
            <a:spLocks noGrp="1" noChangeArrowheads="1"/>
          </p:cNvSpPr>
          <p:nvPr>
            <p:ph type="body" idx="4294967295"/>
          </p:nvPr>
        </p:nvSpPr>
        <p:spPr>
          <a:xfrm>
            <a:off x="766119" y="1524000"/>
            <a:ext cx="7772400" cy="4114800"/>
          </a:xfrm>
        </p:spPr>
        <p:txBody>
          <a:bodyPr/>
          <a:lstStyle/>
          <a:p>
            <a:pPr algn="just"/>
            <a:r>
              <a:rPr lang="en-US" altLang="en-US" sz="1800" dirty="0" smtClean="0"/>
              <a:t>Patent-related information</a:t>
            </a:r>
          </a:p>
          <a:p>
            <a:pPr lvl="1" algn="just"/>
            <a:r>
              <a:rPr lang="en-US" altLang="en-US" sz="1600" dirty="0" smtClean="0">
                <a:hlinkClick r:id="rId3"/>
              </a:rPr>
              <a:t>https</a:t>
            </a:r>
            <a:r>
              <a:rPr lang="en-US" altLang="en-US" sz="1600" dirty="0">
                <a:hlinkClick r:id="rId3"/>
              </a:rPr>
              <a:t>://</a:t>
            </a:r>
            <a:r>
              <a:rPr lang="en-US" altLang="en-US" sz="1600" dirty="0" smtClean="0">
                <a:hlinkClick r:id="rId3"/>
              </a:rPr>
              <a:t>mentor.ieee.org/myproject/Public/mytools/mob/slideset.ppt</a:t>
            </a:r>
            <a:r>
              <a:rPr lang="en-US" altLang="en-US" sz="1600" dirty="0" smtClean="0"/>
              <a:t>  </a:t>
            </a:r>
          </a:p>
          <a:p>
            <a:pPr algn="just"/>
            <a:r>
              <a:rPr lang="en-US" altLang="en-US" sz="1800" dirty="0" smtClean="0"/>
              <a:t>IEEE SA Copyright Policy</a:t>
            </a:r>
          </a:p>
          <a:p>
            <a:pPr lvl="1" algn="just"/>
            <a:r>
              <a:rPr lang="en-US" altLang="en-US" sz="1600" dirty="0">
                <a:hlinkClick r:id="rId4"/>
              </a:rPr>
              <a:t>https://</a:t>
            </a:r>
            <a:r>
              <a:rPr lang="en-US" altLang="en-US" sz="1600" dirty="0" smtClean="0">
                <a:hlinkClick r:id="rId4"/>
              </a:rPr>
              <a:t>standards.ieee.org/content/dam/ieee-standards/standards/web/documents/other/copyright-policy-WG-meetings.potx</a:t>
            </a:r>
            <a:endParaRPr lang="en-US" altLang="en-US" sz="1600" dirty="0" smtClean="0"/>
          </a:p>
          <a:p>
            <a:pPr algn="just"/>
            <a:r>
              <a:rPr lang="en-US" altLang="en-US" sz="1800" dirty="0" smtClean="0"/>
              <a:t>Attendance recording procedures</a:t>
            </a:r>
          </a:p>
          <a:p>
            <a:pPr lvl="1"/>
            <a:r>
              <a:rPr lang="en-US" altLang="en-US" sz="1600" dirty="0" smtClean="0">
                <a:hlinkClick r:id="rId5"/>
              </a:rPr>
              <a:t>https://imat.ieee.org/my-site/home</a:t>
            </a:r>
            <a:r>
              <a:rPr lang="en-US" altLang="en-US" sz="1600" dirty="0" smtClean="0"/>
              <a:t>   </a:t>
            </a:r>
            <a:endParaRPr lang="en-US" altLang="en-US" sz="1400" dirty="0" smtClean="0"/>
          </a:p>
          <a:p>
            <a:pPr lvl="1"/>
            <a:r>
              <a:rPr lang="de-DE" altLang="en-US" sz="1600" dirty="0" smtClean="0"/>
              <a:t>12 </a:t>
            </a:r>
            <a:r>
              <a:rPr lang="de-DE" altLang="en-US" sz="1600" dirty="0" err="1" smtClean="0"/>
              <a:t>meetings</a:t>
            </a:r>
            <a:r>
              <a:rPr lang="de-DE" altLang="en-US" sz="1600" dirty="0" smtClean="0"/>
              <a:t> </a:t>
            </a:r>
            <a:r>
              <a:rPr lang="de-DE" altLang="en-US" sz="1600" dirty="0" err="1" smtClean="0"/>
              <a:t>is</a:t>
            </a:r>
            <a:r>
              <a:rPr lang="de-DE" altLang="en-US" sz="1600" dirty="0" smtClean="0"/>
              <a:t> 100%</a:t>
            </a:r>
          </a:p>
          <a:p>
            <a:pPr lvl="1"/>
            <a:r>
              <a:rPr lang="de-DE" altLang="en-US" sz="1600" dirty="0" smtClean="0"/>
              <a:t>Login </a:t>
            </a:r>
            <a:r>
              <a:rPr lang="de-DE" altLang="en-US" sz="1600" dirty="0" err="1" smtClean="0"/>
              <a:t>using</a:t>
            </a:r>
            <a:r>
              <a:rPr lang="de-DE" altLang="en-US" sz="1600" dirty="0" smtClean="0"/>
              <a:t> </a:t>
            </a:r>
            <a:r>
              <a:rPr lang="de-DE" altLang="en-US" sz="1600" dirty="0" err="1" smtClean="0"/>
              <a:t>your</a:t>
            </a:r>
            <a:r>
              <a:rPr lang="de-DE" altLang="en-US" sz="1600" dirty="0" smtClean="0"/>
              <a:t> IEEE </a:t>
            </a:r>
            <a:r>
              <a:rPr lang="de-DE" altLang="en-US" sz="1600" dirty="0" err="1" smtClean="0"/>
              <a:t>account</a:t>
            </a:r>
            <a:r>
              <a:rPr lang="de-DE" altLang="en-US" sz="1600" dirty="0" smtClean="0"/>
              <a:t> also </a:t>
            </a:r>
            <a:r>
              <a:rPr lang="de-DE" altLang="en-US" sz="1600" dirty="0" err="1" smtClean="0"/>
              <a:t>used</a:t>
            </a:r>
            <a:r>
              <a:rPr lang="de-DE" altLang="en-US" sz="1600" dirty="0" smtClean="0"/>
              <a:t> </a:t>
            </a:r>
            <a:r>
              <a:rPr lang="de-DE" altLang="en-US" sz="1600" dirty="0" err="1" smtClean="0"/>
              <a:t>for</a:t>
            </a:r>
            <a:r>
              <a:rPr lang="de-DE" altLang="en-US" sz="1600" dirty="0" smtClean="0"/>
              <a:t> </a:t>
            </a:r>
            <a:r>
              <a:rPr lang="de-DE" altLang="en-US" sz="1600" dirty="0" err="1" smtClean="0"/>
              <a:t>registration</a:t>
            </a:r>
            <a:endParaRPr lang="en-US" altLang="en-US" sz="1600" dirty="0" smtClean="0"/>
          </a:p>
          <a:p>
            <a:pPr lvl="1"/>
            <a:r>
              <a:rPr lang="en-US" altLang="en-US" sz="1600" dirty="0" smtClean="0"/>
              <a:t>Must log attendance during each 2-hour session</a:t>
            </a:r>
          </a:p>
          <a:p>
            <a:pPr lvl="1"/>
            <a:r>
              <a:rPr lang="de-DE" altLang="en-US" sz="1600" dirty="0" err="1" smtClean="0"/>
              <a:t>Attendance</a:t>
            </a:r>
            <a:r>
              <a:rPr lang="de-DE" altLang="en-US" sz="1600" dirty="0" smtClean="0"/>
              <a:t> </a:t>
            </a:r>
            <a:r>
              <a:rPr lang="de-DE" altLang="en-US" sz="1600" dirty="0" err="1" smtClean="0"/>
              <a:t>counts</a:t>
            </a:r>
            <a:r>
              <a:rPr lang="de-DE" altLang="en-US" sz="1600" dirty="0" smtClean="0"/>
              <a:t> </a:t>
            </a:r>
            <a:r>
              <a:rPr lang="de-DE" altLang="en-US" sz="1600" dirty="0" err="1" smtClean="0"/>
              <a:t>to</a:t>
            </a:r>
            <a:r>
              <a:rPr lang="de-DE" altLang="en-US" sz="1600" dirty="0" smtClean="0"/>
              <a:t> </a:t>
            </a:r>
            <a:r>
              <a:rPr lang="de-DE" altLang="en-US" sz="1600" dirty="0" err="1" smtClean="0"/>
              <a:t>achieving</a:t>
            </a:r>
            <a:r>
              <a:rPr lang="de-DE" altLang="en-US" sz="1600" dirty="0" smtClean="0"/>
              <a:t>/</a:t>
            </a:r>
            <a:r>
              <a:rPr lang="de-DE" altLang="en-US" sz="1600" dirty="0" err="1" smtClean="0"/>
              <a:t>maintaining</a:t>
            </a:r>
            <a:r>
              <a:rPr lang="de-DE" altLang="en-US" sz="1600" dirty="0" smtClean="0"/>
              <a:t> </a:t>
            </a:r>
            <a:r>
              <a:rPr lang="de-DE" altLang="en-US" sz="1600" dirty="0" err="1" smtClean="0"/>
              <a:t>your</a:t>
            </a:r>
            <a:r>
              <a:rPr lang="de-DE" altLang="en-US" sz="1600" dirty="0" smtClean="0"/>
              <a:t> </a:t>
            </a:r>
            <a:r>
              <a:rPr lang="de-DE" altLang="en-US" sz="1600" dirty="0" err="1" smtClean="0"/>
              <a:t>voting</a:t>
            </a:r>
            <a:r>
              <a:rPr lang="de-DE" altLang="en-US" sz="1600" dirty="0" smtClean="0"/>
              <a:t> </a:t>
            </a:r>
            <a:r>
              <a:rPr lang="de-DE" altLang="en-US" sz="1600" dirty="0" err="1" smtClean="0"/>
              <a:t>rights</a:t>
            </a:r>
            <a:r>
              <a:rPr lang="de-DE" altLang="en-US" sz="1600" dirty="0" smtClean="0"/>
              <a:t> </a:t>
            </a:r>
            <a:endParaRPr lang="en-US" altLang="en-US" sz="1600" dirty="0" smtClean="0"/>
          </a:p>
          <a:p>
            <a:pPr>
              <a:spcBef>
                <a:spcPts val="1800"/>
              </a:spcBef>
            </a:pPr>
            <a:r>
              <a:rPr lang="en-US" altLang="en-US" sz="1800" dirty="0" smtClean="0"/>
              <a:t>Documentation</a:t>
            </a:r>
          </a:p>
          <a:p>
            <a:pPr lvl="1"/>
            <a:r>
              <a:rPr lang="en-US" altLang="en-US" sz="1600" dirty="0" smtClean="0">
                <a:hlinkClick r:id="rId6"/>
              </a:rPr>
              <a:t>http://mentor.ieee.org</a:t>
            </a:r>
            <a:endParaRPr lang="en-US" altLang="en-US" sz="1600" dirty="0" smtClean="0"/>
          </a:p>
          <a:p>
            <a:pPr lvl="1"/>
            <a:r>
              <a:rPr lang="en-US" altLang="en-US" sz="1600" dirty="0" smtClean="0"/>
              <a:t>Use 802.15 and “TG13”</a:t>
            </a:r>
            <a:r>
              <a:rPr lang="en-US" altLang="ja-JP" sz="1600" dirty="0" smtClean="0"/>
              <a:t> for submission</a:t>
            </a:r>
          </a:p>
          <a:p>
            <a:pPr lvl="1"/>
            <a:r>
              <a:rPr lang="en-US" altLang="en-US" sz="1600" dirty="0" smtClean="0"/>
              <a:t>If you plan to make a submission be sure it does not contain company logos or advertising</a:t>
            </a:r>
          </a:p>
          <a:p>
            <a:pPr lvl="1"/>
            <a:endParaRPr lang="en-US" altLang="en-US" sz="1600" dirty="0" smtClean="0"/>
          </a:p>
          <a:p>
            <a:pPr lvl="1"/>
            <a:endParaRPr lang="en-US" altLang="en-US" sz="1600" dirty="0"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1" y="2286001"/>
            <a:ext cx="7770813" cy="4189413"/>
          </a:xfrm>
        </p:spPr>
        <p:txBody>
          <a:bodyPr/>
          <a:lstStyle/>
          <a:p>
            <a:pPr>
              <a:buFont typeface="Arial" panose="020B0604020202020204" pitchFamily="34" charset="0"/>
              <a:buChar char="•"/>
            </a:pPr>
            <a:r>
              <a:rPr lang="en-US" sz="2000" dirty="0">
                <a:solidFill>
                  <a:srgbClr val="FF0000"/>
                </a:solidFill>
              </a:rPr>
              <a:t>This 802.15 meeting is part of an IEEE 802 LMSC Plenary or IEEE 802 Wireless Interim session</a:t>
            </a:r>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here </a:t>
            </a:r>
            <a:r>
              <a:rPr lang="en-US" sz="2000" dirty="0">
                <a:hlinkClick r:id="rId3"/>
              </a:rPr>
              <a:t>http://802world.org/plenary/</a:t>
            </a: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appropriate WG chair or vice chairs to have your attendance cancelled</a:t>
            </a:r>
          </a:p>
          <a:p>
            <a:endParaRPr lang="en-US" dirty="0"/>
          </a:p>
        </p:txBody>
      </p:sp>
      <p:sp>
        <p:nvSpPr>
          <p:cNvPr id="4" name="Slide Number Placeholder 3"/>
          <p:cNvSpPr>
            <a:spLocks noGrp="1"/>
          </p:cNvSpPr>
          <p:nvPr>
            <p:ph type="sldNum" idx="10"/>
          </p:nvPr>
        </p:nvSpPr>
        <p:spPr bwMode="auto">
          <a:xfrm>
            <a:off x="4219576"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4</a:t>
            </a:fld>
            <a:endParaRPr lang="en-GB" dirty="0"/>
          </a:p>
        </p:txBody>
      </p:sp>
      <p:sp>
        <p:nvSpPr>
          <p:cNvPr id="9" name="Title 1">
            <a:extLst>
              <a:ext uri="{FF2B5EF4-FFF2-40B4-BE49-F238E27FC236}">
                <a16:creationId xmlns:a16="http://schemas.microsoft.com/office/drawing/2014/main" id="{AC57EB68-C22B-418D-8A6D-417B76E5D627}"/>
              </a:ext>
            </a:extLst>
          </p:cNvPr>
          <p:cNvSpPr>
            <a:spLocks noGrp="1"/>
          </p:cNvSpPr>
          <p:nvPr>
            <p:ph type="title"/>
          </p:nvPr>
        </p:nvSpPr>
        <p:spPr>
          <a:xfrm>
            <a:off x="762000" y="685800"/>
            <a:ext cx="7764463" cy="1303040"/>
          </a:xfrm>
        </p:spPr>
        <p:txBody>
          <a:bodyPr anchor="t"/>
          <a:lstStyle/>
          <a:p>
            <a:r>
              <a:rPr lang="en-US" sz="3600" dirty="0"/>
              <a:t>Registration for 802 LMSC Plenaries and 802 Wireless Interims</a:t>
            </a:r>
            <a:endParaRPr lang="en-US" sz="3600" kern="0" dirty="0"/>
          </a:p>
        </p:txBody>
      </p:sp>
    </p:spTree>
    <p:extLst>
      <p:ext uri="{BB962C8B-B14F-4D97-AF65-F5344CB8AC3E}">
        <p14:creationId xmlns:p14="http://schemas.microsoft.com/office/powerpoint/2010/main" val="18006327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89670-D255-40DD-8639-7DB1D72FAF04}"/>
              </a:ext>
            </a:extLst>
          </p:cNvPr>
          <p:cNvSpPr>
            <a:spLocks noGrp="1"/>
          </p:cNvSpPr>
          <p:nvPr>
            <p:ph type="title"/>
          </p:nvPr>
        </p:nvSpPr>
        <p:spPr>
          <a:xfrm>
            <a:off x="762000" y="685800"/>
            <a:ext cx="7764463" cy="1484709"/>
          </a:xfrm>
        </p:spPr>
        <p:txBody>
          <a:bodyPr anchor="t"/>
          <a:lstStyle/>
          <a:p>
            <a:r>
              <a:rPr lang="en-US" dirty="0"/>
              <a:t>Deadbeat Consequences</a:t>
            </a:r>
            <a:br>
              <a:rPr lang="en-US" dirty="0"/>
            </a:br>
            <a:r>
              <a:rPr lang="en-US" sz="2000" dirty="0">
                <a:latin typeface="+mn-lt"/>
                <a:cs typeface="+mn-cs"/>
              </a:rPr>
              <a:t>(Deadbeat: in default of paying registration fee for a prior mtg.)</a:t>
            </a:r>
          </a:p>
        </p:txBody>
      </p:sp>
      <p:sp>
        <p:nvSpPr>
          <p:cNvPr id="3" name="Content Placeholder 2">
            <a:extLst>
              <a:ext uri="{FF2B5EF4-FFF2-40B4-BE49-F238E27FC236}">
                <a16:creationId xmlns:a16="http://schemas.microsoft.com/office/drawing/2014/main" id="{F3D50114-6A03-4175-A38A-4008BB45DC50}"/>
              </a:ext>
            </a:extLst>
          </p:cNvPr>
          <p:cNvSpPr>
            <a:spLocks noGrp="1"/>
          </p:cNvSpPr>
          <p:nvPr>
            <p:ph idx="1"/>
          </p:nvPr>
        </p:nvSpPr>
        <p:spPr>
          <a:xfrm>
            <a:off x="762000" y="2170510"/>
            <a:ext cx="7764463" cy="4304903"/>
          </a:xfrm>
        </p:spPr>
        <p:txBody>
          <a:bodyPr/>
          <a:lstStyle/>
          <a:p>
            <a:pPr>
              <a:buAutoNum type="arabicPeriod"/>
            </a:pPr>
            <a:r>
              <a:rPr lang="en-US" sz="2000" dirty="0"/>
              <a:t>No participation credit will be granted for said session.</a:t>
            </a:r>
          </a:p>
          <a:p>
            <a:pPr>
              <a:buAutoNum type="arabicPeriod"/>
            </a:pPr>
            <a:r>
              <a:rPr lang="en-US" sz="2000" dirty="0"/>
              <a:t>Any participation credit acquired before said session toward membership in any IEEE 802 LMSC group is revoked.</a:t>
            </a:r>
          </a:p>
          <a:p>
            <a:pPr>
              <a:buAutoNum type="arabicPeriod"/>
            </a:pPr>
            <a:r>
              <a:rPr lang="en-US" sz="2000" dirty="0"/>
              <a:t>Membership in any IEEE 802 LMSC group is terminated.</a:t>
            </a:r>
          </a:p>
          <a:p>
            <a:pPr>
              <a:buAutoNum type="arabicPeriod"/>
            </a:pPr>
            <a:r>
              <a:rPr lang="en-US" sz="2000" dirty="0"/>
              <a:t>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4" name="Slide Number Placeholder 3">
            <a:extLst>
              <a:ext uri="{FF2B5EF4-FFF2-40B4-BE49-F238E27FC236}">
                <a16:creationId xmlns:a16="http://schemas.microsoft.com/office/drawing/2014/main" id="{FD0341EA-4A7E-4C16-A9E6-C4938552ED45}"/>
              </a:ext>
            </a:extLst>
          </p:cNvPr>
          <p:cNvSpPr>
            <a:spLocks noGrp="1"/>
          </p:cNvSpPr>
          <p:nvPr>
            <p:ph type="sldNum" idx="10"/>
          </p:nvPr>
        </p:nvSpPr>
        <p:spPr bwMode="auto">
          <a:xfrm>
            <a:off x="4219576"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9775449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6</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703786028"/>
              </p:ext>
            </p:extLst>
          </p:nvPr>
        </p:nvGraphicFramePr>
        <p:xfrm>
          <a:off x="762000" y="1524000"/>
          <a:ext cx="7696200" cy="2152331"/>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Sang-Kyu Lim, </a:t>
                      </a:r>
                      <a:r>
                        <a:rPr lang="en-US" sz="1500" b="0" dirty="0" err="1" smtClean="0"/>
                        <a:t>Tuncer</a:t>
                      </a:r>
                      <a:r>
                        <a:rPr lang="en-US" sz="1500" b="0" dirty="0" smtClean="0"/>
                        <a:t> </a:t>
                      </a:r>
                      <a:r>
                        <a:rPr lang="en-US" sz="1500" b="0" dirty="0" err="1" smtClean="0"/>
                        <a:t>Baykas</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smtClean="0"/>
                        <a:t>Sang-Kyu Lim, </a:t>
                      </a:r>
                      <a:r>
                        <a:rPr lang="en-US" sz="1500" b="0" dirty="0" err="1" smtClean="0"/>
                        <a:t>Tuncer</a:t>
                      </a:r>
                      <a:r>
                        <a:rPr lang="en-US" sz="1500" b="0" dirty="0" smtClean="0"/>
                        <a:t> </a:t>
                      </a:r>
                      <a:r>
                        <a:rPr lang="en-US" sz="1500" b="0" dirty="0" err="1" smtClean="0"/>
                        <a:t>Baykas</a:t>
                      </a:r>
                      <a:endParaRPr lang="en-US" sz="1500" b="0" dirty="0" smtClean="0"/>
                    </a:p>
                  </a:txBody>
                  <a:tcPr marT="45671" marB="45671"/>
                </a:tc>
                <a:extLst>
                  <a:ext uri="{0D108BD9-81ED-4DB2-BD59-A6C34878D82A}">
                    <a16:rowId xmlns:a16="http://schemas.microsoft.com/office/drawing/2014/main" val="10003"/>
                  </a:ext>
                </a:extLst>
              </a:tr>
              <a:tr h="240251">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smtClean="0"/>
                        <a:t>Kai Lennert Bober</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t>From</a:t>
            </a:r>
            <a:r>
              <a:rPr lang="de-DE" sz="1100" dirty="0" smtClean="0"/>
              <a:t> 802.15 </a:t>
            </a:r>
            <a:r>
              <a:rPr lang="de-DE" sz="1100" dirty="0" err="1" smtClean="0"/>
              <a:t>Operations</a:t>
            </a:r>
            <a:r>
              <a:rPr lang="de-DE" sz="1100" dirty="0" smtClean="0"/>
              <a:t>  Manual</a:t>
            </a:r>
            <a:endParaRPr lang="en-US" sz="1100" dirty="0"/>
          </a:p>
          <a:p>
            <a:pPr marL="0" indent="0">
              <a:buFontTx/>
              <a:buNone/>
              <a:defRPr/>
            </a:pPr>
            <a:r>
              <a:rPr lang="en-US" sz="1400" i="1" dirty="0"/>
              <a:t>Task Group Chair</a:t>
            </a:r>
          </a:p>
          <a:p>
            <a:pPr>
              <a:defRPr/>
            </a:pPr>
            <a:r>
              <a:rPr lang="en-US" sz="1100" dirty="0"/>
              <a:t>The TG Chair shall be appointed by the WG Chair and confirmed by a TG majority approval. </a:t>
            </a:r>
            <a:r>
              <a:rPr lang="en-US" sz="1100" dirty="0" smtClean="0"/>
              <a:t>The </a:t>
            </a:r>
            <a:r>
              <a:rPr lang="en-US" sz="1100" dirty="0"/>
              <a:t>TG Chair is required to confirm that the function of secretary is performed for each TG meeting. </a:t>
            </a:r>
            <a:endParaRPr lang="en-US" sz="1100" dirty="0" smtClean="0"/>
          </a:p>
          <a:p>
            <a:pPr marL="0" indent="0">
              <a:buFontTx/>
              <a:buNone/>
              <a:defRPr/>
            </a:pPr>
            <a:r>
              <a:rPr lang="en-US" sz="1200" i="1" dirty="0" smtClean="0"/>
              <a:t>Task </a:t>
            </a:r>
            <a:r>
              <a:rPr lang="en-US" sz="1200" i="1" dirty="0"/>
              <a:t>Group Vice-Chair</a:t>
            </a:r>
          </a:p>
          <a:p>
            <a:pPr>
              <a:defRPr/>
            </a:pPr>
            <a:r>
              <a:rPr lang="en-US" sz="1100" dirty="0"/>
              <a:t>TG Vice-Chair (an optional position) is appointed by the TG Chair and confirmed by a TG </a:t>
            </a:r>
            <a:r>
              <a:rPr lang="en-US" sz="1100" dirty="0" smtClean="0"/>
              <a:t>majority.</a:t>
            </a:r>
          </a:p>
          <a:p>
            <a:pPr marL="0" indent="0">
              <a:buFontTx/>
              <a:buNone/>
              <a:defRPr/>
            </a:pPr>
            <a:r>
              <a:rPr lang="en-US" sz="1200" i="1" dirty="0" smtClean="0"/>
              <a:t>Task </a:t>
            </a:r>
            <a:r>
              <a:rPr lang="en-US" sz="1200" i="1" dirty="0"/>
              <a:t>Group Secretary</a:t>
            </a:r>
          </a:p>
          <a:p>
            <a:pPr>
              <a:defRPr/>
            </a:pPr>
            <a:r>
              <a:rPr lang="en-US" sz="1100" dirty="0"/>
              <a:t>The TG Secretary shall be appointed by the TG Chair, who may also act as Secretary. TG meetings are not allowed to function without a secretary</a:t>
            </a:r>
            <a:r>
              <a:rPr lang="en-US" sz="1100" dirty="0" smtClean="0"/>
              <a:t>. </a:t>
            </a:r>
            <a:r>
              <a:rPr lang="en-US" sz="1100" dirty="0"/>
              <a:t> </a:t>
            </a:r>
            <a:r>
              <a:rPr lang="en-US" sz="1100" dirty="0" smtClean="0"/>
              <a:t>The </a:t>
            </a:r>
            <a:r>
              <a:rPr lang="en-US" sz="1100" dirty="0"/>
              <a:t>minutes of meetings taken by the TG Secretary (or designee) are to be provided to the TG Chair in time to be available to the WG Chair for publication, i.e. within 30 days after the close of the </a:t>
            </a:r>
            <a:r>
              <a:rPr lang="en-US" sz="1100" dirty="0" smtClean="0"/>
              <a:t>session.</a:t>
            </a:r>
          </a:p>
          <a:p>
            <a:pPr marL="0" indent="0">
              <a:buFontTx/>
              <a:buNone/>
              <a:defRPr/>
            </a:pPr>
            <a:r>
              <a:rPr lang="en-US" sz="1200" i="1" dirty="0" smtClean="0"/>
              <a:t>Task </a:t>
            </a:r>
            <a:r>
              <a:rPr lang="en-US" sz="1200" i="1" dirty="0"/>
              <a:t>Group Technical Editor</a:t>
            </a:r>
          </a:p>
          <a:p>
            <a:pPr>
              <a:defRPr/>
            </a:pPr>
            <a:r>
              <a:rPr lang="en-US" sz="1100" dirty="0"/>
              <a:t>The TG Technical Editor shall be appointed by the TG Chair and confirmed by a TG majority approval.</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7</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rights can vote and </a:t>
            </a:r>
            <a:r>
              <a:rPr lang="en-US" altLang="en-US" kern="0" dirty="0"/>
              <a:t>make </a:t>
            </a:r>
            <a:r>
              <a:rPr lang="en-US" altLang="en-US" kern="0" dirty="0" smtClean="0"/>
              <a:t>motions</a:t>
            </a:r>
            <a:endParaRPr lang="en-US" altLang="en-US" kern="0" dirty="0"/>
          </a:p>
          <a:p>
            <a:pPr>
              <a:defRPr/>
            </a:pPr>
            <a:r>
              <a:rPr lang="de-DE" altLang="en-US" kern="0" dirty="0" smtClean="0"/>
              <a:t>See IEEE 802.15 </a:t>
            </a:r>
            <a:r>
              <a:rPr lang="de-DE" altLang="en-US" kern="0" dirty="0" err="1" smtClean="0"/>
              <a:t>Operations</a:t>
            </a:r>
            <a:r>
              <a:rPr lang="de-DE" altLang="en-US" kern="0" dirty="0" smtClean="0"/>
              <a:t> Manual </a:t>
            </a:r>
            <a:r>
              <a:rPr lang="de-DE" altLang="en-US" kern="0" dirty="0" err="1" smtClean="0"/>
              <a:t>for</a:t>
            </a:r>
            <a:r>
              <a:rPr lang="de-DE" altLang="en-US" kern="0" dirty="0" smtClean="0"/>
              <a:t> </a:t>
            </a:r>
            <a:r>
              <a:rPr lang="de-DE" altLang="en-US" kern="0" dirty="0" err="1" smtClean="0"/>
              <a:t>detailed</a:t>
            </a:r>
            <a:r>
              <a:rPr lang="de-DE" altLang="en-US" kern="0" dirty="0" smtClean="0"/>
              <a:t> </a:t>
            </a:r>
            <a:r>
              <a:rPr lang="de-DE" altLang="en-US" kern="0" dirty="0" err="1" smtClean="0"/>
              <a:t>rules</a:t>
            </a:r>
            <a:r>
              <a:rPr lang="de-DE" altLang="en-US" kern="0" dirty="0" smtClean="0"/>
              <a:t> </a:t>
            </a:r>
            <a:r>
              <a:rPr lang="en-US" altLang="en-US" sz="2000" b="0" kern="0" dirty="0">
                <a:hlinkClick r:id="rId3"/>
              </a:rPr>
              <a:t>https://</a:t>
            </a:r>
            <a:r>
              <a:rPr lang="en-US" altLang="en-US" sz="2000" b="0" kern="0" dirty="0" smtClean="0">
                <a:hlinkClick r:id="rId3"/>
              </a:rPr>
              <a:t>mentor.ieee.org/802.15/dcn/10/15-10-0235-31-0000-802-15-operations-manual.docx</a:t>
            </a:r>
            <a:endParaRPr lang="en-US" altLang="en-US" sz="2000" b="0" kern="0" dirty="0" smtClean="0"/>
          </a:p>
          <a:p>
            <a:pPr>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TG13 SA </a:t>
            </a:r>
            <a:r>
              <a:rPr lang="de-DE" dirty="0" err="1" smtClean="0"/>
              <a:t>ballot</a:t>
            </a:r>
            <a:r>
              <a:rPr lang="de-DE" dirty="0" smtClean="0"/>
              <a:t> </a:t>
            </a:r>
            <a:r>
              <a:rPr lang="de-DE" dirty="0" err="1" smtClean="0"/>
              <a:t>status</a:t>
            </a:r>
            <a:endParaRPr lang="de-DE" dirty="0"/>
          </a:p>
        </p:txBody>
      </p:sp>
      <p:sp>
        <p:nvSpPr>
          <p:cNvPr id="3" name="Inhaltsplatzhalter 2"/>
          <p:cNvSpPr>
            <a:spLocks noGrp="1"/>
          </p:cNvSpPr>
          <p:nvPr>
            <p:ph idx="1"/>
          </p:nvPr>
        </p:nvSpPr>
        <p:spPr>
          <a:xfrm>
            <a:off x="381000" y="1600200"/>
            <a:ext cx="8534400" cy="2286000"/>
          </a:xfrm>
        </p:spPr>
        <p:txBody>
          <a:bodyPr/>
          <a:lstStyle/>
          <a:p>
            <a:r>
              <a:rPr lang="en-US" sz="1800" dirty="0" smtClean="0"/>
              <a:t>Initial SA letter ballot</a:t>
            </a:r>
          </a:p>
          <a:p>
            <a:pPr lvl="1"/>
            <a:r>
              <a:rPr lang="en-US" sz="1600" dirty="0" smtClean="0"/>
              <a:t>82% </a:t>
            </a:r>
            <a:r>
              <a:rPr lang="en-US" sz="1600" dirty="0"/>
              <a:t>return rate, </a:t>
            </a:r>
            <a:r>
              <a:rPr lang="en-US" sz="1600" dirty="0" smtClean="0"/>
              <a:t>95% </a:t>
            </a:r>
            <a:r>
              <a:rPr lang="en-US" sz="1600" dirty="0"/>
              <a:t>approval </a:t>
            </a:r>
            <a:r>
              <a:rPr lang="en-US" sz="1600" dirty="0" smtClean="0"/>
              <a:t>rate, </a:t>
            </a:r>
            <a:r>
              <a:rPr lang="en-US" sz="1600" b="0" dirty="0" smtClean="0"/>
              <a:t>3 NO votes with 21 MBS comments</a:t>
            </a:r>
          </a:p>
          <a:p>
            <a:pPr lvl="1"/>
            <a:r>
              <a:rPr lang="en-US" sz="1600" b="0" dirty="0" smtClean="0"/>
              <a:t>314 comments were </a:t>
            </a:r>
            <a:r>
              <a:rPr lang="en-US" sz="1600" dirty="0"/>
              <a:t>received (9 </a:t>
            </a:r>
            <a:r>
              <a:rPr lang="en-US" sz="1600" dirty="0" smtClean="0"/>
              <a:t>general, 112 </a:t>
            </a:r>
            <a:r>
              <a:rPr lang="en-US" sz="1600" dirty="0"/>
              <a:t>technical, 193 </a:t>
            </a:r>
            <a:r>
              <a:rPr lang="en-US" sz="1600" dirty="0" smtClean="0"/>
              <a:t>editorial)</a:t>
            </a:r>
            <a:endParaRPr lang="en-US" sz="1600" b="0" dirty="0" smtClean="0"/>
          </a:p>
          <a:p>
            <a:r>
              <a:rPr lang="en-US" sz="1800" dirty="0" smtClean="0"/>
              <a:t>1</a:t>
            </a:r>
            <a:r>
              <a:rPr lang="en-US" sz="1800" baseline="30000" dirty="0" smtClean="0"/>
              <a:t>st</a:t>
            </a:r>
            <a:r>
              <a:rPr lang="en-US" sz="1800" dirty="0" smtClean="0"/>
              <a:t> Recirculation</a:t>
            </a:r>
          </a:p>
          <a:p>
            <a:pPr lvl="1"/>
            <a:r>
              <a:rPr lang="en-US" sz="1600" dirty="0" smtClean="0"/>
              <a:t>83% </a:t>
            </a:r>
            <a:r>
              <a:rPr lang="en-US" sz="1600" dirty="0"/>
              <a:t>return rate, </a:t>
            </a:r>
            <a:r>
              <a:rPr lang="en-US" sz="1600" dirty="0" smtClean="0"/>
              <a:t>98% </a:t>
            </a:r>
            <a:r>
              <a:rPr lang="en-US" sz="1600" dirty="0"/>
              <a:t>approval </a:t>
            </a:r>
            <a:r>
              <a:rPr lang="en-US" sz="1600" dirty="0" smtClean="0"/>
              <a:t>rate, </a:t>
            </a:r>
            <a:r>
              <a:rPr lang="en-US" sz="1600" b="0" dirty="0" smtClean="0"/>
              <a:t>1 NO vote with 10 MBS comments</a:t>
            </a:r>
          </a:p>
          <a:p>
            <a:pPr lvl="1"/>
            <a:r>
              <a:rPr lang="en-US" sz="1600" b="0" dirty="0" smtClean="0"/>
              <a:t>158 comments were received (1 general, 96 technical, 61 editorial)</a:t>
            </a:r>
          </a:p>
          <a:p>
            <a:pPr marL="361950" indent="-361950"/>
            <a:r>
              <a:rPr lang="en-GB" sz="1800" dirty="0" smtClean="0"/>
              <a:t>2</a:t>
            </a:r>
            <a:r>
              <a:rPr lang="en-GB" sz="1800" baseline="30000" dirty="0" smtClean="0"/>
              <a:t>nd</a:t>
            </a:r>
            <a:r>
              <a:rPr lang="en-GB" sz="1800" dirty="0" smtClean="0"/>
              <a:t> Recirculation</a:t>
            </a:r>
            <a:endParaRPr lang="en-GB" sz="1800" dirty="0"/>
          </a:p>
          <a:p>
            <a:pPr lvl="1"/>
            <a:r>
              <a:rPr lang="en-US" sz="1600" dirty="0" smtClean="0"/>
              <a:t>84</a:t>
            </a:r>
            <a:r>
              <a:rPr lang="en-US" sz="1600" dirty="0"/>
              <a:t>% return </a:t>
            </a:r>
            <a:r>
              <a:rPr lang="en-US" sz="1600" dirty="0" smtClean="0"/>
              <a:t>rate, </a:t>
            </a:r>
            <a:r>
              <a:rPr lang="en-US" sz="1600" dirty="0"/>
              <a:t>97% approval </a:t>
            </a:r>
            <a:r>
              <a:rPr lang="en-US" sz="1600" dirty="0" smtClean="0"/>
              <a:t>rate, 2 </a:t>
            </a:r>
            <a:r>
              <a:rPr lang="en-US" sz="1600" dirty="0"/>
              <a:t>NO votes with </a:t>
            </a:r>
            <a:r>
              <a:rPr lang="en-US" sz="1600" dirty="0" smtClean="0"/>
              <a:t>6 MBS comments</a:t>
            </a:r>
          </a:p>
          <a:p>
            <a:pPr lvl="1"/>
            <a:r>
              <a:rPr lang="en-US" sz="1600" dirty="0"/>
              <a:t>94 comments were received (0 general, 45 technical, 49 editorial)</a:t>
            </a:r>
          </a:p>
          <a:p>
            <a:pPr marL="361950" indent="-361950"/>
            <a:r>
              <a:rPr lang="en-GB" sz="1800" dirty="0" smtClean="0"/>
              <a:t>3</a:t>
            </a:r>
            <a:r>
              <a:rPr lang="en-GB" sz="1800" baseline="30000" dirty="0" smtClean="0"/>
              <a:t>rd</a:t>
            </a:r>
            <a:r>
              <a:rPr lang="en-GB" sz="1800" dirty="0" smtClean="0"/>
              <a:t> Recirculation</a:t>
            </a:r>
          </a:p>
          <a:p>
            <a:pPr lvl="1"/>
            <a:r>
              <a:rPr lang="en-US" sz="1600" dirty="0" smtClean="0"/>
              <a:t>85% </a:t>
            </a:r>
            <a:r>
              <a:rPr lang="en-US" sz="1600" dirty="0"/>
              <a:t>return rate, 97% approval </a:t>
            </a:r>
            <a:r>
              <a:rPr lang="en-US" sz="1600" dirty="0" smtClean="0"/>
              <a:t>rate, 2 </a:t>
            </a:r>
            <a:r>
              <a:rPr lang="en-US" sz="1600" dirty="0"/>
              <a:t>NO votes with </a:t>
            </a:r>
            <a:r>
              <a:rPr lang="en-US" sz="1600" dirty="0" smtClean="0"/>
              <a:t>MBS </a:t>
            </a:r>
            <a:r>
              <a:rPr lang="en-US" sz="1600" dirty="0"/>
              <a:t>comments</a:t>
            </a:r>
          </a:p>
          <a:p>
            <a:pPr lvl="1"/>
            <a:r>
              <a:rPr lang="en-US" sz="1600" dirty="0" smtClean="0"/>
              <a:t>153 </a:t>
            </a:r>
            <a:r>
              <a:rPr lang="en-US" sz="1600" dirty="0"/>
              <a:t>comments were received </a:t>
            </a:r>
            <a:r>
              <a:rPr lang="en-US" sz="1600" dirty="0" smtClean="0"/>
              <a:t>(1 </a:t>
            </a:r>
            <a:r>
              <a:rPr lang="en-US" sz="1600" dirty="0"/>
              <a:t>general, </a:t>
            </a:r>
            <a:r>
              <a:rPr lang="en-US" sz="1600" dirty="0" smtClean="0"/>
              <a:t>78 </a:t>
            </a:r>
            <a:r>
              <a:rPr lang="en-US" sz="1600" dirty="0"/>
              <a:t>technical, </a:t>
            </a:r>
            <a:r>
              <a:rPr lang="en-US" sz="1600" dirty="0" smtClean="0"/>
              <a:t>74 </a:t>
            </a:r>
            <a:r>
              <a:rPr lang="en-US" sz="1600" dirty="0"/>
              <a:t>editorial</a:t>
            </a:r>
            <a:r>
              <a:rPr lang="en-US" sz="1600" dirty="0" smtClean="0"/>
              <a:t>)</a:t>
            </a:r>
          </a:p>
          <a:p>
            <a:pPr marL="361950" indent="-361950"/>
            <a:r>
              <a:rPr lang="en-GB" sz="1800" dirty="0" smtClean="0"/>
              <a:t>…</a:t>
            </a:r>
          </a:p>
          <a:p>
            <a:pPr marL="361950" indent="-361950"/>
            <a:r>
              <a:rPr lang="en-GB" sz="1800" dirty="0" smtClean="0"/>
              <a:t>5</a:t>
            </a:r>
            <a:r>
              <a:rPr lang="en-GB" sz="1800" baseline="30000" dirty="0" smtClean="0"/>
              <a:t>th</a:t>
            </a:r>
            <a:r>
              <a:rPr lang="en-GB" sz="1800" dirty="0" smtClean="0"/>
              <a:t> </a:t>
            </a:r>
            <a:r>
              <a:rPr lang="en-GB" sz="1800" dirty="0" smtClean="0"/>
              <a:t>Recirculation (end Nov. 14)</a:t>
            </a:r>
            <a:endParaRPr lang="en-GB" sz="1800" dirty="0"/>
          </a:p>
          <a:p>
            <a:pPr lvl="1"/>
            <a:r>
              <a:rPr lang="en-US" sz="1600" dirty="0"/>
              <a:t>85% return rate, </a:t>
            </a:r>
            <a:r>
              <a:rPr lang="en-US" sz="1600" dirty="0" smtClean="0"/>
              <a:t>98% </a:t>
            </a:r>
            <a:r>
              <a:rPr lang="en-US" sz="1600" dirty="0"/>
              <a:t>approval rate, </a:t>
            </a:r>
            <a:r>
              <a:rPr lang="en-US" sz="1600" dirty="0" smtClean="0"/>
              <a:t>1 </a:t>
            </a:r>
            <a:r>
              <a:rPr lang="en-US" sz="1600" dirty="0"/>
              <a:t>NO </a:t>
            </a:r>
            <a:r>
              <a:rPr lang="en-US" sz="1600" dirty="0" smtClean="0"/>
              <a:t>vote </a:t>
            </a:r>
            <a:r>
              <a:rPr lang="en-US" sz="1600" dirty="0"/>
              <a:t>with </a:t>
            </a:r>
            <a:r>
              <a:rPr lang="en-US" sz="1600" dirty="0" smtClean="0"/>
              <a:t>1 MBS comment</a:t>
            </a:r>
            <a:endParaRPr lang="en-US" sz="1600" dirty="0"/>
          </a:p>
          <a:p>
            <a:pPr lvl="1"/>
            <a:r>
              <a:rPr lang="en-US" sz="1600" dirty="0" smtClean="0"/>
              <a:t>17 </a:t>
            </a:r>
            <a:r>
              <a:rPr lang="en-US" sz="1600" dirty="0"/>
              <a:t>comments were received </a:t>
            </a:r>
            <a:r>
              <a:rPr lang="en-US" sz="1600" dirty="0" smtClean="0"/>
              <a:t>(0 </a:t>
            </a:r>
            <a:r>
              <a:rPr lang="en-US" sz="1600" dirty="0"/>
              <a:t>general, </a:t>
            </a:r>
            <a:r>
              <a:rPr lang="en-US" sz="1600" dirty="0" smtClean="0"/>
              <a:t>11 </a:t>
            </a:r>
            <a:r>
              <a:rPr lang="en-US" sz="1600" dirty="0"/>
              <a:t>technical, </a:t>
            </a:r>
            <a:r>
              <a:rPr lang="en-US" sz="1600" dirty="0" smtClean="0"/>
              <a:t>6 </a:t>
            </a:r>
            <a:r>
              <a:rPr lang="en-US" sz="1600" dirty="0"/>
              <a:t>editorial)</a:t>
            </a:r>
          </a:p>
          <a:p>
            <a:pPr lvl="1"/>
            <a:endParaRPr lang="en-US" sz="1600" b="0" dirty="0" smtClean="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8</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8381800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dirty="0" smtClean="0"/>
              <a:t>Agenda in </a:t>
            </a:r>
            <a:r>
              <a:rPr lang="de-DE" dirty="0" err="1" smtClean="0"/>
              <a:t>doc</a:t>
            </a:r>
            <a:r>
              <a:rPr lang="de-DE" dirty="0" smtClean="0"/>
              <a:t>. 15-22/0590r0</a:t>
            </a:r>
          </a:p>
          <a:p>
            <a:pPr marL="1119188" lvl="2" indent="-363538">
              <a:buFont typeface="Symbol" panose="05050102010706020507" pitchFamily="18" charset="2"/>
              <a:buChar char="-"/>
              <a:defRPr/>
            </a:pPr>
            <a:r>
              <a:rPr lang="de-DE" sz="2000" dirty="0" err="1" smtClean="0"/>
              <a:t>resolve</a:t>
            </a:r>
            <a:r>
              <a:rPr lang="de-DE" sz="2000" dirty="0" smtClean="0"/>
              <a:t> </a:t>
            </a:r>
            <a:r>
              <a:rPr lang="de-DE" sz="2000" dirty="0" err="1" smtClean="0"/>
              <a:t>comments</a:t>
            </a:r>
            <a:r>
              <a:rPr lang="de-DE" sz="2000" dirty="0" smtClean="0"/>
              <a:t> </a:t>
            </a:r>
            <a:r>
              <a:rPr lang="de-DE" sz="2000" dirty="0" err="1" smtClean="0"/>
              <a:t>against</a:t>
            </a:r>
            <a:r>
              <a:rPr lang="de-DE" sz="2000" dirty="0" smtClean="0"/>
              <a:t> D9.0</a:t>
            </a:r>
          </a:p>
          <a:p>
            <a:pPr marL="1119188" lvl="2" indent="-363538">
              <a:buFont typeface="Symbol" panose="05050102010706020507" pitchFamily="18" charset="2"/>
              <a:buChar char="-"/>
              <a:defRPr/>
            </a:pPr>
            <a:r>
              <a:rPr lang="de-DE" sz="2000" dirty="0" err="1" smtClean="0"/>
              <a:t>approve</a:t>
            </a:r>
            <a:r>
              <a:rPr lang="de-DE" sz="2000" dirty="0" smtClean="0"/>
              <a:t> </a:t>
            </a:r>
            <a:r>
              <a:rPr lang="de-DE" sz="2000" dirty="0" err="1" smtClean="0"/>
              <a:t>comment</a:t>
            </a:r>
            <a:r>
              <a:rPr lang="de-DE" sz="2000" dirty="0" smtClean="0"/>
              <a:t> </a:t>
            </a:r>
            <a:r>
              <a:rPr lang="de-DE" sz="2000" dirty="0" err="1" smtClean="0"/>
              <a:t>resolutions</a:t>
            </a:r>
            <a:endParaRPr lang="de-DE" sz="2000" dirty="0" smtClean="0"/>
          </a:p>
          <a:p>
            <a:pPr marL="1119188" lvl="2" indent="-363538">
              <a:buFont typeface="Symbol" panose="05050102010706020507" pitchFamily="18" charset="2"/>
              <a:buChar char="-"/>
              <a:defRPr/>
            </a:pPr>
            <a:r>
              <a:rPr lang="de-DE" sz="2000" dirty="0" err="1" smtClean="0"/>
              <a:t>create</a:t>
            </a:r>
            <a:r>
              <a:rPr lang="de-DE" sz="2000" dirty="0" smtClean="0"/>
              <a:t> </a:t>
            </a:r>
            <a:r>
              <a:rPr lang="de-DE" sz="2000" dirty="0" smtClean="0"/>
              <a:t>D10.0</a:t>
            </a:r>
          </a:p>
          <a:p>
            <a:pPr marL="1119188" lvl="2" indent="-363538">
              <a:buFont typeface="Symbol" panose="05050102010706020507" pitchFamily="18" charset="2"/>
              <a:buChar char="-"/>
              <a:defRPr/>
            </a:pPr>
            <a:r>
              <a:rPr lang="de-DE" sz="2000" dirty="0"/>
              <a:t>M</a:t>
            </a:r>
            <a:r>
              <a:rPr lang="de-DE" sz="2000" dirty="0" smtClean="0"/>
              <a:t>otion </a:t>
            </a:r>
            <a:r>
              <a:rPr lang="de-DE" sz="2000" dirty="0" err="1" smtClean="0"/>
              <a:t>to</a:t>
            </a:r>
            <a:r>
              <a:rPr lang="de-DE" sz="2000" dirty="0" smtClean="0"/>
              <a:t> </a:t>
            </a:r>
            <a:r>
              <a:rPr lang="de-DE" sz="2000" dirty="0" err="1" smtClean="0"/>
              <a:t>start</a:t>
            </a:r>
            <a:r>
              <a:rPr lang="de-DE" sz="2000" dirty="0" smtClean="0"/>
              <a:t> </a:t>
            </a:r>
            <a:r>
              <a:rPr lang="de-DE" sz="2000" dirty="0" err="1" smtClean="0"/>
              <a:t>recirculation</a:t>
            </a:r>
            <a:endParaRPr lang="de-DE" sz="2000" dirty="0" smtClean="0"/>
          </a:p>
          <a:p>
            <a:pPr marL="1119188" lvl="2" indent="-363538">
              <a:buFont typeface="Symbol" panose="05050102010706020507" pitchFamily="18" charset="2"/>
              <a:buChar char="-"/>
              <a:defRPr/>
            </a:pPr>
            <a:r>
              <a:rPr lang="de-DE" sz="2000" dirty="0" err="1" smtClean="0"/>
              <a:t>discuss</a:t>
            </a:r>
            <a:r>
              <a:rPr lang="de-DE" sz="2000" dirty="0" smtClean="0"/>
              <a:t> </a:t>
            </a:r>
            <a:r>
              <a:rPr lang="de-DE" sz="2000" dirty="0" err="1" smtClean="0"/>
              <a:t>timeline</a:t>
            </a:r>
            <a:endParaRPr lang="de-DE" sz="2000" dirty="0" smtClean="0"/>
          </a:p>
          <a:p>
            <a:pPr indent="-387350" algn="just">
              <a:buFont typeface="Arial" panose="020B0604020202020204" pitchFamily="34" charset="0"/>
              <a:buChar char="•"/>
              <a:defRPr/>
            </a:pPr>
            <a:r>
              <a:rPr lang="de-DE" sz="2000" dirty="0" smtClean="0"/>
              <a:t>4 </a:t>
            </a:r>
            <a:r>
              <a:rPr lang="de-DE" sz="2000" dirty="0" err="1" smtClean="0"/>
              <a:t>slots</a:t>
            </a:r>
            <a:r>
              <a:rPr lang="de-DE" sz="2000" dirty="0" smtClean="0"/>
              <a:t> </a:t>
            </a:r>
            <a:r>
              <a:rPr lang="de-DE" sz="2000" dirty="0" err="1" smtClean="0"/>
              <a:t>this</a:t>
            </a:r>
            <a:r>
              <a:rPr lang="de-DE" sz="2000" dirty="0" smtClean="0"/>
              <a:t> </a:t>
            </a:r>
            <a:r>
              <a:rPr lang="de-DE" sz="2000" dirty="0" err="1" smtClean="0"/>
              <a:t>week</a:t>
            </a:r>
            <a:endParaRPr lang="de-DE" sz="2000" dirty="0" smtClean="0"/>
          </a:p>
          <a:p>
            <a:pPr lvl="2" indent="-387350" algn="just">
              <a:buFont typeface="Symbol" panose="05050102010706020507" pitchFamily="18" charset="2"/>
              <a:buChar char="-"/>
              <a:defRPr/>
            </a:pPr>
            <a:r>
              <a:rPr lang="de-DE" sz="2000" dirty="0" smtClean="0">
                <a:solidFill>
                  <a:schemeClr val="accent1"/>
                </a:solidFill>
              </a:rPr>
              <a:t>TUE </a:t>
            </a:r>
            <a:r>
              <a:rPr lang="de-DE" sz="2000" dirty="0" smtClean="0">
                <a:solidFill>
                  <a:schemeClr val="accent1"/>
                </a:solidFill>
              </a:rPr>
              <a:t>Nov-15 </a:t>
            </a:r>
            <a:r>
              <a:rPr lang="de-DE" sz="2000" dirty="0" smtClean="0">
                <a:solidFill>
                  <a:schemeClr val="accent1"/>
                </a:solidFill>
              </a:rPr>
              <a:t>PM1</a:t>
            </a:r>
          </a:p>
          <a:p>
            <a:pPr lvl="2" indent="-387350" algn="just">
              <a:buFont typeface="Symbol" panose="05050102010706020507" pitchFamily="18" charset="2"/>
              <a:buChar char="-"/>
              <a:defRPr/>
            </a:pPr>
            <a:r>
              <a:rPr lang="de-DE" sz="2000" dirty="0" smtClean="0"/>
              <a:t>WED </a:t>
            </a:r>
            <a:r>
              <a:rPr lang="de-DE" sz="2000" dirty="0" smtClean="0"/>
              <a:t>Nov-16 </a:t>
            </a:r>
            <a:r>
              <a:rPr lang="de-DE" sz="2000" dirty="0" smtClean="0"/>
              <a:t>PM2</a:t>
            </a:r>
          </a:p>
          <a:p>
            <a:pPr lvl="2" indent="-387350" algn="just">
              <a:buFont typeface="Symbol" panose="05050102010706020507" pitchFamily="18" charset="2"/>
              <a:buChar char="-"/>
              <a:defRPr/>
            </a:pPr>
            <a:r>
              <a:rPr lang="de-DE" sz="2000" dirty="0" smtClean="0"/>
              <a:t>THUR </a:t>
            </a:r>
            <a:r>
              <a:rPr lang="de-DE" sz="2000" dirty="0" smtClean="0"/>
              <a:t>Nov-17 </a:t>
            </a:r>
            <a:r>
              <a:rPr lang="de-DE" sz="2000" dirty="0" smtClean="0"/>
              <a:t>AM1</a:t>
            </a:r>
          </a:p>
          <a:p>
            <a:pPr lvl="2" indent="-387350" algn="just">
              <a:buFont typeface="Symbol" panose="05050102010706020507" pitchFamily="18" charset="2"/>
              <a:buChar char="-"/>
              <a:defRPr/>
            </a:pPr>
            <a:r>
              <a:rPr lang="de-DE" sz="2000" dirty="0" smtClean="0"/>
              <a:t>THUR </a:t>
            </a:r>
            <a:r>
              <a:rPr lang="de-DE" sz="2000" dirty="0" smtClean="0"/>
              <a:t>Nov-17 </a:t>
            </a:r>
            <a:r>
              <a:rPr lang="de-DE" sz="2000" dirty="0" smtClean="0"/>
              <a:t>AM2</a:t>
            </a:r>
            <a:endParaRPr lang="de-DE" sz="2000" b="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9</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t>
            </a:r>
            <a:r>
              <a:rPr lang="en-US" altLang="en-US" sz="3200" dirty="0" smtClean="0">
                <a:solidFill>
                  <a:schemeClr val="tx2"/>
                </a:solidFill>
              </a:rPr>
              <a:t>plan for November</a:t>
            </a:r>
            <a:endParaRPr lang="en-US" altLang="en-US" sz="3200" dirty="0">
              <a:solidFill>
                <a:schemeClr val="tx2"/>
              </a:solidFill>
            </a:endParaRP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extLst>
      <p:ext uri="{BB962C8B-B14F-4D97-AF65-F5344CB8AC3E}">
        <p14:creationId xmlns:p14="http://schemas.microsoft.com/office/powerpoint/2010/main" val="315644716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2082</Words>
  <Application>Microsoft Office PowerPoint</Application>
  <PresentationFormat>Bildschirmpräsentation (4:3)</PresentationFormat>
  <Paragraphs>345</Paragraphs>
  <Slides>24</Slides>
  <Notes>16</Notes>
  <HiddenSlides>0</HiddenSlides>
  <MMClips>0</MMClips>
  <ScaleCrop>false</ScaleCrop>
  <HeadingPairs>
    <vt:vector size="8" baseType="variant">
      <vt:variant>
        <vt:lpstr>Verwendete Schriftarten</vt:lpstr>
      </vt:variant>
      <vt:variant>
        <vt:i4>8</vt:i4>
      </vt:variant>
      <vt:variant>
        <vt:lpstr>Design</vt:lpstr>
      </vt:variant>
      <vt:variant>
        <vt:i4>1</vt:i4>
      </vt:variant>
      <vt:variant>
        <vt:lpstr>Eingebettete OLE-Server</vt:lpstr>
      </vt:variant>
      <vt:variant>
        <vt:i4>1</vt:i4>
      </vt:variant>
      <vt:variant>
        <vt:lpstr>Folientitel</vt:lpstr>
      </vt:variant>
      <vt:variant>
        <vt:i4>24</vt:i4>
      </vt:variant>
    </vt:vector>
  </HeadingPairs>
  <TitlesOfParts>
    <vt:vector size="34" baseType="lpstr">
      <vt:lpstr>MS Gothic</vt:lpstr>
      <vt:lpstr>ＭＳ Ｐゴシック</vt:lpstr>
      <vt:lpstr>ＭＳ Ｐゴシック</vt:lpstr>
      <vt:lpstr>Arial</vt:lpstr>
      <vt:lpstr>Arial Unicode MS</vt:lpstr>
      <vt:lpstr>Symbol</vt:lpstr>
      <vt:lpstr>Times New Roman</vt:lpstr>
      <vt:lpstr>Wingdings</vt:lpstr>
      <vt:lpstr>802-11-Submission</vt:lpstr>
      <vt:lpstr>Document</vt:lpstr>
      <vt:lpstr>IEEE 802.15 TG13  Multi-Gbit/s Optical Wireless Communication  November 2022 Meeting Agenda</vt:lpstr>
      <vt:lpstr>PowerPoint-Präsentation</vt:lpstr>
      <vt:lpstr>PowerPoint-Präsentation</vt:lpstr>
      <vt:lpstr>Registration for 802 LMSC Plenaries and 802 Wireless Interims</vt:lpstr>
      <vt:lpstr>Deadbeat Consequences (Deadbeat: in default of paying registration fee for a prior mtg.)</vt:lpstr>
      <vt:lpstr>PowerPoint-Präsentation</vt:lpstr>
      <vt:lpstr>Task Group Operating Rules</vt:lpstr>
      <vt:lpstr>TG13 SA ballot status</vt:lpstr>
      <vt:lpstr>PowerPoint-Präsentation</vt:lpstr>
      <vt:lpstr>PowerPoint-Präsentation</vt:lpstr>
      <vt:lpstr>PowerPoint-Präsentation</vt:lpstr>
      <vt:lpstr>TG 13 Motion to reconfirm CRG</vt:lpstr>
      <vt:lpstr>WG Motion to reconfirm CRG</vt:lpstr>
      <vt:lpstr>Plan for CRG Telcos</vt:lpstr>
      <vt:lpstr>Midwek Plenary Report</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TG13 Timeline</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15-21/0462r0</dc:title>
  <dc:subject>Task Group AY November 2015 Meeting Agenda</dc:subject>
  <dc:creator>Jungnickel, Volker</dc:creator>
  <cp:keywords>September 2021</cp:keywords>
  <cp:lastModifiedBy>Jungnickel, Volker</cp:lastModifiedBy>
  <cp:revision>6026</cp:revision>
  <cp:lastPrinted>2014-11-04T15:04:57Z</cp:lastPrinted>
  <dcterms:created xsi:type="dcterms:W3CDTF">2007-04-17T18:10:23Z</dcterms:created>
  <dcterms:modified xsi:type="dcterms:W3CDTF">2022-11-16T11:09:09Z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