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24" r:id="rId3"/>
    <p:sldId id="423" r:id="rId4"/>
    <p:sldId id="860" r:id="rId5"/>
    <p:sldId id="861" r:id="rId6"/>
    <p:sldId id="608" r:id="rId7"/>
    <p:sldId id="708" r:id="rId8"/>
    <p:sldId id="873" r:id="rId9"/>
    <p:sldId id="862" r:id="rId10"/>
    <p:sldId id="560" r:id="rId11"/>
    <p:sldId id="846" r:id="rId12"/>
    <p:sldId id="828" r:id="rId13"/>
    <p:sldId id="872" r:id="rId14"/>
    <p:sldId id="857" r:id="rId15"/>
    <p:sldId id="876" r:id="rId16"/>
    <p:sldId id="880" r:id="rId17"/>
    <p:sldId id="859" r:id="rId18"/>
    <p:sldId id="868" r:id="rId19"/>
    <p:sldId id="870" r:id="rId20"/>
    <p:sldId id="871" r:id="rId21"/>
    <p:sldId id="877" r:id="rId22"/>
    <p:sldId id="878" r:id="rId23"/>
    <p:sldId id="879" r:id="rId24"/>
    <p:sldId id="866"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2"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20" autoAdjust="0"/>
    <p:restoredTop sz="95409" autoAdjust="0"/>
  </p:normalViewPr>
  <p:slideViewPr>
    <p:cSldViewPr>
      <p:cViewPr varScale="1">
        <p:scale>
          <a:sx n="61" d="100"/>
          <a:sy n="61" d="100"/>
        </p:scale>
        <p:origin x="1042" y="5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11-15T07:53:40.204" idx="2">
    <p:pos x="4150" y="613"/>
    <p:text>check this slide numbers are wrong</p:text>
    <p:extLst>
      <p:ext uri="{C676402C-5697-4E1C-873F-D02D1690AC5C}">
        <p15:threadingInfo xmlns:p15="http://schemas.microsoft.com/office/powerpoint/2012/main" timeZoneBias="-6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71232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17510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02540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61023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995067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28723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35993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15-22-0590-02-0013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31-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2022-11-14</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326"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smtClean="0"/>
              <a:t>Tuesday Nov 15, </a:t>
            </a:r>
            <a:r>
              <a:rPr lang="en-GB" dirty="0" smtClean="0"/>
              <a:t>PM1</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416011193"/>
              </p:ext>
            </p:extLst>
          </p:nvPr>
        </p:nvGraphicFramePr>
        <p:xfrm>
          <a:off x="571500" y="2209800"/>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Review status of SA ballot</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94716386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endParaRPr lang="en-US" altLang="en-US" sz="1800" baseline="0" dirty="0" smtClean="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321361147"/>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i="1" dirty="0" smtClean="0">
                <a:sym typeface="Wingdings" panose="05000000000000000000" pitchFamily="2" charset="2"/>
              </a:rPr>
              <a:t>Motion to approve the agenda for November TG13 hybrid meeting in doc. </a:t>
            </a:r>
            <a:r>
              <a:rPr lang="en-GB" altLang="en-US" i="1" dirty="0" smtClean="0">
                <a:sym typeface="Wingdings" panose="05000000000000000000" pitchFamily="2" charset="2"/>
              </a:rPr>
              <a:t>15-22-0590r1.</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r>
              <a:rPr lang="en-GB" altLang="en-US" i="1" dirty="0" err="1" smtClean="0">
                <a:sym typeface="Wingdings" panose="05000000000000000000" pitchFamily="2" charset="2"/>
              </a:rPr>
              <a:t>Tuncer</a:t>
            </a:r>
            <a:endParaRPr lang="en-GB" altLang="en-US" i="1" dirty="0" smtClean="0">
              <a:sym typeface="Wingdings" panose="05000000000000000000" pitchFamily="2" charset="2"/>
            </a:endParaRPr>
          </a:p>
          <a:p>
            <a:pPr algn="just">
              <a:buFontTx/>
              <a:buNone/>
            </a:pPr>
            <a:r>
              <a:rPr lang="en-GB" altLang="en-US" i="1" dirty="0" smtClean="0">
                <a:sym typeface="Wingdings" panose="05000000000000000000" pitchFamily="2" charset="2"/>
              </a:rPr>
              <a:t>Seconded by	</a:t>
            </a:r>
            <a:r>
              <a:rPr lang="en-GB" altLang="en-US" i="1" dirty="0" smtClean="0">
                <a:sym typeface="Wingdings" panose="05000000000000000000" pitchFamily="2" charset="2"/>
              </a:rPr>
              <a:t>Lennert</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smtClean="0"/>
              <a:t>Lennert</a:t>
            </a:r>
            <a:endParaRPr lang="en-US" sz="1800" b="1" dirty="0" smtClean="0"/>
          </a:p>
          <a:p>
            <a:pPr marL="457200" lvl="1" indent="0">
              <a:buNone/>
            </a:pPr>
            <a:r>
              <a:rPr lang="en-US" sz="1800" b="1" dirty="0" smtClean="0"/>
              <a:t>Second:	</a:t>
            </a:r>
            <a:r>
              <a:rPr lang="en-US" sz="1800" b="1" dirty="0" smtClean="0"/>
              <a:t>	</a:t>
            </a:r>
            <a:r>
              <a:rPr lang="en-US" sz="1800" b="1" dirty="0" err="1" smtClean="0"/>
              <a:t>Tuncer</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lgn="just"/>
            <a:endParaRPr lang="de-DE" sz="2000" dirty="0"/>
          </a:p>
          <a:p>
            <a:pPr marL="457200" lvl="1" indent="0">
              <a:buNone/>
            </a:pPr>
            <a:r>
              <a:rPr lang="en-US" sz="1800" b="1" dirty="0"/>
              <a:t>Moved</a:t>
            </a:r>
            <a:r>
              <a:rPr lang="en-US" sz="1800" b="1" dirty="0" smtClean="0"/>
              <a:t>: Volker Jungnickel</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27708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28 Nov. 2022, 11:00-12.30 CET (5:00-6:30 ET, 18:00-19:30 KT)</a:t>
            </a:r>
          </a:p>
          <a:p>
            <a:pPr marL="800100" lvl="1"/>
            <a:r>
              <a:rPr lang="de-DE" dirty="0" smtClean="0"/>
              <a:t>  5 </a:t>
            </a:r>
            <a:r>
              <a:rPr lang="de-DE" dirty="0" err="1" smtClean="0"/>
              <a:t>Dec</a:t>
            </a:r>
            <a:r>
              <a:rPr lang="de-DE" dirty="0" smtClean="0"/>
              <a:t>. 2022, 11:00-12.30 CET (5:00-6:30 ET, 18:00-19:30 KT)</a:t>
            </a:r>
          </a:p>
          <a:p>
            <a:pPr marL="800100" lvl="1"/>
            <a:r>
              <a:rPr lang="de-DE" dirty="0" smtClean="0"/>
              <a:t>12 </a:t>
            </a:r>
            <a:r>
              <a:rPr lang="de-DE" dirty="0" err="1" smtClean="0"/>
              <a:t>Dec</a:t>
            </a:r>
            <a:r>
              <a:rPr lang="de-DE" dirty="0" smtClean="0"/>
              <a:t>. 2022, 11:00-12.30 CET (5:00-6:30 ET, 18:00-19:30 KT)</a:t>
            </a:r>
          </a:p>
          <a:p>
            <a:pPr marL="800100" lvl="1"/>
            <a:r>
              <a:rPr lang="de-DE" dirty="0" smtClean="0"/>
              <a:t>19 </a:t>
            </a:r>
            <a:r>
              <a:rPr lang="de-DE" dirty="0" err="1" smtClean="0"/>
              <a:t>Dec</a:t>
            </a:r>
            <a:r>
              <a:rPr lang="de-DE" dirty="0" smtClean="0"/>
              <a:t>. 2022, 11:00-12.30 CET (5:00-6:30 ET, 18:00-19:30 KT)</a:t>
            </a:r>
          </a:p>
          <a:p>
            <a:pPr marL="800100" lvl="1"/>
            <a:r>
              <a:rPr lang="de-DE" dirty="0" smtClean="0"/>
              <a:t>9 </a:t>
            </a:r>
            <a:r>
              <a:rPr lang="de-DE" dirty="0"/>
              <a:t>Jan 2023, 11:00-12.30 CET (5:00-6:30 ET, 18:00-19:30 KT)</a:t>
            </a:r>
          </a:p>
          <a:p>
            <a:pPr marL="800100" lvl="1"/>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Midwek</a:t>
            </a:r>
            <a:r>
              <a:rPr lang="de-DE" dirty="0" smtClean="0"/>
              <a:t> </a:t>
            </a:r>
            <a:r>
              <a:rPr lang="de-DE" dirty="0" err="1" smtClean="0"/>
              <a:t>Plenary</a:t>
            </a:r>
            <a:r>
              <a:rPr lang="de-DE" dirty="0" smtClean="0"/>
              <a:t> Report</a:t>
            </a:r>
            <a:endParaRPr lang="de-DE" dirty="0"/>
          </a:p>
        </p:txBody>
      </p:sp>
      <p:sp>
        <p:nvSpPr>
          <p:cNvPr id="3" name="Inhaltsplatzhalter 2"/>
          <p:cNvSpPr>
            <a:spLocks noGrp="1"/>
          </p:cNvSpPr>
          <p:nvPr>
            <p:ph idx="1"/>
          </p:nvPr>
        </p:nvSpPr>
        <p:spPr>
          <a:xfrm>
            <a:off x="381000" y="1600200"/>
            <a:ext cx="8534400" cy="2362200"/>
          </a:xfrm>
        </p:spPr>
        <p:txBody>
          <a:bodyPr/>
          <a:lstStyle/>
          <a:p>
            <a:pPr marL="400050"/>
            <a:r>
              <a:rPr lang="de-DE" b="0" dirty="0" smtClean="0"/>
              <a:t>SA </a:t>
            </a:r>
            <a:r>
              <a:rPr lang="de-DE" b="0" dirty="0" err="1" smtClean="0"/>
              <a:t>ballot</a:t>
            </a:r>
            <a:r>
              <a:rPr lang="de-DE" b="0" dirty="0" smtClean="0"/>
              <a:t>, </a:t>
            </a:r>
          </a:p>
          <a:p>
            <a:pPr marL="800100" lvl="1"/>
            <a:r>
              <a:rPr lang="de-DE" b="0" dirty="0" smtClean="0"/>
              <a:t>5th </a:t>
            </a:r>
            <a:r>
              <a:rPr lang="de-DE" b="0" dirty="0" err="1" smtClean="0"/>
              <a:t>recirculation</a:t>
            </a:r>
            <a:r>
              <a:rPr lang="de-DE" b="0" dirty="0" smtClean="0"/>
              <a:t> </a:t>
            </a:r>
            <a:r>
              <a:rPr lang="de-DE" b="0" dirty="0" err="1" smtClean="0"/>
              <a:t>finished</a:t>
            </a:r>
            <a:r>
              <a:rPr lang="de-DE" b="0" dirty="0" smtClean="0"/>
              <a:t> on </a:t>
            </a:r>
            <a:r>
              <a:rPr lang="de-DE" b="0" dirty="0" err="1" smtClean="0"/>
              <a:t>Monday</a:t>
            </a:r>
            <a:endParaRPr lang="de-DE" b="0" dirty="0" smtClean="0"/>
          </a:p>
          <a:p>
            <a:pPr marL="800100" lvl="1"/>
            <a:r>
              <a:rPr lang="de-DE" b="0" dirty="0" smtClean="0"/>
              <a:t>17 </a:t>
            </a:r>
            <a:r>
              <a:rPr lang="de-DE" b="0" dirty="0" err="1" smtClean="0"/>
              <a:t>comments</a:t>
            </a:r>
            <a:r>
              <a:rPr lang="de-DE" b="0" dirty="0" smtClean="0"/>
              <a:t> </a:t>
            </a:r>
            <a:r>
              <a:rPr lang="de-DE" b="0" dirty="0" err="1" smtClean="0"/>
              <a:t>received</a:t>
            </a:r>
            <a:r>
              <a:rPr lang="de-DE" b="0" dirty="0" smtClean="0"/>
              <a:t>, 1 NO </a:t>
            </a:r>
            <a:r>
              <a:rPr lang="de-DE" b="0" dirty="0" err="1" smtClean="0"/>
              <a:t>vote</a:t>
            </a:r>
            <a:r>
              <a:rPr lang="de-DE" b="0" dirty="0" smtClean="0"/>
              <a:t> </a:t>
            </a:r>
            <a:r>
              <a:rPr lang="de-DE" b="0" dirty="0" err="1" smtClean="0"/>
              <a:t>persited</a:t>
            </a:r>
            <a:r>
              <a:rPr lang="de-DE" b="0" dirty="0" smtClean="0"/>
              <a:t> </a:t>
            </a:r>
            <a:r>
              <a:rPr lang="de-DE" b="0" dirty="0" err="1" smtClean="0"/>
              <a:t>with</a:t>
            </a:r>
            <a:r>
              <a:rPr lang="de-DE" b="0" dirty="0" smtClean="0"/>
              <a:t> 1 MBS</a:t>
            </a:r>
          </a:p>
          <a:p>
            <a:pPr marL="800100" lvl="1"/>
            <a:r>
              <a:rPr lang="de-DE" b="0" dirty="0" smtClean="0"/>
              <a:t>1 Meeting so </a:t>
            </a:r>
            <a:r>
              <a:rPr lang="de-DE" b="0" dirty="0" err="1" smtClean="0"/>
              <a:t>far</a:t>
            </a:r>
            <a:r>
              <a:rPr lang="de-DE" b="0" dirty="0" smtClean="0"/>
              <a:t> </a:t>
            </a:r>
            <a:r>
              <a:rPr lang="de-DE" b="0" dirty="0" err="1" smtClean="0"/>
              <a:t>resolving</a:t>
            </a:r>
            <a:r>
              <a:rPr lang="de-DE" b="0" dirty="0" smtClean="0"/>
              <a:t> </a:t>
            </a:r>
            <a:r>
              <a:rPr lang="de-DE" b="0" dirty="0" err="1" smtClean="0"/>
              <a:t>those</a:t>
            </a:r>
            <a:r>
              <a:rPr lang="de-DE" b="0" dirty="0" smtClean="0"/>
              <a:t> </a:t>
            </a:r>
            <a:r>
              <a:rPr lang="de-DE" b="0" dirty="0" err="1" smtClean="0"/>
              <a:t>comments</a:t>
            </a:r>
            <a:endParaRPr lang="de-DE" b="0" dirty="0" smtClean="0"/>
          </a:p>
          <a:p>
            <a:pPr marL="800100" lvl="1"/>
            <a:r>
              <a:rPr lang="de-DE" b="0" dirty="0" smtClean="0"/>
              <a:t>TG13 </a:t>
            </a:r>
            <a:r>
              <a:rPr lang="de-DE" b="0" dirty="0" err="1" smtClean="0"/>
              <a:t>is</a:t>
            </a:r>
            <a:r>
              <a:rPr lang="de-DE" b="0" dirty="0" smtClean="0"/>
              <a:t> </a:t>
            </a:r>
            <a:r>
              <a:rPr lang="de-DE" b="0" dirty="0" err="1" smtClean="0"/>
              <a:t>preparing</a:t>
            </a:r>
            <a:r>
              <a:rPr lang="de-DE" b="0" dirty="0" smtClean="0"/>
              <a:t> </a:t>
            </a:r>
            <a:r>
              <a:rPr lang="de-DE" b="0" dirty="0" err="1" smtClean="0"/>
              <a:t>for</a:t>
            </a:r>
            <a:r>
              <a:rPr lang="de-DE" b="0" dirty="0" smtClean="0"/>
              <a:t> final </a:t>
            </a:r>
            <a:r>
              <a:rPr lang="de-DE" b="0" dirty="0" err="1" smtClean="0"/>
              <a:t>recirculation</a:t>
            </a:r>
            <a:endParaRPr lang="de-DE" b="0" dirty="0" smtClean="0"/>
          </a:p>
          <a:p>
            <a:pPr marL="800100" lvl="1"/>
            <a:r>
              <a:rPr lang="de-DE" b="0" dirty="0" smtClean="0"/>
              <a:t>Hope </a:t>
            </a:r>
            <a:r>
              <a:rPr lang="de-DE" b="0" dirty="0" err="1" smtClean="0"/>
              <a:t>to</a:t>
            </a:r>
            <a:r>
              <a:rPr lang="de-DE" b="0" dirty="0" smtClean="0"/>
              <a:t> </a:t>
            </a:r>
            <a:r>
              <a:rPr lang="de-DE" b="0" dirty="0" err="1" smtClean="0"/>
              <a:t>get</a:t>
            </a:r>
            <a:r>
              <a:rPr lang="de-DE" b="0" dirty="0" smtClean="0"/>
              <a:t> </a:t>
            </a:r>
            <a:r>
              <a:rPr lang="de-DE" b="0" dirty="0" err="1" smtClean="0"/>
              <a:t>onto</a:t>
            </a:r>
            <a:r>
              <a:rPr lang="de-DE" b="0" dirty="0" smtClean="0"/>
              <a:t> </a:t>
            </a:r>
            <a:r>
              <a:rPr lang="de-DE" b="0" dirty="0" err="1" smtClean="0"/>
              <a:t>RevCom</a:t>
            </a:r>
            <a:r>
              <a:rPr lang="de-DE" b="0" dirty="0" smtClean="0"/>
              <a:t> Agenda in </a:t>
            </a:r>
            <a:r>
              <a:rPr lang="de-DE" b="0" dirty="0" err="1" smtClean="0"/>
              <a:t>January</a:t>
            </a:r>
            <a:endParaRPr lang="de-DE" b="0" dirty="0" smtClean="0"/>
          </a:p>
          <a:p>
            <a:pPr marL="400050"/>
            <a:r>
              <a:rPr lang="de-DE" b="0" dirty="0" err="1"/>
              <a:t>Prepare</a:t>
            </a:r>
            <a:r>
              <a:rPr lang="de-DE" b="0" dirty="0"/>
              <a:t> EC </a:t>
            </a:r>
            <a:r>
              <a:rPr lang="de-DE" b="0" dirty="0" err="1"/>
              <a:t>package</a:t>
            </a:r>
            <a:endParaRPr lang="de-DE" b="0" dirty="0"/>
          </a:p>
          <a:p>
            <a:pPr marL="800100" lvl="1"/>
            <a:r>
              <a:rPr lang="de-DE" b="0" dirty="0" smtClean="0"/>
              <a:t>WG Motion </a:t>
            </a:r>
            <a:r>
              <a:rPr lang="de-DE" b="0" dirty="0" err="1"/>
              <a:t>to</a:t>
            </a:r>
            <a:r>
              <a:rPr lang="de-DE" b="0" dirty="0"/>
              <a:t> </a:t>
            </a:r>
            <a:r>
              <a:rPr lang="de-DE" b="0" dirty="0" err="1"/>
              <a:t>create</a:t>
            </a:r>
            <a:r>
              <a:rPr lang="de-DE" b="0" dirty="0"/>
              <a:t> D10 and </a:t>
            </a:r>
            <a:r>
              <a:rPr lang="de-DE" b="0" dirty="0" err="1" smtClean="0"/>
              <a:t>start</a:t>
            </a:r>
            <a:r>
              <a:rPr lang="de-DE" b="0" dirty="0" smtClean="0"/>
              <a:t> </a:t>
            </a:r>
            <a:r>
              <a:rPr lang="de-DE" b="0" dirty="0" err="1"/>
              <a:t>recirc</a:t>
            </a:r>
            <a:endParaRPr lang="de-DE" b="0" dirty="0"/>
          </a:p>
          <a:p>
            <a:pPr marL="800100" lvl="1"/>
            <a:r>
              <a:rPr lang="de-DE" b="0" dirty="0" smtClean="0"/>
              <a:t>WG CRG Motion</a:t>
            </a:r>
          </a:p>
          <a:p>
            <a:pPr marL="800100" lvl="1"/>
            <a:r>
              <a:rPr lang="de-DE" b="0" dirty="0" smtClean="0"/>
              <a:t>WG Motion </a:t>
            </a:r>
            <a:r>
              <a:rPr lang="de-DE" b="0" dirty="0" err="1" smtClean="0"/>
              <a:t>for</a:t>
            </a:r>
            <a:r>
              <a:rPr lang="de-DE" b="0" dirty="0" smtClean="0"/>
              <a:t> </a:t>
            </a:r>
            <a:r>
              <a:rPr lang="de-DE" b="0" dirty="0" err="1" smtClean="0"/>
              <a:t>Conditional</a:t>
            </a:r>
            <a:r>
              <a:rPr lang="de-DE" b="0" dirty="0" smtClean="0"/>
              <a:t> </a:t>
            </a:r>
            <a:r>
              <a:rPr lang="de-DE" b="0" dirty="0" err="1" smtClean="0"/>
              <a:t>Approval</a:t>
            </a:r>
            <a:r>
              <a:rPr lang="de-DE" b="0" dirty="0" smtClean="0"/>
              <a:t> </a:t>
            </a:r>
            <a:r>
              <a:rPr lang="de-DE" b="0" dirty="0" err="1" smtClean="0"/>
              <a:t>to</a:t>
            </a:r>
            <a:r>
              <a:rPr lang="de-DE" b="0" dirty="0" smtClean="0"/>
              <a:t> </a:t>
            </a:r>
            <a:r>
              <a:rPr lang="de-DE" b="0" dirty="0" err="1" smtClean="0"/>
              <a:t>goto</a:t>
            </a:r>
            <a:r>
              <a:rPr lang="de-DE" b="0" dirty="0" smtClean="0"/>
              <a:t> </a:t>
            </a:r>
            <a:r>
              <a:rPr lang="de-DE" b="0" dirty="0" err="1" smtClean="0"/>
              <a:t>RevCom</a:t>
            </a:r>
            <a:endParaRPr lang="de-DE" b="0" dirty="0" smtClean="0"/>
          </a:p>
          <a:p>
            <a:pPr marL="400050"/>
            <a:r>
              <a:rPr lang="de-DE" b="0" dirty="0" smtClean="0"/>
              <a:t>2 </a:t>
            </a:r>
            <a:r>
              <a:rPr lang="de-DE" b="0" dirty="0" err="1" smtClean="0"/>
              <a:t>slots</a:t>
            </a:r>
            <a:r>
              <a:rPr lang="de-DE" b="0" dirty="0" smtClean="0"/>
              <a:t> </a:t>
            </a:r>
            <a:r>
              <a:rPr lang="de-DE" b="0" dirty="0" err="1" smtClean="0"/>
              <a:t>for</a:t>
            </a:r>
            <a:r>
              <a:rPr lang="de-DE" b="0" dirty="0" smtClean="0"/>
              <a:t> </a:t>
            </a:r>
            <a:r>
              <a:rPr lang="de-DE" b="0" dirty="0" err="1" smtClean="0"/>
              <a:t>January</a:t>
            </a:r>
            <a:r>
              <a:rPr lang="de-DE" b="0" dirty="0" smtClean="0"/>
              <a:t> </a:t>
            </a:r>
          </a:p>
          <a:p>
            <a:pPr marL="400050"/>
            <a:endParaRPr lang="de-DE" b="0" dirty="0"/>
          </a:p>
          <a:p>
            <a:pPr marL="400050"/>
            <a:endParaRPr lang="de-DE" b="0" dirty="0" smtClean="0"/>
          </a:p>
          <a:p>
            <a:pPr marL="400050"/>
            <a:endParaRPr lang="de-DE" b="0" dirty="0"/>
          </a:p>
          <a:p>
            <a:pPr marL="400050"/>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4241831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Wednesday</a:t>
            </a:r>
            <a:r>
              <a:rPr lang="de-DE" dirty="0" smtClean="0"/>
              <a:t> November 16, </a:t>
            </a:r>
            <a:r>
              <a:rPr lang="en-GB" dirty="0" smtClean="0"/>
              <a:t>PM2</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13011697"/>
              </p:ext>
            </p:extLst>
          </p:nvPr>
        </p:nvGraphicFramePr>
        <p:xfrm>
          <a:off x="685800" y="2362200"/>
          <a:ext cx="8229600" cy="234682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96152">
                <a:tc>
                  <a:txBody>
                    <a:bodyPr/>
                    <a:lstStyle/>
                    <a:p>
                      <a:pPr marL="0" lvl="1" indent="0"/>
                      <a:r>
                        <a:rPr lang="de-DE" sz="1800" dirty="0" err="1" smtClean="0"/>
                        <a:t>Discuss</a:t>
                      </a:r>
                      <a:r>
                        <a:rPr lang="de-DE" sz="1800" dirty="0" smtClean="0"/>
                        <a:t> EC </a:t>
                      </a:r>
                      <a:r>
                        <a:rPr lang="de-DE" sz="1800" dirty="0" err="1" smtClean="0"/>
                        <a:t>package</a:t>
                      </a:r>
                      <a:endParaRPr lang="de-DE" sz="1800" dirty="0"/>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smtClean="0"/>
                        <a:t>Comment </a:t>
                      </a:r>
                      <a:r>
                        <a:rPr lang="de-DE" sz="1800" dirty="0" err="1" smtClean="0"/>
                        <a:t>resolution</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72995137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332296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buNone/>
            </a:pPr>
            <a:r>
              <a:rPr lang="de-DE" dirty="0" err="1" smtClean="0"/>
              <a:t>Thursday</a:t>
            </a:r>
            <a:r>
              <a:rPr lang="de-DE" dirty="0" smtClean="0"/>
              <a:t> November 17, </a:t>
            </a:r>
            <a:r>
              <a:rPr lang="en-GB" dirty="0" smtClean="0"/>
              <a:t>AM1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933075205"/>
              </p:ext>
            </p:extLst>
          </p:nvPr>
        </p:nvGraphicFramePr>
        <p:xfrm>
          <a:off x="685800" y="2362200"/>
          <a:ext cx="8229600" cy="2712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0" indent="0"/>
                      <a:r>
                        <a:rPr lang="de-DE" sz="1800" dirty="0" smtClean="0"/>
                        <a:t>Motion </a:t>
                      </a:r>
                      <a:r>
                        <a:rPr lang="de-DE" sz="1800" dirty="0" err="1" smtClean="0"/>
                        <a:t>to</a:t>
                      </a:r>
                      <a:r>
                        <a:rPr lang="de-DE" sz="1800" dirty="0" smtClean="0"/>
                        <a:t> </a:t>
                      </a:r>
                      <a:r>
                        <a:rPr lang="de-DE" sz="1800" dirty="0" err="1" smtClean="0"/>
                        <a:t>approve</a:t>
                      </a:r>
                      <a:r>
                        <a:rPr lang="de-DE" sz="1800" dirty="0" smtClean="0"/>
                        <a:t> September</a:t>
                      </a:r>
                      <a:r>
                        <a:rPr lang="de-DE" sz="1800" baseline="0" dirty="0" smtClean="0"/>
                        <a:t> </a:t>
                      </a:r>
                      <a:r>
                        <a:rPr lang="de-DE" sz="1800" baseline="0" dirty="0" err="1" smtClean="0"/>
                        <a:t>meeting</a:t>
                      </a:r>
                      <a:r>
                        <a:rPr lang="de-DE" sz="1800" baseline="0" dirty="0" smtClean="0"/>
                        <a:t> </a:t>
                      </a:r>
                      <a:r>
                        <a:rPr lang="de-DE" sz="1800" baseline="0" dirty="0" err="1" smtClean="0"/>
                        <a:t>minutes</a:t>
                      </a:r>
                      <a:endParaRPr lang="de-DE" sz="1800" dirty="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3806376904"/>
                  </a:ext>
                </a:extLst>
              </a:tr>
              <a:tr h="396152">
                <a:tc>
                  <a:txBody>
                    <a:bodyPr/>
                    <a:lstStyle/>
                    <a:p>
                      <a:pPr marL="0" lvl="1" indent="0"/>
                      <a:r>
                        <a:rPr lang="de-DE" sz="1800" dirty="0" smtClean="0"/>
                        <a:t>Motion </a:t>
                      </a:r>
                      <a:r>
                        <a:rPr lang="de-DE" sz="1800" dirty="0" err="1" smtClean="0"/>
                        <a:t>to</a:t>
                      </a:r>
                      <a:r>
                        <a:rPr lang="de-DE" sz="1800" dirty="0" smtClean="0"/>
                        <a:t> </a:t>
                      </a:r>
                      <a:r>
                        <a:rPr lang="de-DE" sz="1800" dirty="0" err="1" smtClean="0"/>
                        <a:t>approve</a:t>
                      </a:r>
                      <a:r>
                        <a:rPr lang="de-DE" sz="1800" dirty="0" smtClean="0"/>
                        <a:t> </a:t>
                      </a:r>
                      <a:r>
                        <a:rPr lang="de-DE" sz="1800" dirty="0" err="1" smtClean="0"/>
                        <a:t>comment</a:t>
                      </a:r>
                      <a:r>
                        <a:rPr lang="de-DE" sz="1800" dirty="0" smtClean="0"/>
                        <a:t> </a:t>
                      </a:r>
                      <a:r>
                        <a:rPr lang="de-DE" sz="1800" dirty="0" err="1" smtClean="0"/>
                        <a:t>resolution</a:t>
                      </a:r>
                      <a:r>
                        <a:rPr lang="de-DE" sz="1800" dirty="0" smtClean="0"/>
                        <a:t> and </a:t>
                      </a:r>
                      <a:r>
                        <a:rPr lang="de-DE" sz="1800" dirty="0" err="1" smtClean="0"/>
                        <a:t>start</a:t>
                      </a:r>
                      <a:r>
                        <a:rPr lang="de-DE" sz="1800" dirty="0" smtClean="0"/>
                        <a:t> </a:t>
                      </a:r>
                      <a:r>
                        <a:rPr lang="de-DE" sz="1800" dirty="0" err="1" smtClean="0"/>
                        <a:t>recirculation</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Motions</a:t>
                      </a:r>
                      <a:r>
                        <a:rPr lang="de-DE" sz="1800" dirty="0" smtClean="0"/>
                        <a:t> </a:t>
                      </a:r>
                      <a:r>
                        <a:rPr lang="de-DE" sz="1800" dirty="0" err="1" smtClean="0"/>
                        <a:t>to</a:t>
                      </a:r>
                      <a:r>
                        <a:rPr lang="de-DE" sz="1800" dirty="0" smtClean="0"/>
                        <a:t> </a:t>
                      </a:r>
                      <a:r>
                        <a:rPr lang="de-DE" sz="1800" dirty="0" err="1" smtClean="0"/>
                        <a:t>move</a:t>
                      </a:r>
                      <a:r>
                        <a:rPr lang="de-DE" sz="1800" dirty="0" smtClean="0"/>
                        <a:t> </a:t>
                      </a:r>
                      <a:r>
                        <a:rPr lang="de-DE" sz="1800" dirty="0" err="1" smtClean="0"/>
                        <a:t>draft</a:t>
                      </a:r>
                      <a:r>
                        <a:rPr lang="de-DE" sz="1800" dirty="0" smtClean="0"/>
                        <a:t> </a:t>
                      </a:r>
                      <a:r>
                        <a:rPr lang="de-DE" sz="1800" dirty="0" err="1" smtClean="0"/>
                        <a:t>to</a:t>
                      </a:r>
                      <a:r>
                        <a:rPr lang="de-DE" sz="1800" dirty="0" smtClean="0"/>
                        <a:t> </a:t>
                      </a:r>
                      <a:r>
                        <a:rPr lang="de-DE" sz="1800" dirty="0" err="1" smtClean="0"/>
                        <a:t>RevCom</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72995137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i="1" dirty="0" smtClean="0">
                <a:sym typeface="Wingdings" panose="05000000000000000000" pitchFamily="2" charset="2"/>
              </a:rPr>
              <a:t>Motion to approve the September meeting minutes of TG13 </a:t>
            </a:r>
            <a:r>
              <a:rPr lang="en-GB" altLang="en-US" i="1" dirty="0" smtClean="0">
                <a:solidFill>
                  <a:srgbClr val="000000"/>
                </a:solidFill>
                <a:latin typeface="Times New Roman"/>
              </a:rPr>
              <a:t>in </a:t>
            </a:r>
            <a:r>
              <a:rPr lang="en-GB" altLang="en-US" i="1" dirty="0">
                <a:solidFill>
                  <a:srgbClr val="000000"/>
                </a:solidFill>
                <a:latin typeface="Times New Roman"/>
              </a:rPr>
              <a:t>doc. </a:t>
            </a:r>
            <a:r>
              <a:rPr lang="en-GB" altLang="en-US" i="1" dirty="0" smtClean="0">
                <a:solidFill>
                  <a:srgbClr val="000000"/>
                </a:solidFill>
                <a:latin typeface="Times New Roman"/>
              </a:rPr>
              <a:t>15-22/xxxr1.</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p>
          <a:p>
            <a:pPr algn="just">
              <a:buFontTx/>
              <a:buNone/>
            </a:pPr>
            <a:r>
              <a:rPr lang="en-GB" altLang="en-US" i="1" dirty="0" smtClean="0">
                <a:sym typeface="Wingdings" panose="05000000000000000000" pitchFamily="2" charset="2"/>
              </a:rPr>
              <a:t>Seconded by	</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3972416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 to approve comment resolution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endParaRPr lang="en-US" dirty="0" smtClean="0"/>
          </a:p>
          <a:p>
            <a:pPr>
              <a:buNone/>
            </a:pPr>
            <a:r>
              <a:rPr lang="en-US" i="1" dirty="0" smtClean="0"/>
              <a:t>Move to accept comment resolutions in doc. </a:t>
            </a:r>
            <a:r>
              <a:rPr lang="en-US" i="1" dirty="0" smtClean="0"/>
              <a:t>15-22-0628/r2 </a:t>
            </a:r>
            <a:r>
              <a:rPr lang="en-US" i="1" dirty="0" smtClean="0"/>
              <a:t>including the additional comments, and authorize the Technical Editor to include them in TG13 D10.0.</a:t>
            </a:r>
          </a:p>
          <a:p>
            <a:pPr>
              <a:buNone/>
            </a:pPr>
            <a:r>
              <a:rPr lang="en-US" i="1" dirty="0" smtClean="0"/>
              <a:t> </a:t>
            </a:r>
            <a:endParaRPr lang="de-DE" i="1" dirty="0"/>
          </a:p>
          <a:p>
            <a:pPr lvl="0">
              <a:buNone/>
            </a:pPr>
            <a:r>
              <a:rPr lang="en-US" i="1" dirty="0"/>
              <a:t>Moved by </a:t>
            </a:r>
            <a:r>
              <a:rPr lang="en-US" i="1" dirty="0" smtClean="0"/>
              <a:t>:	</a:t>
            </a:r>
            <a:r>
              <a:rPr lang="en-US" i="1" dirty="0" smtClean="0"/>
              <a:t>Sang-</a:t>
            </a:r>
            <a:r>
              <a:rPr lang="en-US" i="1" dirty="0" err="1" smtClean="0"/>
              <a:t>Kyu</a:t>
            </a:r>
            <a:r>
              <a:rPr lang="en-US" i="1" dirty="0" smtClean="0"/>
              <a:t> Lim</a:t>
            </a:r>
            <a:endParaRPr lang="de-DE" i="1" dirty="0"/>
          </a:p>
          <a:p>
            <a:pPr lvl="0">
              <a:buNone/>
            </a:pPr>
            <a:r>
              <a:rPr lang="en-US" i="1" dirty="0" smtClean="0"/>
              <a:t>Seconded </a:t>
            </a:r>
            <a:r>
              <a:rPr lang="en-US" i="1" dirty="0"/>
              <a:t>by </a:t>
            </a:r>
            <a:r>
              <a:rPr lang="en-US" i="1" dirty="0" smtClean="0"/>
              <a:t>:	</a:t>
            </a:r>
            <a:r>
              <a:rPr lang="en-US" i="1" dirty="0" smtClean="0"/>
              <a:t>Kai Lennert Bober</a:t>
            </a:r>
            <a:endParaRPr lang="de-DE" i="1" dirty="0"/>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35427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November 2022 hybrid meeting in Bangkok.</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to request that 802.15 WG start a Standards Association Recirculation Ballot of document P802.15.13-D10 (as edited in accordance with the instructions in document </a:t>
            </a:r>
            <a:r>
              <a:rPr lang="en-GB" i="1" dirty="0" smtClean="0"/>
              <a:t>15-22/0628r2) </a:t>
            </a:r>
            <a:r>
              <a:rPr lang="en-GB" i="1" dirty="0" smtClean="0"/>
              <a:t>pending the completion and inclusion of the edits in the draft.</a:t>
            </a:r>
            <a:endParaRPr lang="de-DE" i="1" dirty="0" smtClean="0"/>
          </a:p>
          <a:p>
            <a:pPr algn="just">
              <a:buNone/>
            </a:pPr>
            <a:r>
              <a:rPr lang="en-US" i="1" dirty="0"/>
              <a:t> </a:t>
            </a:r>
            <a:endParaRPr lang="de-DE" i="1" dirty="0"/>
          </a:p>
          <a:p>
            <a:pPr algn="just">
              <a:buNone/>
            </a:pPr>
            <a:r>
              <a:rPr lang="en-US" i="1" dirty="0"/>
              <a:t>Moved</a:t>
            </a:r>
            <a:r>
              <a:rPr lang="en-US" i="1" dirty="0" smtClean="0"/>
              <a:t>:  Sang-</a:t>
            </a:r>
            <a:r>
              <a:rPr lang="en-US" i="1" dirty="0" err="1" smtClean="0"/>
              <a:t>Kyu</a:t>
            </a:r>
            <a:r>
              <a:rPr lang="en-US" i="1" dirty="0" smtClean="0"/>
              <a:t> Lim</a:t>
            </a:r>
            <a:endParaRPr lang="de-DE" i="1" dirty="0"/>
          </a:p>
          <a:p>
            <a:pPr algn="just">
              <a:buNone/>
            </a:pPr>
            <a:r>
              <a:rPr lang="en-US" i="1" dirty="0"/>
              <a:t>Second</a:t>
            </a:r>
            <a:r>
              <a:rPr lang="en-US" i="1" dirty="0" smtClean="0"/>
              <a:t>: Lennert Bober</a:t>
            </a:r>
            <a:endParaRPr lang="de-DE" i="1" dirty="0"/>
          </a:p>
          <a:p>
            <a:pPr>
              <a:buNone/>
            </a:pPr>
            <a:r>
              <a:rPr lang="en-US" sz="2000" i="1" dirty="0" smtClean="0"/>
              <a:t> </a:t>
            </a:r>
            <a:endParaRPr lang="de-DE" i="1" dirty="0"/>
          </a:p>
          <a:p>
            <a:pPr algn="just">
              <a:buFontTx/>
              <a:buNone/>
            </a:pPr>
            <a:r>
              <a:rPr lang="en-GB" altLang="en-US" i="1" dirty="0" smtClean="0">
                <a:sym typeface="Wingdings" panose="05000000000000000000" pitchFamily="2" charset="2"/>
              </a:rPr>
              <a:t>Approved by </a:t>
            </a:r>
            <a:r>
              <a:rPr lang="en-GB" altLang="en-US" i="1" dirty="0" smtClean="0">
                <a:sym typeface="Wingdings" panose="05000000000000000000" pitchFamily="2" charset="2"/>
              </a:rPr>
              <a:t>unanimous </a:t>
            </a:r>
            <a:r>
              <a:rPr lang="en-GB" altLang="en-US" i="1" dirty="0" smtClean="0">
                <a:sym typeface="Wingdings" panose="05000000000000000000" pitchFamily="2" charset="2"/>
              </a:rPr>
              <a:t>consent.</a:t>
            </a:r>
          </a:p>
          <a:p>
            <a:pPr algn="just">
              <a:buFontTx/>
              <a:buNone/>
            </a:pPr>
            <a:endParaRPr lang="en-GB" altLang="en-US" sz="2000" i="1" dirty="0">
              <a:sym typeface="Wingdings" panose="05000000000000000000" pitchFamily="2" charset="2"/>
            </a:endParaRPr>
          </a:p>
        </p:txBody>
      </p:sp>
    </p:spTree>
    <p:extLst>
      <p:ext uri="{BB962C8B-B14F-4D97-AF65-F5344CB8AC3E}">
        <p14:creationId xmlns:p14="http://schemas.microsoft.com/office/powerpoint/2010/main" val="2151397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that 802.15 WG start a Standards Association Recirculation Ballot of document P802.15.13-D10 (as edited in accordance with the instructions in document </a:t>
            </a:r>
            <a:r>
              <a:rPr lang="en-GB" i="1" dirty="0" smtClean="0"/>
              <a:t>15-22/0628r2) </a:t>
            </a:r>
            <a:r>
              <a:rPr lang="en-GB" i="1" dirty="0" smtClean="0"/>
              <a:t>pending the completion and inclusion of the edits in the draft.</a:t>
            </a:r>
            <a:endParaRPr lang="de-DE" i="1" dirty="0" smtClean="0"/>
          </a:p>
          <a:p>
            <a:pPr algn="just">
              <a:buNone/>
            </a:pPr>
            <a:r>
              <a:rPr lang="en-US" i="1" dirty="0"/>
              <a:t> </a:t>
            </a:r>
            <a:endParaRPr lang="de-DE" i="1" dirty="0"/>
          </a:p>
          <a:p>
            <a:pPr algn="just">
              <a:buNone/>
            </a:pPr>
            <a:r>
              <a:rPr lang="en-US" i="1" dirty="0"/>
              <a:t>Moved</a:t>
            </a:r>
            <a:r>
              <a:rPr lang="en-US" i="1" dirty="0" smtClean="0"/>
              <a:t>: Volker Jungnickel</a:t>
            </a:r>
            <a:endParaRPr lang="de-DE" i="1" dirty="0"/>
          </a:p>
          <a:p>
            <a:pPr algn="just">
              <a:buNone/>
            </a:pPr>
            <a:r>
              <a:rPr lang="en-US" i="1" dirty="0"/>
              <a:t>Second</a:t>
            </a:r>
            <a:r>
              <a:rPr lang="en-US" i="1" dirty="0" smtClean="0"/>
              <a:t>:</a:t>
            </a:r>
            <a:endParaRPr lang="de-DE" i="1" dirty="0"/>
          </a:p>
          <a:p>
            <a:pPr>
              <a:buNone/>
            </a:pPr>
            <a:r>
              <a:rPr lang="en-US" sz="2000" i="1" dirty="0" smtClean="0"/>
              <a:t> </a:t>
            </a:r>
            <a:endParaRPr lang="de-DE" sz="2000" i="1"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2698095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22</a:t>
            </a:fld>
            <a:endParaRPr lang="en-US" altLang="en-US" sz="1200" b="0" smtClean="0"/>
          </a:p>
        </p:txBody>
      </p:sp>
      <p:sp>
        <p:nvSpPr>
          <p:cNvPr id="66563" name="Rectangle 3"/>
          <p:cNvSpPr txBox="1">
            <a:spLocks noChangeArrowheads="1"/>
          </p:cNvSpPr>
          <p:nvPr/>
        </p:nvSpPr>
        <p:spPr bwMode="auto">
          <a:xfrm>
            <a:off x="457199" y="929268"/>
            <a:ext cx="831532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a:t>
            </a:r>
            <a:r>
              <a:rPr lang="en-US" altLang="en-US" sz="3600" dirty="0" smtClean="0"/>
              <a:t>Motion </a:t>
            </a:r>
            <a:r>
              <a:rPr lang="en-US" altLang="en-US" sz="3600" dirty="0" smtClean="0"/>
              <a:t>to submit D10 to </a:t>
            </a:r>
            <a:r>
              <a:rPr lang="en-US" altLang="en-US" sz="3600" dirty="0" err="1" smtClean="0"/>
              <a:t>RevCom</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a:t>
            </a:r>
            <a:r>
              <a:rPr lang="en-GB" i="1" dirty="0" smtClean="0"/>
              <a:t>to request </a:t>
            </a:r>
            <a:r>
              <a:rPr lang="en-US" i="1" dirty="0" smtClean="0"/>
              <a:t>that 802.15 </a:t>
            </a:r>
            <a:r>
              <a:rPr lang="en-US" i="1" dirty="0"/>
              <a:t>WG </a:t>
            </a:r>
            <a:r>
              <a:rPr lang="en-US" i="1" dirty="0" smtClean="0"/>
              <a:t>reviews </a:t>
            </a:r>
            <a:r>
              <a:rPr lang="en-US" i="1" dirty="0"/>
              <a:t>and approves the CSD [</a:t>
            </a:r>
            <a:r>
              <a:rPr lang="en-US" i="1" dirty="0" smtClean="0"/>
              <a:t>15-17-0075-02-0000] </a:t>
            </a:r>
            <a:r>
              <a:rPr lang="en-US" i="1" dirty="0"/>
              <a:t>and requests </a:t>
            </a:r>
            <a:r>
              <a:rPr lang="en-US" i="1" dirty="0" smtClean="0"/>
              <a:t>conditional </a:t>
            </a:r>
            <a:r>
              <a:rPr lang="en-US" i="1" dirty="0"/>
              <a:t>approval from the EC to submit [</a:t>
            </a:r>
            <a:r>
              <a:rPr lang="en-US" i="1" dirty="0" smtClean="0"/>
              <a:t>P802.15.13]-</a:t>
            </a:r>
            <a:r>
              <a:rPr lang="en-US" i="1" dirty="0"/>
              <a:t>D10 to </a:t>
            </a:r>
            <a:r>
              <a:rPr lang="en-US" i="1" dirty="0" err="1" smtClean="0"/>
              <a:t>RevCom</a:t>
            </a:r>
            <a:r>
              <a:rPr lang="en-US" i="1" dirty="0" smtClean="0"/>
              <a:t>.</a:t>
            </a:r>
          </a:p>
          <a:p>
            <a:pPr algn="just">
              <a:buNone/>
            </a:pPr>
            <a:r>
              <a:rPr lang="en-US" i="1" kern="0" dirty="0" smtClean="0"/>
              <a:t> </a:t>
            </a:r>
            <a:r>
              <a:rPr lang="en-US" i="1" dirty="0"/>
              <a:t> </a:t>
            </a:r>
            <a:endParaRPr lang="de-DE" i="1" dirty="0"/>
          </a:p>
          <a:p>
            <a:pPr algn="just">
              <a:buNone/>
            </a:pPr>
            <a:r>
              <a:rPr lang="en-US" i="1" dirty="0"/>
              <a:t>Moved</a:t>
            </a:r>
            <a:r>
              <a:rPr lang="en-US" i="1" dirty="0" smtClean="0"/>
              <a:t>:    Lennert Bober</a:t>
            </a:r>
            <a:endParaRPr lang="de-DE" i="1" dirty="0"/>
          </a:p>
          <a:p>
            <a:pPr algn="just">
              <a:buNone/>
            </a:pPr>
            <a:r>
              <a:rPr lang="en-US" i="1" dirty="0"/>
              <a:t>Second</a:t>
            </a:r>
            <a:r>
              <a:rPr lang="en-US" i="1" dirty="0" smtClean="0"/>
              <a:t>:   </a:t>
            </a:r>
            <a:r>
              <a:rPr lang="en-US" i="1" dirty="0" err="1" smtClean="0"/>
              <a:t>Tero</a:t>
            </a:r>
            <a:r>
              <a:rPr lang="en-US" i="1" dirty="0" smtClean="0"/>
              <a:t> </a:t>
            </a:r>
            <a:r>
              <a:rPr lang="en-US" i="1" dirty="0" err="1" smtClean="0"/>
              <a:t>Kivinen</a:t>
            </a:r>
            <a:endParaRPr lang="de-DE" i="1" dirty="0"/>
          </a:p>
          <a:p>
            <a:pPr>
              <a:buNone/>
            </a:pPr>
            <a:r>
              <a:rPr lang="en-US" sz="2000" i="1" dirty="0" smtClean="0"/>
              <a:t> </a:t>
            </a:r>
            <a:endParaRPr lang="de-DE" sz="2000" i="1"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r>
              <a:rPr lang="en-GB" altLang="en-US" sz="2000" dirty="0" smtClean="0">
                <a:sym typeface="Wingdings" panose="05000000000000000000" pitchFamily="2" charset="2"/>
              </a:rPr>
              <a:t>unanimous consent.</a:t>
            </a:r>
            <a:endParaRPr lang="en-GB" altLang="en-US" sz="2000" dirty="0" smtClean="0">
              <a:sym typeface="Wingdings" panose="05000000000000000000" pitchFamily="2" charset="2"/>
            </a:endParaRP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1721889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23</a:t>
            </a:fld>
            <a:endParaRPr lang="en-US" altLang="en-US" sz="1200" b="0" smtClean="0"/>
          </a:p>
        </p:txBody>
      </p:sp>
      <p:sp>
        <p:nvSpPr>
          <p:cNvPr id="66563" name="Rectangle 3"/>
          <p:cNvSpPr txBox="1">
            <a:spLocks noChangeArrowheads="1"/>
          </p:cNvSpPr>
          <p:nvPr/>
        </p:nvSpPr>
        <p:spPr bwMode="auto">
          <a:xfrm>
            <a:off x="457199" y="929268"/>
            <a:ext cx="831532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a:t>
            </a:r>
            <a:r>
              <a:rPr lang="en-US" altLang="en-US" sz="3600" dirty="0" smtClean="0"/>
              <a:t>Motion </a:t>
            </a:r>
            <a:r>
              <a:rPr lang="en-US" altLang="en-US" sz="3600" dirty="0" smtClean="0"/>
              <a:t>to submit D10 to </a:t>
            </a:r>
            <a:r>
              <a:rPr lang="en-US" altLang="en-US" sz="3600" dirty="0" err="1" smtClean="0"/>
              <a:t>RevCom</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a:t>
            </a:r>
            <a:r>
              <a:rPr lang="en-US" i="1" dirty="0" smtClean="0"/>
              <a:t>that 802.15 </a:t>
            </a:r>
            <a:r>
              <a:rPr lang="en-US" i="1" dirty="0"/>
              <a:t>WG </a:t>
            </a:r>
            <a:r>
              <a:rPr lang="en-US" i="1" dirty="0" smtClean="0"/>
              <a:t>reviews </a:t>
            </a:r>
            <a:r>
              <a:rPr lang="en-US" i="1" dirty="0"/>
              <a:t>and approves the CSD [</a:t>
            </a:r>
            <a:r>
              <a:rPr lang="en-US" i="1" dirty="0" smtClean="0"/>
              <a:t>15-17-0075-02-0000] </a:t>
            </a:r>
            <a:r>
              <a:rPr lang="en-US" i="1" dirty="0"/>
              <a:t>and requests </a:t>
            </a:r>
            <a:r>
              <a:rPr lang="en-US" i="1" dirty="0" smtClean="0"/>
              <a:t>conditional </a:t>
            </a:r>
            <a:r>
              <a:rPr lang="en-US" i="1" dirty="0"/>
              <a:t>approval from the EC to submit [</a:t>
            </a:r>
            <a:r>
              <a:rPr lang="en-US" i="1" dirty="0" smtClean="0"/>
              <a:t>P802.15.13]-</a:t>
            </a:r>
            <a:r>
              <a:rPr lang="en-US" i="1" dirty="0"/>
              <a:t>D10 to </a:t>
            </a:r>
            <a:r>
              <a:rPr lang="en-US" i="1" dirty="0" err="1" smtClean="0"/>
              <a:t>RevCom</a:t>
            </a:r>
            <a:r>
              <a:rPr lang="en-US" i="1" dirty="0" smtClean="0"/>
              <a:t>.</a:t>
            </a:r>
          </a:p>
          <a:p>
            <a:pPr algn="just">
              <a:buNone/>
            </a:pPr>
            <a:r>
              <a:rPr lang="en-US" i="1" kern="0" dirty="0" smtClean="0"/>
              <a:t> </a:t>
            </a:r>
            <a:r>
              <a:rPr lang="en-US" i="1" dirty="0"/>
              <a:t> </a:t>
            </a:r>
            <a:endParaRPr lang="de-DE" i="1" dirty="0"/>
          </a:p>
          <a:p>
            <a:pPr algn="just">
              <a:buNone/>
            </a:pPr>
            <a:r>
              <a:rPr lang="en-US" i="1" dirty="0"/>
              <a:t>Moved</a:t>
            </a:r>
            <a:r>
              <a:rPr lang="en-US" i="1" dirty="0" smtClean="0"/>
              <a:t>: Volker Jungnickel</a:t>
            </a:r>
            <a:endParaRPr lang="de-DE" i="1" dirty="0"/>
          </a:p>
          <a:p>
            <a:pPr algn="just">
              <a:buNone/>
            </a:pPr>
            <a:r>
              <a:rPr lang="en-US" i="1" dirty="0"/>
              <a:t>Second</a:t>
            </a:r>
            <a:r>
              <a:rPr lang="en-US" i="1" dirty="0" smtClean="0"/>
              <a:t>:</a:t>
            </a:r>
            <a:endParaRPr lang="de-DE" i="1" dirty="0"/>
          </a:p>
          <a:p>
            <a:pPr>
              <a:buNone/>
            </a:pPr>
            <a:r>
              <a:rPr lang="en-US" sz="2000" i="1" dirty="0" smtClean="0"/>
              <a:t> </a:t>
            </a:r>
            <a:endParaRPr lang="de-DE" sz="2000" i="1"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1025503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Timeline</a:t>
            </a:r>
            <a:endParaRPr lang="de-DE" dirty="0"/>
          </a:p>
        </p:txBody>
      </p:sp>
      <p:sp>
        <p:nvSpPr>
          <p:cNvPr id="3" name="Inhaltsplatzhalter 2"/>
          <p:cNvSpPr>
            <a:spLocks noGrp="1"/>
          </p:cNvSpPr>
          <p:nvPr>
            <p:ph idx="1"/>
          </p:nvPr>
        </p:nvSpPr>
        <p:spPr>
          <a:xfrm>
            <a:off x="381000" y="1752600"/>
            <a:ext cx="8534400" cy="2362200"/>
          </a:xfrm>
        </p:spPr>
        <p:txBody>
          <a:bodyPr/>
          <a:lstStyle/>
          <a:p>
            <a:pPr marL="400050"/>
            <a:r>
              <a:rPr lang="de-DE" dirty="0" smtClean="0"/>
              <a:t>D10 </a:t>
            </a:r>
            <a:r>
              <a:rPr lang="de-DE" dirty="0" err="1" smtClean="0"/>
              <a:t>goes</a:t>
            </a:r>
            <a:r>
              <a:rPr lang="de-DE" dirty="0" smtClean="0"/>
              <a:t> </a:t>
            </a:r>
            <a:r>
              <a:rPr lang="de-DE" dirty="0" err="1" smtClean="0"/>
              <a:t>to</a:t>
            </a:r>
            <a:r>
              <a:rPr lang="de-DE" dirty="0" smtClean="0"/>
              <a:t> </a:t>
            </a:r>
            <a:r>
              <a:rPr lang="de-DE" dirty="0" err="1" smtClean="0"/>
              <a:t>recirculation</a:t>
            </a:r>
            <a:r>
              <a:rPr lang="de-DE" dirty="0" smtClean="0"/>
              <a:t> out </a:t>
            </a:r>
            <a:r>
              <a:rPr lang="de-DE" dirty="0" err="1" smtClean="0"/>
              <a:t>of</a:t>
            </a:r>
            <a:r>
              <a:rPr lang="de-DE" dirty="0" smtClean="0"/>
              <a:t> November</a:t>
            </a:r>
            <a:endParaRPr lang="de-DE" dirty="0"/>
          </a:p>
          <a:p>
            <a:pPr marL="857250" lvl="1">
              <a:buFont typeface="Symbol" panose="05050102010706020507" pitchFamily="18" charset="2"/>
              <a:buChar char="-"/>
            </a:pPr>
            <a:r>
              <a:rPr lang="de-DE" dirty="0" err="1" smtClean="0"/>
              <a:t>prepare</a:t>
            </a:r>
            <a:r>
              <a:rPr lang="de-DE" dirty="0" smtClean="0"/>
              <a:t> D10 </a:t>
            </a:r>
            <a:r>
              <a:rPr lang="de-DE" dirty="0" err="1" smtClean="0"/>
              <a:t>until</a:t>
            </a:r>
            <a:r>
              <a:rPr lang="de-DE" dirty="0" smtClean="0"/>
              <a:t> </a:t>
            </a:r>
            <a:r>
              <a:rPr lang="de-DE" dirty="0" smtClean="0"/>
              <a:t>30 </a:t>
            </a:r>
            <a:r>
              <a:rPr lang="de-DE" dirty="0" smtClean="0"/>
              <a:t>Nov.</a:t>
            </a:r>
          </a:p>
          <a:p>
            <a:pPr marL="857250" lvl="1">
              <a:buFont typeface="Symbol" panose="05050102010706020507" pitchFamily="18" charset="2"/>
              <a:buChar char="-"/>
            </a:pPr>
            <a:r>
              <a:rPr lang="de-DE" dirty="0" err="1" smtClean="0"/>
              <a:t>Aim</a:t>
            </a:r>
            <a:r>
              <a:rPr lang="de-DE" dirty="0" smtClean="0"/>
              <a:t> </a:t>
            </a:r>
            <a:r>
              <a:rPr lang="de-DE" dirty="0" err="1" smtClean="0"/>
              <a:t>to</a:t>
            </a:r>
            <a:r>
              <a:rPr lang="de-DE" dirty="0" smtClean="0"/>
              <a:t> </a:t>
            </a:r>
            <a:r>
              <a:rPr lang="de-DE" dirty="0" err="1" smtClean="0"/>
              <a:t>get</a:t>
            </a:r>
            <a:r>
              <a:rPr lang="de-DE" dirty="0" smtClean="0"/>
              <a:t> at </a:t>
            </a:r>
            <a:r>
              <a:rPr lang="de-DE" dirty="0" err="1" smtClean="0"/>
              <a:t>RevCom</a:t>
            </a:r>
            <a:r>
              <a:rPr lang="de-DE" dirty="0" smtClean="0"/>
              <a:t> </a:t>
            </a:r>
            <a:r>
              <a:rPr lang="de-DE" dirty="0" err="1"/>
              <a:t>agenda</a:t>
            </a:r>
            <a:r>
              <a:rPr lang="de-DE" dirty="0"/>
              <a:t> </a:t>
            </a:r>
            <a:r>
              <a:rPr lang="de-DE" dirty="0" err="1" smtClean="0"/>
              <a:t>for</a:t>
            </a:r>
            <a:r>
              <a:rPr lang="de-DE" dirty="0" smtClean="0"/>
              <a:t> </a:t>
            </a:r>
            <a:r>
              <a:rPr lang="de-DE" dirty="0" err="1" smtClean="0"/>
              <a:t>January</a:t>
            </a:r>
            <a:endParaRPr lang="de-DE" dirty="0" smtClean="0"/>
          </a:p>
          <a:p>
            <a:pPr marL="857250" lvl="1">
              <a:buFont typeface="Symbol" panose="05050102010706020507" pitchFamily="18" charset="2"/>
              <a:buChar char="-"/>
            </a:pPr>
            <a:r>
              <a:rPr lang="de-DE" dirty="0" err="1" smtClean="0"/>
              <a:t>Two</a:t>
            </a:r>
            <a:r>
              <a:rPr lang="de-DE" dirty="0" smtClean="0"/>
              <a:t> </a:t>
            </a:r>
            <a:r>
              <a:rPr lang="de-DE" dirty="0" err="1" smtClean="0"/>
              <a:t>meeting</a:t>
            </a:r>
            <a:r>
              <a:rPr lang="de-DE" dirty="0" smtClean="0"/>
              <a:t> </a:t>
            </a:r>
            <a:r>
              <a:rPr lang="de-DE" dirty="0" err="1" smtClean="0"/>
              <a:t>slots</a:t>
            </a:r>
            <a:r>
              <a:rPr lang="de-DE" dirty="0" smtClean="0"/>
              <a:t> </a:t>
            </a:r>
            <a:r>
              <a:rPr lang="de-DE" dirty="0" err="1" smtClean="0"/>
              <a:t>for</a:t>
            </a:r>
            <a:r>
              <a:rPr lang="de-DE" dirty="0" smtClean="0"/>
              <a:t> </a:t>
            </a:r>
            <a:r>
              <a:rPr lang="de-DE" dirty="0" err="1" smtClean="0"/>
              <a:t>January</a:t>
            </a:r>
            <a:endParaRPr lang="de-DE" dirty="0" smtClean="0"/>
          </a:p>
          <a:p>
            <a:pPr marL="857250" lvl="1">
              <a:buFont typeface="Symbol" panose="05050102010706020507" pitchFamily="18" charset="2"/>
              <a:buChar char="-"/>
            </a:pPr>
            <a:r>
              <a:rPr lang="de-DE" dirty="0" err="1" smtClean="0"/>
              <a:t>Discuss</a:t>
            </a:r>
            <a:r>
              <a:rPr lang="de-DE" dirty="0" smtClean="0"/>
              <a:t> final </a:t>
            </a:r>
            <a:r>
              <a:rPr lang="de-DE" dirty="0" err="1" smtClean="0"/>
              <a:t>presentation</a:t>
            </a:r>
            <a:r>
              <a:rPr lang="de-DE" dirty="0" smtClean="0"/>
              <a:t> </a:t>
            </a:r>
            <a:r>
              <a:rPr lang="de-DE" dirty="0" err="1" smtClean="0"/>
              <a:t>of</a:t>
            </a:r>
            <a:r>
              <a:rPr lang="de-DE" dirty="0" smtClean="0"/>
              <a:t> 802.15.13 in </a:t>
            </a:r>
            <a:r>
              <a:rPr lang="de-DE" dirty="0" smtClean="0"/>
              <a:t>IEEE 802 </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12 </a:t>
            </a:r>
            <a:r>
              <a:rPr lang="de-DE" altLang="en-US" sz="1600" dirty="0" err="1" smtClean="0"/>
              <a:t>meetings</a:t>
            </a:r>
            <a:r>
              <a:rPr lang="de-DE" altLang="en-US" sz="1600" dirty="0" smtClean="0"/>
              <a:t> </a:t>
            </a:r>
            <a:r>
              <a:rPr lang="de-DE" altLang="en-US" sz="1600" dirty="0" err="1" smtClean="0"/>
              <a:t>is</a:t>
            </a:r>
            <a:r>
              <a:rPr lang="de-DE" altLang="en-US" sz="1600" dirty="0" smtClean="0"/>
              <a:t> 100%</a:t>
            </a:r>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802.15 and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mentor.ieee.org/802.15/dcn/10/15-10-0235-31-0000-802-15-operations-manual.docx</a:t>
            </a:r>
            <a:endParaRPr lang="en-US" altLang="en-US" sz="2000" b="0" kern="0" dirty="0" smtClean="0"/>
          </a:p>
          <a:p>
            <a:pPr>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1800" dirty="0" smtClean="0"/>
              <a:t>Initial SA letter ballot</a:t>
            </a:r>
          </a:p>
          <a:p>
            <a:pPr lvl="1"/>
            <a:r>
              <a:rPr lang="en-US" sz="1600" dirty="0" smtClean="0"/>
              <a:t>82% </a:t>
            </a:r>
            <a:r>
              <a:rPr lang="en-US" sz="1600" dirty="0"/>
              <a:t>return rate, </a:t>
            </a:r>
            <a:r>
              <a:rPr lang="en-US" sz="1600" dirty="0" smtClean="0"/>
              <a:t>95% </a:t>
            </a:r>
            <a:r>
              <a:rPr lang="en-US" sz="1600" dirty="0"/>
              <a:t>approval </a:t>
            </a:r>
            <a:r>
              <a:rPr lang="en-US" sz="1600" dirty="0" smtClean="0"/>
              <a:t>rate, </a:t>
            </a:r>
            <a:r>
              <a:rPr lang="en-US" sz="1600" b="0" dirty="0" smtClean="0"/>
              <a:t>3 NO votes with 21 MBS comments</a:t>
            </a:r>
          </a:p>
          <a:p>
            <a:pPr lvl="1"/>
            <a:r>
              <a:rPr lang="en-US" sz="1600" b="0" dirty="0" smtClean="0"/>
              <a:t>314 comments were </a:t>
            </a:r>
            <a:r>
              <a:rPr lang="en-US" sz="1600" dirty="0"/>
              <a:t>received (9 </a:t>
            </a:r>
            <a:r>
              <a:rPr lang="en-US" sz="1600" dirty="0" smtClean="0"/>
              <a:t>general, 112 </a:t>
            </a:r>
            <a:r>
              <a:rPr lang="en-US" sz="1600" dirty="0"/>
              <a:t>technical, 193 </a:t>
            </a:r>
            <a:r>
              <a:rPr lang="en-US" sz="1600" dirty="0" smtClean="0"/>
              <a:t>editorial)</a:t>
            </a:r>
            <a:endParaRPr lang="en-US" sz="1600" b="0" dirty="0" smtClean="0"/>
          </a:p>
          <a:p>
            <a:r>
              <a:rPr lang="en-US" sz="1800" dirty="0" smtClean="0"/>
              <a:t>1</a:t>
            </a:r>
            <a:r>
              <a:rPr lang="en-US" sz="1800" baseline="30000" dirty="0" smtClean="0"/>
              <a:t>st</a:t>
            </a:r>
            <a:r>
              <a:rPr lang="en-US" sz="1800" dirty="0" smtClean="0"/>
              <a:t> Recirculation</a:t>
            </a:r>
          </a:p>
          <a:p>
            <a:pPr lvl="1"/>
            <a:r>
              <a:rPr lang="en-US" sz="1600" dirty="0" smtClean="0"/>
              <a:t>83% </a:t>
            </a:r>
            <a:r>
              <a:rPr lang="en-US" sz="1600" dirty="0"/>
              <a:t>return rate, </a:t>
            </a:r>
            <a:r>
              <a:rPr lang="en-US" sz="1600" dirty="0" smtClean="0"/>
              <a:t>98% </a:t>
            </a:r>
            <a:r>
              <a:rPr lang="en-US" sz="1600" dirty="0"/>
              <a:t>approval </a:t>
            </a:r>
            <a:r>
              <a:rPr lang="en-US" sz="1600" dirty="0" smtClean="0"/>
              <a:t>rate, </a:t>
            </a:r>
            <a:r>
              <a:rPr lang="en-US" sz="1600" b="0" dirty="0" smtClean="0"/>
              <a:t>1 NO vote with 10 MBS comments</a:t>
            </a:r>
          </a:p>
          <a:p>
            <a:pPr lvl="1"/>
            <a:r>
              <a:rPr lang="en-US" sz="1600" b="0" dirty="0" smtClean="0"/>
              <a:t>158 comments were received (1 general, 96 technical, 61 editorial)</a:t>
            </a:r>
          </a:p>
          <a:p>
            <a:pPr marL="361950" indent="-361950"/>
            <a:r>
              <a:rPr lang="en-GB" sz="1800" dirty="0" smtClean="0"/>
              <a:t>2</a:t>
            </a:r>
            <a:r>
              <a:rPr lang="en-GB" sz="1800" baseline="30000" dirty="0" smtClean="0"/>
              <a:t>nd</a:t>
            </a:r>
            <a:r>
              <a:rPr lang="en-GB" sz="1800" dirty="0" smtClean="0"/>
              <a:t> Recirculation</a:t>
            </a:r>
            <a:endParaRPr lang="en-GB" sz="1800" dirty="0"/>
          </a:p>
          <a:p>
            <a:pPr lvl="1"/>
            <a:r>
              <a:rPr lang="en-US" sz="1600" dirty="0" smtClean="0"/>
              <a:t>84</a:t>
            </a:r>
            <a:r>
              <a:rPr lang="en-US" sz="1600" dirty="0"/>
              <a:t>% return </a:t>
            </a:r>
            <a:r>
              <a:rPr lang="en-US" sz="1600" dirty="0" smtClean="0"/>
              <a:t>rate, </a:t>
            </a:r>
            <a:r>
              <a:rPr lang="en-US" sz="1600" dirty="0"/>
              <a:t>97% approval </a:t>
            </a:r>
            <a:r>
              <a:rPr lang="en-US" sz="1600" dirty="0" smtClean="0"/>
              <a:t>rate, 2 </a:t>
            </a:r>
            <a:r>
              <a:rPr lang="en-US" sz="1600" dirty="0"/>
              <a:t>NO votes with </a:t>
            </a:r>
            <a:r>
              <a:rPr lang="en-US" sz="1600" dirty="0" smtClean="0"/>
              <a:t>6 MBS comments</a:t>
            </a:r>
          </a:p>
          <a:p>
            <a:pPr lvl="1"/>
            <a:r>
              <a:rPr lang="en-US" sz="1600" dirty="0"/>
              <a:t>94 comments were received (0 general, 45 technical, 49 editorial)</a:t>
            </a:r>
          </a:p>
          <a:p>
            <a:pPr marL="361950" indent="-361950"/>
            <a:r>
              <a:rPr lang="en-GB" sz="1800" dirty="0" smtClean="0"/>
              <a:t>3</a:t>
            </a:r>
            <a:r>
              <a:rPr lang="en-GB" sz="1800" baseline="30000" dirty="0" smtClean="0"/>
              <a:t>rd</a:t>
            </a:r>
            <a:r>
              <a:rPr lang="en-GB" sz="1800" dirty="0" smtClean="0"/>
              <a:t> Recirculation</a:t>
            </a:r>
          </a:p>
          <a:p>
            <a:pPr lvl="1"/>
            <a:r>
              <a:rPr lang="en-US" sz="1600" dirty="0" smtClean="0"/>
              <a:t>85% </a:t>
            </a:r>
            <a:r>
              <a:rPr lang="en-US" sz="1600" dirty="0"/>
              <a:t>return rate, 97% approval </a:t>
            </a:r>
            <a:r>
              <a:rPr lang="en-US" sz="1600" dirty="0" smtClean="0"/>
              <a:t>rate, 2 </a:t>
            </a:r>
            <a:r>
              <a:rPr lang="en-US" sz="1600" dirty="0"/>
              <a:t>NO votes with </a:t>
            </a:r>
            <a:r>
              <a:rPr lang="en-US" sz="1600" dirty="0" smtClean="0"/>
              <a:t>MBS </a:t>
            </a:r>
            <a:r>
              <a:rPr lang="en-US" sz="1600" dirty="0"/>
              <a:t>comments</a:t>
            </a:r>
          </a:p>
          <a:p>
            <a:pPr lvl="1"/>
            <a:r>
              <a:rPr lang="en-US" sz="1600" dirty="0" smtClean="0"/>
              <a:t>153 </a:t>
            </a:r>
            <a:r>
              <a:rPr lang="en-US" sz="1600" dirty="0"/>
              <a:t>comments were received </a:t>
            </a:r>
            <a:r>
              <a:rPr lang="en-US" sz="1600" dirty="0" smtClean="0"/>
              <a:t>(1 </a:t>
            </a:r>
            <a:r>
              <a:rPr lang="en-US" sz="1600" dirty="0"/>
              <a:t>general, </a:t>
            </a:r>
            <a:r>
              <a:rPr lang="en-US" sz="1600" dirty="0" smtClean="0"/>
              <a:t>78 </a:t>
            </a:r>
            <a:r>
              <a:rPr lang="en-US" sz="1600" dirty="0"/>
              <a:t>technical, </a:t>
            </a:r>
            <a:r>
              <a:rPr lang="en-US" sz="1600" dirty="0" smtClean="0"/>
              <a:t>74 </a:t>
            </a:r>
            <a:r>
              <a:rPr lang="en-US" sz="1600" dirty="0"/>
              <a:t>editorial</a:t>
            </a:r>
            <a:r>
              <a:rPr lang="en-US" sz="1600" dirty="0" smtClean="0"/>
              <a:t>)</a:t>
            </a:r>
          </a:p>
          <a:p>
            <a:pPr marL="361950" indent="-361950"/>
            <a:r>
              <a:rPr lang="en-GB" sz="1800" dirty="0" smtClean="0"/>
              <a:t>…</a:t>
            </a:r>
          </a:p>
          <a:p>
            <a:pPr marL="361950" indent="-361950"/>
            <a:r>
              <a:rPr lang="en-GB" sz="1800" dirty="0" smtClean="0"/>
              <a:t>5</a:t>
            </a:r>
            <a:r>
              <a:rPr lang="en-GB" sz="1800" baseline="30000" dirty="0" smtClean="0"/>
              <a:t>th</a:t>
            </a:r>
            <a:r>
              <a:rPr lang="en-GB" sz="1800" dirty="0" smtClean="0"/>
              <a:t> </a:t>
            </a:r>
            <a:r>
              <a:rPr lang="en-GB" sz="1800" dirty="0" smtClean="0"/>
              <a:t>Recirculation (end Nov. 14)</a:t>
            </a:r>
            <a:endParaRPr lang="en-GB" sz="1800" dirty="0"/>
          </a:p>
          <a:p>
            <a:pPr lvl="1"/>
            <a:r>
              <a:rPr lang="en-US" sz="1600" dirty="0"/>
              <a:t>85% return rate, </a:t>
            </a:r>
            <a:r>
              <a:rPr lang="en-US" sz="1600" dirty="0" smtClean="0"/>
              <a:t>98% </a:t>
            </a:r>
            <a:r>
              <a:rPr lang="en-US" sz="1600" dirty="0"/>
              <a:t>approval rate, </a:t>
            </a:r>
            <a:r>
              <a:rPr lang="en-US" sz="1600" dirty="0" smtClean="0"/>
              <a:t>1 </a:t>
            </a:r>
            <a:r>
              <a:rPr lang="en-US" sz="1600" dirty="0"/>
              <a:t>NO </a:t>
            </a:r>
            <a:r>
              <a:rPr lang="en-US" sz="1600" dirty="0" smtClean="0"/>
              <a:t>vote </a:t>
            </a:r>
            <a:r>
              <a:rPr lang="en-US" sz="1600" dirty="0"/>
              <a:t>with </a:t>
            </a:r>
            <a:r>
              <a:rPr lang="en-US" sz="1600" dirty="0" smtClean="0"/>
              <a:t>1 MBS comment</a:t>
            </a:r>
            <a:endParaRPr lang="en-US" sz="1600" dirty="0"/>
          </a:p>
          <a:p>
            <a:pPr lvl="1"/>
            <a:r>
              <a:rPr lang="en-US" sz="1600" dirty="0" smtClean="0"/>
              <a:t>17 </a:t>
            </a:r>
            <a:r>
              <a:rPr lang="en-US" sz="1600" dirty="0"/>
              <a:t>comments were received </a:t>
            </a:r>
            <a:r>
              <a:rPr lang="en-US" sz="1600" dirty="0" smtClean="0"/>
              <a:t>(0 </a:t>
            </a:r>
            <a:r>
              <a:rPr lang="en-US" sz="1600" dirty="0"/>
              <a:t>general, </a:t>
            </a:r>
            <a:r>
              <a:rPr lang="en-US" sz="1600" dirty="0" smtClean="0"/>
              <a:t>11 </a:t>
            </a:r>
            <a:r>
              <a:rPr lang="en-US" sz="1600" dirty="0"/>
              <a:t>technical, </a:t>
            </a:r>
            <a:r>
              <a:rPr lang="en-US" sz="1600" dirty="0" smtClean="0"/>
              <a:t>6 </a:t>
            </a:r>
            <a:r>
              <a:rPr lang="en-US" sz="1600" dirty="0"/>
              <a:t>editorial)</a:t>
            </a:r>
          </a:p>
          <a:p>
            <a:pPr lvl="1"/>
            <a:endParaRPr lang="en-US" sz="16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38180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Agenda in </a:t>
            </a:r>
            <a:r>
              <a:rPr lang="de-DE" dirty="0" err="1" smtClean="0"/>
              <a:t>doc</a:t>
            </a:r>
            <a:r>
              <a:rPr lang="de-DE" dirty="0" smtClean="0"/>
              <a:t>. 15-22/0590r0</a:t>
            </a:r>
          </a:p>
          <a:p>
            <a:pPr marL="1119188" lvl="2" indent="-363538">
              <a:buFont typeface="Symbol" panose="05050102010706020507" pitchFamily="18" charset="2"/>
              <a:buChar char="-"/>
              <a:defRPr/>
            </a:pPr>
            <a:r>
              <a:rPr lang="de-DE" sz="2000" dirty="0" err="1" smtClean="0"/>
              <a:t>resolve</a:t>
            </a:r>
            <a:r>
              <a:rPr lang="de-DE" sz="2000" dirty="0" smtClean="0"/>
              <a:t> </a:t>
            </a:r>
            <a:r>
              <a:rPr lang="de-DE" sz="2000" dirty="0" err="1" smtClean="0"/>
              <a:t>comments</a:t>
            </a:r>
            <a:r>
              <a:rPr lang="de-DE" sz="2000" dirty="0" smtClean="0"/>
              <a:t> </a:t>
            </a:r>
            <a:r>
              <a:rPr lang="de-DE" sz="2000" dirty="0" err="1" smtClean="0"/>
              <a:t>against</a:t>
            </a:r>
            <a:r>
              <a:rPr lang="de-DE" sz="2000" dirty="0" smtClean="0"/>
              <a:t> D9.0</a:t>
            </a:r>
          </a:p>
          <a:p>
            <a:pPr marL="1119188" lvl="2" indent="-363538">
              <a:buFont typeface="Symbol" panose="05050102010706020507" pitchFamily="18" charset="2"/>
              <a:buChar char="-"/>
              <a:defRPr/>
            </a:pPr>
            <a:r>
              <a:rPr lang="de-DE" sz="2000" dirty="0" err="1" smtClean="0"/>
              <a:t>approve</a:t>
            </a:r>
            <a:r>
              <a:rPr lang="de-DE" sz="2000" dirty="0" smtClean="0"/>
              <a:t> </a:t>
            </a:r>
            <a:r>
              <a:rPr lang="de-DE" sz="2000" dirty="0" err="1" smtClean="0"/>
              <a:t>comment</a:t>
            </a:r>
            <a:r>
              <a:rPr lang="de-DE" sz="2000" dirty="0" smtClean="0"/>
              <a:t> </a:t>
            </a:r>
            <a:r>
              <a:rPr lang="de-DE" sz="2000" dirty="0" err="1" smtClean="0"/>
              <a:t>resolutions</a:t>
            </a:r>
            <a:endParaRPr lang="de-DE" sz="2000" dirty="0" smtClean="0"/>
          </a:p>
          <a:p>
            <a:pPr marL="1119188" lvl="2" indent="-363538">
              <a:buFont typeface="Symbol" panose="05050102010706020507" pitchFamily="18" charset="2"/>
              <a:buChar char="-"/>
              <a:defRPr/>
            </a:pPr>
            <a:r>
              <a:rPr lang="de-DE" sz="2000" dirty="0" err="1" smtClean="0"/>
              <a:t>create</a:t>
            </a:r>
            <a:r>
              <a:rPr lang="de-DE" sz="2000" dirty="0" smtClean="0"/>
              <a:t> </a:t>
            </a:r>
            <a:r>
              <a:rPr lang="de-DE" sz="2000" dirty="0" smtClean="0"/>
              <a:t>D10.0</a:t>
            </a:r>
          </a:p>
          <a:p>
            <a:pPr marL="1119188" lvl="2" indent="-363538">
              <a:buFont typeface="Symbol" panose="05050102010706020507" pitchFamily="18" charset="2"/>
              <a:buChar char="-"/>
              <a:defRPr/>
            </a:pPr>
            <a:r>
              <a:rPr lang="de-DE" sz="2000" dirty="0"/>
              <a:t>M</a:t>
            </a:r>
            <a:r>
              <a:rPr lang="de-DE" sz="2000" dirty="0" smtClean="0"/>
              <a:t>otion </a:t>
            </a:r>
            <a:r>
              <a:rPr lang="de-DE" sz="2000" dirty="0" err="1" smtClean="0"/>
              <a:t>to</a:t>
            </a:r>
            <a:r>
              <a:rPr lang="de-DE" sz="2000" dirty="0" smtClean="0"/>
              <a:t> </a:t>
            </a:r>
            <a:r>
              <a:rPr lang="de-DE" sz="2000" dirty="0" err="1" smtClean="0"/>
              <a:t>start</a:t>
            </a:r>
            <a:r>
              <a:rPr lang="de-DE" sz="2000" dirty="0" smtClean="0"/>
              <a:t> </a:t>
            </a:r>
            <a:r>
              <a:rPr lang="de-DE" sz="2000" dirty="0" err="1" smtClean="0"/>
              <a:t>recirculation</a:t>
            </a:r>
            <a:endParaRPr lang="de-DE" sz="2000" dirty="0" smtClean="0"/>
          </a:p>
          <a:p>
            <a:pPr marL="1119188" lvl="2" indent="-363538">
              <a:buFont typeface="Symbol" panose="05050102010706020507" pitchFamily="18" charset="2"/>
              <a:buChar char="-"/>
              <a:defRPr/>
            </a:pPr>
            <a:r>
              <a:rPr lang="de-DE" sz="2000" dirty="0" err="1" smtClean="0"/>
              <a:t>discuss</a:t>
            </a:r>
            <a:r>
              <a:rPr lang="de-DE" sz="2000" dirty="0" smtClean="0"/>
              <a:t> </a:t>
            </a:r>
            <a:r>
              <a:rPr lang="de-DE" sz="2000" dirty="0" err="1" smtClean="0"/>
              <a:t>timeline</a:t>
            </a:r>
            <a:endParaRPr lang="de-DE" sz="2000" dirty="0" smtClean="0"/>
          </a:p>
          <a:p>
            <a:pPr indent="-387350" algn="just">
              <a:buFont typeface="Arial" panose="020B0604020202020204" pitchFamily="34" charset="0"/>
              <a:buChar char="•"/>
              <a:defRPr/>
            </a:pPr>
            <a:r>
              <a:rPr lang="de-DE" sz="2000" dirty="0" smtClean="0"/>
              <a:t>4 </a:t>
            </a:r>
            <a:r>
              <a:rPr lang="de-DE" sz="2000" dirty="0" err="1" smtClean="0"/>
              <a:t>slots</a:t>
            </a:r>
            <a:r>
              <a:rPr lang="de-DE" sz="2000" dirty="0" smtClean="0"/>
              <a:t> </a:t>
            </a:r>
            <a:r>
              <a:rPr lang="de-DE" sz="2000" dirty="0" err="1" smtClean="0"/>
              <a:t>this</a:t>
            </a:r>
            <a:r>
              <a:rPr lang="de-DE" sz="2000" dirty="0" smtClean="0"/>
              <a:t> </a:t>
            </a:r>
            <a:r>
              <a:rPr lang="de-DE" sz="2000" dirty="0" err="1" smtClean="0"/>
              <a:t>week</a:t>
            </a:r>
            <a:endParaRPr lang="de-DE" sz="2000" dirty="0" smtClean="0"/>
          </a:p>
          <a:p>
            <a:pPr lvl="2" indent="-387350" algn="just">
              <a:buFont typeface="Symbol" panose="05050102010706020507" pitchFamily="18" charset="2"/>
              <a:buChar char="-"/>
              <a:defRPr/>
            </a:pPr>
            <a:r>
              <a:rPr lang="de-DE" sz="2000" dirty="0" smtClean="0">
                <a:solidFill>
                  <a:schemeClr val="accent1"/>
                </a:solidFill>
              </a:rPr>
              <a:t>TUE </a:t>
            </a:r>
            <a:r>
              <a:rPr lang="de-DE" sz="2000" dirty="0" smtClean="0">
                <a:solidFill>
                  <a:schemeClr val="accent1"/>
                </a:solidFill>
              </a:rPr>
              <a:t>Nov-15 </a:t>
            </a:r>
            <a:r>
              <a:rPr lang="de-DE" sz="2000" dirty="0" smtClean="0">
                <a:solidFill>
                  <a:schemeClr val="accent1"/>
                </a:solidFill>
              </a:rPr>
              <a:t>PM1</a:t>
            </a:r>
          </a:p>
          <a:p>
            <a:pPr lvl="2" indent="-387350" algn="just">
              <a:buFont typeface="Symbol" panose="05050102010706020507" pitchFamily="18" charset="2"/>
              <a:buChar char="-"/>
              <a:defRPr/>
            </a:pPr>
            <a:r>
              <a:rPr lang="de-DE" sz="2000" dirty="0" smtClean="0"/>
              <a:t>WED </a:t>
            </a:r>
            <a:r>
              <a:rPr lang="de-DE" sz="2000" dirty="0" smtClean="0"/>
              <a:t>Nov-16 </a:t>
            </a:r>
            <a:r>
              <a:rPr lang="de-DE" sz="2000" dirty="0" smtClean="0"/>
              <a:t>PM2</a:t>
            </a:r>
          </a:p>
          <a:p>
            <a:pPr lvl="2" indent="-387350" algn="just">
              <a:buFont typeface="Symbol" panose="05050102010706020507" pitchFamily="18" charset="2"/>
              <a:buChar char="-"/>
              <a:defRPr/>
            </a:pPr>
            <a:r>
              <a:rPr lang="de-DE" sz="2000" dirty="0" smtClean="0"/>
              <a:t>THUR </a:t>
            </a:r>
            <a:r>
              <a:rPr lang="de-DE" sz="2000" dirty="0" smtClean="0"/>
              <a:t>Nov-17 </a:t>
            </a:r>
            <a:r>
              <a:rPr lang="de-DE" sz="2000" dirty="0" smtClean="0"/>
              <a:t>AM1</a:t>
            </a:r>
          </a:p>
          <a:p>
            <a:pPr lvl="2" indent="-387350" algn="just">
              <a:buFont typeface="Symbol" panose="05050102010706020507" pitchFamily="18" charset="2"/>
              <a:buChar char="-"/>
              <a:defRPr/>
            </a:pPr>
            <a:r>
              <a:rPr lang="de-DE" sz="2000" dirty="0" smtClean="0"/>
              <a:t>THUR </a:t>
            </a:r>
            <a:r>
              <a:rPr lang="de-DE" sz="2000" dirty="0" smtClean="0"/>
              <a:t>Nov-17 </a:t>
            </a:r>
            <a:r>
              <a:rPr lang="de-DE" sz="2000" dirty="0" smtClean="0"/>
              <a:t>AM2</a:t>
            </a:r>
            <a:endParaRPr lang="de-DE" sz="20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plan for November</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2082</Words>
  <Application>Microsoft Office PowerPoint</Application>
  <PresentationFormat>Bildschirmpräsentation (4:3)</PresentationFormat>
  <Paragraphs>345</Paragraphs>
  <Slides>24</Slides>
  <Notes>16</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24</vt:i4>
      </vt:variant>
    </vt:vector>
  </HeadingPairs>
  <TitlesOfParts>
    <vt:vector size="34" baseType="lpstr">
      <vt:lpstr>MS Gothic</vt:lpstr>
      <vt:lpstr>ＭＳ Ｐゴシック</vt:lpstr>
      <vt:lpstr>ＭＳ Ｐゴシック</vt:lpstr>
      <vt:lpstr>Arial</vt:lpstr>
      <vt:lpstr>Arial Unicode MS</vt:lpstr>
      <vt:lpstr>Symbol</vt:lpstr>
      <vt:lpstr>Times New Roman</vt:lpstr>
      <vt:lpstr>Wingdings</vt:lpstr>
      <vt:lpstr>802-11-Submission</vt:lpstr>
      <vt:lpstr>Document</vt:lpstr>
      <vt:lpstr>IEEE 802.15 TG13  Multi-Gbit/s Optical Wireless Communication  November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TG13 SA ballot status</vt:lpstr>
      <vt:lpstr>PowerPoint-Präsentation</vt:lpstr>
      <vt:lpstr>PowerPoint-Präsentation</vt:lpstr>
      <vt:lpstr>PowerPoint-Präsentation</vt:lpstr>
      <vt:lpstr>TG 13 Motion to reconfirm CRG</vt:lpstr>
      <vt:lpstr>WG Motion to reconfirm CRG</vt:lpstr>
      <vt:lpstr>Plan for CRG Telcos</vt:lpstr>
      <vt:lpstr>Midwek Plenary Report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TG13 Timeline</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6026</cp:revision>
  <cp:lastPrinted>2014-11-04T15:04:57Z</cp:lastPrinted>
  <dcterms:created xsi:type="dcterms:W3CDTF">2007-04-17T18:10:23Z</dcterms:created>
  <dcterms:modified xsi:type="dcterms:W3CDTF">2022-11-16T11:09:09Z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