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1.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424" r:id="rId3"/>
    <p:sldId id="423" r:id="rId4"/>
    <p:sldId id="860" r:id="rId5"/>
    <p:sldId id="861" r:id="rId6"/>
    <p:sldId id="608" r:id="rId7"/>
    <p:sldId id="708" r:id="rId8"/>
    <p:sldId id="873" r:id="rId9"/>
    <p:sldId id="862" r:id="rId10"/>
    <p:sldId id="560" r:id="rId11"/>
    <p:sldId id="846" r:id="rId12"/>
    <p:sldId id="828" r:id="rId13"/>
    <p:sldId id="872" r:id="rId14"/>
    <p:sldId id="857" r:id="rId15"/>
    <p:sldId id="868" r:id="rId16"/>
    <p:sldId id="859" r:id="rId17"/>
    <p:sldId id="870" r:id="rId18"/>
    <p:sldId id="871" r:id="rId19"/>
    <p:sldId id="875" r:id="rId20"/>
    <p:sldId id="866"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2"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20" autoAdjust="0"/>
    <p:restoredTop sz="95409" autoAdjust="0"/>
  </p:normalViewPr>
  <p:slideViewPr>
    <p:cSldViewPr>
      <p:cViewPr varScale="1">
        <p:scale>
          <a:sx n="61" d="100"/>
          <a:sy n="61" d="100"/>
        </p:scale>
        <p:origin x="1042" y="51"/>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11-15T07:53:40.204" idx="2">
    <p:pos x="4150" y="613"/>
    <p:text>check this slide numbers are wrong</p:text>
    <p:extLst>
      <p:ext uri="{C676402C-5697-4E1C-873F-D02D1690AC5C}">
        <p15:threadingInfo xmlns:p15="http://schemas.microsoft.com/office/powerpoint/2012/main" timeZoneBias="-6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16</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11230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175104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025409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43448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6</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7</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9</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10</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37123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534322" y="306388"/>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de-DE" sz="1800" b="1" i="0" kern="1200" dirty="0" smtClean="0">
                <a:solidFill>
                  <a:schemeClr val="tx1"/>
                </a:solidFill>
                <a:effectLst/>
                <a:latin typeface="Times New Roman" panose="02020603050405020304" pitchFamily="18" charset="0"/>
                <a:ea typeface="MS PGothic" panose="020B0600070205080204" pitchFamily="34" charset="-128"/>
                <a:cs typeface="+mn-cs"/>
              </a:rPr>
              <a:t>15-22-0590-01-0013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November 2022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2022-11-14</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295"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10</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 </a:t>
            </a:r>
          </a:p>
          <a:p>
            <a:pPr algn="just">
              <a:buFontTx/>
              <a:buNone/>
            </a:pPr>
            <a:r>
              <a:rPr lang="en-GB" dirty="0"/>
              <a:t>Monday </a:t>
            </a:r>
            <a:r>
              <a:rPr lang="en-GB" dirty="0" smtClean="0"/>
              <a:t>Nov 15, </a:t>
            </a:r>
            <a:r>
              <a:rPr lang="en-GB" dirty="0" smtClean="0"/>
              <a:t>PM1</a:t>
            </a:r>
            <a:endParaRPr lang="de-DE" sz="3600"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973100927"/>
              </p:ext>
            </p:extLst>
          </p:nvPr>
        </p:nvGraphicFramePr>
        <p:xfrm>
          <a:off x="571500" y="2209800"/>
          <a:ext cx="8077200" cy="3292632"/>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Review status of SA ballot</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947163863"/>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CRG</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CRG Teleconferences schedule</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2707277931"/>
                  </a:ext>
                </a:extLst>
              </a:tr>
              <a:tr h="333323">
                <a:tc>
                  <a:txBody>
                    <a:bodyPr/>
                    <a:lstStyle/>
                    <a:p>
                      <a:pPr marL="0" lvl="0" indent="0"/>
                      <a:r>
                        <a:rPr lang="de-DE" sz="1800" dirty="0" smtClean="0"/>
                        <a:t>Motion </a:t>
                      </a:r>
                      <a:r>
                        <a:rPr lang="de-DE" sz="1800" dirty="0" err="1" smtClean="0"/>
                        <a:t>to</a:t>
                      </a:r>
                      <a:r>
                        <a:rPr lang="de-DE" sz="1800" dirty="0" smtClean="0"/>
                        <a:t> </a:t>
                      </a:r>
                      <a:r>
                        <a:rPr lang="de-DE" sz="1800" dirty="0" err="1" smtClean="0"/>
                        <a:t>approve</a:t>
                      </a:r>
                      <a:r>
                        <a:rPr lang="de-DE" sz="1800" dirty="0" smtClean="0"/>
                        <a:t> September</a:t>
                      </a:r>
                      <a:r>
                        <a:rPr lang="de-DE" sz="1800" baseline="0" dirty="0" smtClean="0"/>
                        <a:t> </a:t>
                      </a:r>
                      <a:r>
                        <a:rPr lang="de-DE" sz="1800" baseline="0" dirty="0" err="1" smtClean="0"/>
                        <a:t>meeting</a:t>
                      </a:r>
                      <a:r>
                        <a:rPr lang="de-DE" sz="1800" baseline="0" dirty="0" smtClean="0"/>
                        <a:t> </a:t>
                      </a:r>
                      <a:r>
                        <a:rPr lang="de-DE" sz="1800" baseline="0" dirty="0" err="1" smtClean="0"/>
                        <a:t>minutes</a:t>
                      </a:r>
                      <a:endParaRPr lang="de-DE" sz="1800" dirty="0"/>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4183309883"/>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i="1" dirty="0" smtClean="0">
                <a:sym typeface="Wingdings" panose="05000000000000000000" pitchFamily="2" charset="2"/>
              </a:rPr>
              <a:t>Motion to approve the agenda for November TG13 hybrid meeting in doc. </a:t>
            </a:r>
            <a:r>
              <a:rPr lang="en-GB" altLang="en-US" i="1" dirty="0" smtClean="0">
                <a:sym typeface="Wingdings" panose="05000000000000000000" pitchFamily="2" charset="2"/>
              </a:rPr>
              <a:t>15-22-0590r1.</a:t>
            </a:r>
            <a:endParaRPr lang="en-GB" altLang="en-US" i="1" dirty="0" smtClean="0">
              <a:sym typeface="Wingdings" panose="05000000000000000000" pitchFamily="2" charset="2"/>
            </a:endParaRP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Moved by 	</a:t>
            </a:r>
          </a:p>
          <a:p>
            <a:pPr algn="just">
              <a:buFontTx/>
              <a:buNone/>
            </a:pPr>
            <a:r>
              <a:rPr lang="en-GB" altLang="en-US" i="1" dirty="0" smtClean="0">
                <a:sym typeface="Wingdings" panose="05000000000000000000" pitchFamily="2" charset="2"/>
              </a:rPr>
              <a:t>Seconded by	</a:t>
            </a: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Approved by unanimous consent.</a:t>
            </a: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13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P802.15.13_D10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p>
          <a:p>
            <a:pPr marL="457200" lvl="1" indent="0">
              <a:buNone/>
            </a:pPr>
            <a:r>
              <a:rPr lang="en-US" sz="1800" b="1" dirty="0" smtClean="0"/>
              <a:t>Second: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that </a:t>
            </a:r>
            <a:r>
              <a:rPr lang="en-US" sz="1800" b="0" i="1" dirty="0"/>
              <a:t>802.15 WG approves the formation of a Comment Resolution Group (CRG) for the Standards Association balloting of the </a:t>
            </a:r>
            <a:r>
              <a:rPr lang="en-US" sz="1800" b="0" i="1" dirty="0" smtClean="0"/>
              <a:t>P802.15.13_D8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p>
          <a:p>
            <a:pPr marL="457200" lvl="1" indent="0">
              <a:buNone/>
            </a:pPr>
            <a:r>
              <a:rPr lang="en-US" sz="1800" b="1" dirty="0" smtClean="0"/>
              <a:t>Second: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277082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28 Nov. 2022, 11:00-12.30 CET (5:00-6:30 ET, 18:00-19:30 KT)</a:t>
            </a:r>
          </a:p>
          <a:p>
            <a:pPr marL="800100" lvl="1"/>
            <a:r>
              <a:rPr lang="de-DE" dirty="0" smtClean="0"/>
              <a:t>  5 </a:t>
            </a:r>
            <a:r>
              <a:rPr lang="de-DE" dirty="0" err="1" smtClean="0"/>
              <a:t>Dec</a:t>
            </a:r>
            <a:r>
              <a:rPr lang="de-DE" dirty="0" smtClean="0"/>
              <a:t>. 2022, 11:00-12.30 CET (5:00-6:30 ET, 18:00-19:30 KT)</a:t>
            </a:r>
          </a:p>
          <a:p>
            <a:pPr marL="800100" lvl="1"/>
            <a:r>
              <a:rPr lang="de-DE" dirty="0" smtClean="0"/>
              <a:t>12 </a:t>
            </a:r>
            <a:r>
              <a:rPr lang="de-DE" dirty="0" err="1" smtClean="0"/>
              <a:t>Dec</a:t>
            </a:r>
            <a:r>
              <a:rPr lang="de-DE" dirty="0" smtClean="0"/>
              <a:t>. 2022, 11:00-12.30 CET (5:00-6:30 ET, 18:00-19:30 KT)</a:t>
            </a:r>
          </a:p>
          <a:p>
            <a:pPr marL="800100" lvl="1"/>
            <a:r>
              <a:rPr lang="de-DE" dirty="0" smtClean="0"/>
              <a:t>19 </a:t>
            </a:r>
            <a:r>
              <a:rPr lang="de-DE" dirty="0" err="1" smtClean="0"/>
              <a:t>Dec</a:t>
            </a:r>
            <a:r>
              <a:rPr lang="de-DE" dirty="0" smtClean="0"/>
              <a:t>. 2022, 11:00-12.30 CET (5:00-6:30 ET, 18:00-19:30 KT)</a:t>
            </a:r>
          </a:p>
          <a:p>
            <a:pPr marL="800100" lvl="1"/>
            <a:r>
              <a:rPr lang="de-DE" dirty="0" smtClean="0"/>
              <a:t>2 Jan 2023, </a:t>
            </a:r>
            <a:r>
              <a:rPr lang="de-DE" dirty="0"/>
              <a:t>11:00-12.30 CET (5:00-6:30 ET, 18:00-19:30 KT</a:t>
            </a:r>
            <a:r>
              <a:rPr lang="de-DE" dirty="0" smtClean="0"/>
              <a:t>)</a:t>
            </a:r>
          </a:p>
          <a:p>
            <a:pPr marL="800100" lvl="1"/>
            <a:r>
              <a:rPr lang="de-DE" dirty="0" smtClean="0"/>
              <a:t>9 </a:t>
            </a:r>
            <a:r>
              <a:rPr lang="de-DE" dirty="0"/>
              <a:t>Jan 2023, 11:00-12.30 CET (5:00-6:30 ET, 18:00-19:30 KT)</a:t>
            </a:r>
          </a:p>
          <a:p>
            <a:pPr marL="800100" lvl="1"/>
            <a:r>
              <a:rPr lang="de-DE" sz="2400" dirty="0" err="1" smtClean="0"/>
              <a:t>meetings</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i="1" dirty="0" smtClean="0">
                <a:sym typeface="Wingdings" panose="05000000000000000000" pitchFamily="2" charset="2"/>
              </a:rPr>
              <a:t>Motion to approve the September meeting minutes of TG13 </a:t>
            </a:r>
            <a:r>
              <a:rPr lang="en-GB" altLang="en-US" i="1" dirty="0" smtClean="0">
                <a:solidFill>
                  <a:srgbClr val="000000"/>
                </a:solidFill>
                <a:latin typeface="Times New Roman"/>
              </a:rPr>
              <a:t>in </a:t>
            </a:r>
            <a:r>
              <a:rPr lang="en-GB" altLang="en-US" i="1" dirty="0">
                <a:solidFill>
                  <a:srgbClr val="000000"/>
                </a:solidFill>
                <a:latin typeface="Times New Roman"/>
              </a:rPr>
              <a:t>doc. </a:t>
            </a:r>
            <a:r>
              <a:rPr lang="en-GB" altLang="en-US" i="1" dirty="0" smtClean="0">
                <a:solidFill>
                  <a:srgbClr val="000000"/>
                </a:solidFill>
                <a:latin typeface="Times New Roman"/>
              </a:rPr>
              <a:t>15-22/xxxr1.</a:t>
            </a:r>
            <a:endParaRPr lang="en-GB" altLang="en-US" i="1" dirty="0" smtClean="0">
              <a:sym typeface="Wingdings" panose="05000000000000000000" pitchFamily="2" charset="2"/>
            </a:endParaRP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Moved by 	</a:t>
            </a:r>
          </a:p>
          <a:p>
            <a:pPr algn="just">
              <a:buFontTx/>
              <a:buNone/>
            </a:pPr>
            <a:r>
              <a:rPr lang="en-GB" altLang="en-US" i="1" dirty="0" smtClean="0">
                <a:sym typeface="Wingdings" panose="05000000000000000000" pitchFamily="2" charset="2"/>
              </a:rPr>
              <a:t>Seconded by	</a:t>
            </a: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Approved by unanimous consent.</a:t>
            </a: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39724160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16</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#2</a:t>
            </a:r>
            <a:endParaRPr lang="en-US" altLang="en-US" sz="3600" dirty="0"/>
          </a:p>
          <a:p>
            <a:pPr>
              <a:buNone/>
            </a:pPr>
            <a:r>
              <a:rPr lang="de-DE" dirty="0" err="1" smtClean="0"/>
              <a:t>Thursday</a:t>
            </a:r>
            <a:r>
              <a:rPr lang="de-DE" dirty="0" smtClean="0"/>
              <a:t> September 15, </a:t>
            </a:r>
            <a:r>
              <a:rPr lang="en-GB" dirty="0" smtClean="0"/>
              <a:t>PM1</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780603988"/>
              </p:ext>
            </p:extLst>
          </p:nvPr>
        </p:nvGraphicFramePr>
        <p:xfrm>
          <a:off x="685800" y="2362200"/>
          <a:ext cx="8229600" cy="2712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1"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DE" sz="1800" dirty="0" smtClean="0"/>
                        <a:t>Motion </a:t>
                      </a:r>
                      <a:r>
                        <a:rPr lang="de-DE" sz="1800" dirty="0" err="1" smtClean="0"/>
                        <a:t>to</a:t>
                      </a:r>
                      <a:r>
                        <a:rPr lang="de-DE" sz="1800" dirty="0" smtClean="0"/>
                        <a:t> </a:t>
                      </a:r>
                      <a:r>
                        <a:rPr lang="de-DE" sz="1800" dirty="0" err="1" smtClean="0"/>
                        <a:t>create</a:t>
                      </a:r>
                      <a:r>
                        <a:rPr lang="de-DE" sz="1800" dirty="0" smtClean="0"/>
                        <a:t> D10 </a:t>
                      </a:r>
                      <a:r>
                        <a:rPr lang="de-DE" sz="1800" dirty="0" err="1" smtClean="0"/>
                        <a:t>if</a:t>
                      </a:r>
                      <a:r>
                        <a:rPr lang="de-DE" sz="1800" dirty="0" smtClean="0"/>
                        <a:t> </a:t>
                      </a:r>
                      <a:r>
                        <a:rPr lang="de-DE" sz="1800" dirty="0" err="1" smtClean="0"/>
                        <a:t>needed</a:t>
                      </a:r>
                      <a:endParaRPr lang="de-DE"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806376904"/>
                  </a:ext>
                </a:extLst>
              </a:tr>
              <a:tr h="396152">
                <a:tc>
                  <a:txBody>
                    <a:bodyPr/>
                    <a:lstStyle/>
                    <a:p>
                      <a:pPr marL="0" lvl="1" indent="0"/>
                      <a:r>
                        <a:rPr lang="de-DE" sz="1800" dirty="0" smtClean="0"/>
                        <a:t>Motion </a:t>
                      </a:r>
                      <a:r>
                        <a:rPr lang="de-DE" sz="1800" dirty="0" err="1" smtClean="0"/>
                        <a:t>to</a:t>
                      </a:r>
                      <a:r>
                        <a:rPr lang="de-DE" sz="1800" dirty="0" smtClean="0"/>
                        <a:t> </a:t>
                      </a:r>
                      <a:r>
                        <a:rPr lang="de-DE" sz="1800" dirty="0" err="1" smtClean="0"/>
                        <a:t>start</a:t>
                      </a:r>
                      <a:r>
                        <a:rPr lang="de-DE" sz="1800" dirty="0" smtClean="0"/>
                        <a:t> </a:t>
                      </a:r>
                      <a:r>
                        <a:rPr lang="de-DE" sz="1800" dirty="0" err="1" smtClean="0"/>
                        <a:t>recirculation</a:t>
                      </a:r>
                      <a:endParaRPr lang="de-DE" sz="1800" dirty="0"/>
                    </a:p>
                  </a:txBody>
                  <a:tcPr marT="45764" marB="45764"/>
                </a:tc>
                <a:tc>
                  <a:txBody>
                    <a:bodyPr/>
                    <a:lstStyle/>
                    <a:p>
                      <a:r>
                        <a:rPr lang="en-US" sz="1800" baseline="0" dirty="0" smtClean="0"/>
                        <a:t>15</a:t>
                      </a:r>
                      <a:endParaRPr lang="en-US" sz="1800" baseline="0" dirty="0"/>
                    </a:p>
                  </a:txBody>
                  <a:tcPr marT="45764" marB="45764"/>
                </a:tc>
                <a:extLst>
                  <a:ext uri="{0D108BD9-81ED-4DB2-BD59-A6C34878D82A}">
                    <a16:rowId xmlns:a16="http://schemas.microsoft.com/office/drawing/2014/main" val="3245525989"/>
                  </a:ext>
                </a:extLst>
              </a:tr>
              <a:tr h="365702">
                <a:tc>
                  <a:txBody>
                    <a:bodyPr/>
                    <a:lstStyle/>
                    <a:p>
                      <a:pPr marL="0" lvl="1" indent="0"/>
                      <a:r>
                        <a:rPr lang="de-DE" sz="1800" dirty="0" err="1" smtClean="0"/>
                        <a:t>Discuss</a:t>
                      </a:r>
                      <a:r>
                        <a:rPr lang="de-DE" sz="1800" dirty="0" smtClean="0"/>
                        <a:t> </a:t>
                      </a:r>
                      <a:r>
                        <a:rPr lang="de-DE" sz="1800" dirty="0" err="1" smtClean="0"/>
                        <a:t>timeline</a:t>
                      </a:r>
                      <a:endParaRPr lang="de-DE" sz="1800" dirty="0"/>
                    </a:p>
                  </a:txBody>
                  <a:tcPr marT="45764" marB="45764"/>
                </a:tc>
                <a:tc>
                  <a:txBody>
                    <a:bodyPr/>
                    <a:lstStyle/>
                    <a:p>
                      <a:r>
                        <a:rPr lang="en-US" sz="1800" baseline="0" dirty="0" smtClean="0"/>
                        <a:t>15</a:t>
                      </a:r>
                      <a:endParaRPr lang="en-US" sz="1800" baseline="0" dirty="0"/>
                    </a:p>
                  </a:txBody>
                  <a:tcPr marT="45764" marB="45764"/>
                </a:tc>
                <a:extLst>
                  <a:ext uri="{0D108BD9-81ED-4DB2-BD59-A6C34878D82A}">
                    <a16:rowId xmlns:a16="http://schemas.microsoft.com/office/drawing/2014/main" val="372995137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19876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 to approve comment resolution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endParaRPr lang="en-US" dirty="0" smtClean="0"/>
          </a:p>
          <a:p>
            <a:pPr>
              <a:buNone/>
            </a:pPr>
            <a:r>
              <a:rPr lang="en-US" i="1" dirty="0" smtClean="0"/>
              <a:t>Move to accept comment resolutions in doc. 15-22-0xxx/r4 including the additional comments, and authorize the Technical Editor to include them in TG13 D10.0.</a:t>
            </a:r>
          </a:p>
          <a:p>
            <a:pPr>
              <a:buNone/>
            </a:pPr>
            <a:r>
              <a:rPr lang="en-US" i="1" dirty="0" smtClean="0"/>
              <a:t> </a:t>
            </a:r>
            <a:endParaRPr lang="de-DE" i="1" dirty="0"/>
          </a:p>
          <a:p>
            <a:pPr lvl="0">
              <a:buNone/>
            </a:pPr>
            <a:r>
              <a:rPr lang="en-US" i="1" dirty="0"/>
              <a:t>Moved by </a:t>
            </a:r>
            <a:r>
              <a:rPr lang="en-US" i="1" dirty="0" smtClean="0"/>
              <a:t>:	</a:t>
            </a:r>
            <a:endParaRPr lang="de-DE" i="1" dirty="0"/>
          </a:p>
          <a:p>
            <a:pPr lvl="0">
              <a:buNone/>
            </a:pPr>
            <a:r>
              <a:rPr lang="en-US" i="1" dirty="0" smtClean="0"/>
              <a:t>Seconded </a:t>
            </a:r>
            <a:r>
              <a:rPr lang="en-US" i="1" dirty="0"/>
              <a:t>by </a:t>
            </a:r>
            <a:r>
              <a:rPr lang="en-US" i="1" dirty="0" smtClean="0"/>
              <a:t>:	</a:t>
            </a:r>
            <a:endParaRPr lang="de-DE" i="1" dirty="0"/>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Approved by unanimous consent.</a:t>
            </a: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1354279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Motion to start recirculation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i="1" dirty="0" smtClean="0"/>
              <a:t>Move to request that 802.15 WG start a Standards Association Recirculation Ballot of document P802.15.13-D10 (as edited in accordance with the instructions in document 15-22/0xxxr4) pending the completion and inclusion of the edits in the draft.</a:t>
            </a:r>
            <a:endParaRPr lang="de-DE" i="1" dirty="0" smtClean="0"/>
          </a:p>
          <a:p>
            <a:pPr algn="just">
              <a:buNone/>
            </a:pPr>
            <a:r>
              <a:rPr lang="en-US" i="1" dirty="0"/>
              <a:t> </a:t>
            </a:r>
            <a:endParaRPr lang="de-DE" i="1" dirty="0"/>
          </a:p>
          <a:p>
            <a:pPr algn="just">
              <a:buNone/>
            </a:pPr>
            <a:r>
              <a:rPr lang="en-US" i="1" dirty="0"/>
              <a:t>Moved</a:t>
            </a:r>
            <a:r>
              <a:rPr lang="en-US" i="1" dirty="0" smtClean="0"/>
              <a:t>:</a:t>
            </a:r>
            <a:endParaRPr lang="de-DE" i="1" dirty="0"/>
          </a:p>
          <a:p>
            <a:pPr algn="just">
              <a:buNone/>
            </a:pPr>
            <a:r>
              <a:rPr lang="en-US" i="1" dirty="0"/>
              <a:t>Second</a:t>
            </a:r>
            <a:r>
              <a:rPr lang="en-US" i="1" dirty="0" smtClean="0"/>
              <a:t>:</a:t>
            </a:r>
            <a:endParaRPr lang="de-DE" i="1" dirty="0"/>
          </a:p>
          <a:p>
            <a:pPr>
              <a:buNone/>
            </a:pPr>
            <a:r>
              <a:rPr lang="en-US" sz="2000" i="1" dirty="0" smtClean="0"/>
              <a:t> </a:t>
            </a:r>
            <a:endParaRPr lang="de-DE" i="1" dirty="0"/>
          </a:p>
          <a:p>
            <a:pPr algn="just">
              <a:buFontTx/>
              <a:buNone/>
            </a:pPr>
            <a:r>
              <a:rPr lang="en-GB" altLang="en-US" i="1" dirty="0" smtClean="0">
                <a:sym typeface="Wingdings" panose="05000000000000000000" pitchFamily="2" charset="2"/>
              </a:rPr>
              <a:t>Approved by </a:t>
            </a:r>
            <a:r>
              <a:rPr lang="en-GB" altLang="en-US" i="1" dirty="0" err="1" smtClean="0">
                <a:sym typeface="Wingdings" panose="05000000000000000000" pitchFamily="2" charset="2"/>
              </a:rPr>
              <a:t>unianimous</a:t>
            </a:r>
            <a:r>
              <a:rPr lang="en-GB" altLang="en-US" i="1" dirty="0" smtClean="0">
                <a:sym typeface="Wingdings" panose="05000000000000000000" pitchFamily="2" charset="2"/>
              </a:rPr>
              <a:t> consent.</a:t>
            </a:r>
          </a:p>
          <a:p>
            <a:pPr algn="just">
              <a:buFontTx/>
              <a:buNone/>
            </a:pPr>
            <a:endParaRPr lang="en-GB" altLang="en-US" sz="2000" i="1" dirty="0">
              <a:sym typeface="Wingdings" panose="05000000000000000000" pitchFamily="2" charset="2"/>
            </a:endParaRPr>
          </a:p>
        </p:txBody>
      </p:sp>
    </p:spTree>
    <p:extLst>
      <p:ext uri="{BB962C8B-B14F-4D97-AF65-F5344CB8AC3E}">
        <p14:creationId xmlns:p14="http://schemas.microsoft.com/office/powerpoint/2010/main" val="21513973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Motion to start recirculation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i="1" dirty="0" smtClean="0"/>
              <a:t>Move that 802.15 WG start a Standards Association Recirculation Ballot of document P802.15.13-D10 (as edited in accordance with the instructions in document 15-22/0xxxr4) pending the completion and inclusion of the edits in the draft.</a:t>
            </a:r>
            <a:endParaRPr lang="de-DE" i="1" dirty="0" smtClean="0"/>
          </a:p>
          <a:p>
            <a:pPr algn="just">
              <a:buNone/>
            </a:pPr>
            <a:r>
              <a:rPr lang="en-US" i="1" dirty="0"/>
              <a:t> </a:t>
            </a:r>
            <a:endParaRPr lang="de-DE" i="1" dirty="0"/>
          </a:p>
          <a:p>
            <a:pPr algn="just">
              <a:buNone/>
            </a:pPr>
            <a:r>
              <a:rPr lang="en-US" i="1" dirty="0"/>
              <a:t>Moved</a:t>
            </a:r>
            <a:r>
              <a:rPr lang="en-US" i="1" dirty="0" smtClean="0"/>
              <a:t>:</a:t>
            </a:r>
            <a:endParaRPr lang="de-DE" i="1" dirty="0"/>
          </a:p>
          <a:p>
            <a:pPr algn="just">
              <a:buNone/>
            </a:pPr>
            <a:r>
              <a:rPr lang="en-US" i="1" dirty="0"/>
              <a:t>Second</a:t>
            </a:r>
            <a:r>
              <a:rPr lang="en-US" i="1" dirty="0" smtClean="0"/>
              <a:t>:</a:t>
            </a:r>
            <a:endParaRPr lang="de-DE" i="1" dirty="0"/>
          </a:p>
          <a:p>
            <a:pPr>
              <a:buNone/>
            </a:pPr>
            <a:r>
              <a:rPr lang="en-US" sz="2000" i="1" dirty="0" smtClean="0"/>
              <a:t> </a:t>
            </a:r>
            <a:endParaRPr lang="de-DE" sz="2000" i="1" dirty="0"/>
          </a:p>
          <a:p>
            <a:pPr algn="just">
              <a:buFontTx/>
              <a:buNone/>
            </a:pPr>
            <a:endParaRPr lang="en-GB" altLang="en-US" sz="2000" dirty="0">
              <a:sym typeface="Wingdings" panose="05000000000000000000" pitchFamily="2" charset="2"/>
            </a:endParaRPr>
          </a:p>
          <a:p>
            <a:pPr algn="just">
              <a:buFontTx/>
              <a:buNone/>
            </a:pPr>
            <a:r>
              <a:rPr lang="en-GB" altLang="en-US" sz="2000" dirty="0" smtClean="0">
                <a:sym typeface="Wingdings" panose="05000000000000000000" pitchFamily="2" charset="2"/>
              </a:rPr>
              <a:t>Approved by …</a:t>
            </a:r>
          </a:p>
          <a:p>
            <a:pPr algn="just">
              <a:buFontTx/>
              <a:buNone/>
            </a:pPr>
            <a:endParaRPr lang="en-GB" altLang="en-US" sz="2000" dirty="0">
              <a:sym typeface="Wingdings" panose="05000000000000000000" pitchFamily="2" charset="2"/>
            </a:endParaRPr>
          </a:p>
        </p:txBody>
      </p:sp>
    </p:spTree>
    <p:extLst>
      <p:ext uri="{BB962C8B-B14F-4D97-AF65-F5344CB8AC3E}">
        <p14:creationId xmlns:p14="http://schemas.microsoft.com/office/powerpoint/2010/main" val="33038956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Meeting Agenda for </a:t>
            </a:r>
            <a:r>
              <a:rPr lang="en-US" altLang="en-US" dirty="0"/>
              <a:t>the </a:t>
            </a:r>
            <a:r>
              <a:rPr lang="en-US" altLang="en-US" dirty="0" smtClean="0"/>
              <a:t>November 2022 hybrid meeting in Bangkok.</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Timeline</a:t>
            </a:r>
            <a:endParaRPr lang="de-DE" dirty="0"/>
          </a:p>
        </p:txBody>
      </p:sp>
      <p:sp>
        <p:nvSpPr>
          <p:cNvPr id="3" name="Inhaltsplatzhalter 2"/>
          <p:cNvSpPr>
            <a:spLocks noGrp="1"/>
          </p:cNvSpPr>
          <p:nvPr>
            <p:ph idx="1"/>
          </p:nvPr>
        </p:nvSpPr>
        <p:spPr>
          <a:xfrm>
            <a:off x="381000" y="1752600"/>
            <a:ext cx="8534400" cy="2362200"/>
          </a:xfrm>
        </p:spPr>
        <p:txBody>
          <a:bodyPr/>
          <a:lstStyle/>
          <a:p>
            <a:pPr marL="400050"/>
            <a:r>
              <a:rPr lang="de-DE" dirty="0" smtClean="0"/>
              <a:t>D10 </a:t>
            </a:r>
            <a:r>
              <a:rPr lang="de-DE" dirty="0" err="1" smtClean="0"/>
              <a:t>goes</a:t>
            </a:r>
            <a:r>
              <a:rPr lang="de-DE" dirty="0" smtClean="0"/>
              <a:t> </a:t>
            </a:r>
            <a:r>
              <a:rPr lang="de-DE" dirty="0" err="1" smtClean="0"/>
              <a:t>to</a:t>
            </a:r>
            <a:r>
              <a:rPr lang="de-DE" dirty="0" smtClean="0"/>
              <a:t> 5</a:t>
            </a:r>
            <a:r>
              <a:rPr lang="de-DE" baseline="30000" dirty="0" smtClean="0"/>
              <a:t>rd</a:t>
            </a:r>
            <a:r>
              <a:rPr lang="de-DE" dirty="0" smtClean="0"/>
              <a:t> and </a:t>
            </a:r>
            <a:r>
              <a:rPr lang="de-DE" dirty="0" err="1" smtClean="0"/>
              <a:t>hopefully</a:t>
            </a:r>
            <a:r>
              <a:rPr lang="de-DE" dirty="0" smtClean="0"/>
              <a:t> last </a:t>
            </a:r>
            <a:r>
              <a:rPr lang="de-DE" dirty="0" err="1" smtClean="0"/>
              <a:t>recirc</a:t>
            </a:r>
            <a:r>
              <a:rPr lang="de-DE" dirty="0" smtClean="0"/>
              <a:t> out </a:t>
            </a:r>
            <a:r>
              <a:rPr lang="de-DE" dirty="0" err="1" smtClean="0"/>
              <a:t>of</a:t>
            </a:r>
            <a:r>
              <a:rPr lang="de-DE" dirty="0" smtClean="0"/>
              <a:t> November</a:t>
            </a:r>
            <a:endParaRPr lang="de-DE" dirty="0"/>
          </a:p>
          <a:p>
            <a:pPr marL="857250" lvl="1">
              <a:buFont typeface="Symbol" panose="05050102010706020507" pitchFamily="18" charset="2"/>
              <a:buChar char="-"/>
            </a:pPr>
            <a:r>
              <a:rPr lang="de-DE" dirty="0" err="1" smtClean="0"/>
              <a:t>prepare</a:t>
            </a:r>
            <a:r>
              <a:rPr lang="de-DE" dirty="0" smtClean="0"/>
              <a:t> D10 </a:t>
            </a:r>
            <a:r>
              <a:rPr lang="de-DE" dirty="0" err="1" smtClean="0"/>
              <a:t>until</a:t>
            </a:r>
            <a:r>
              <a:rPr lang="de-DE" dirty="0" smtClean="0"/>
              <a:t> xx Nov.</a:t>
            </a:r>
          </a:p>
          <a:p>
            <a:pPr marL="857250" lvl="1">
              <a:buFont typeface="Symbol" panose="05050102010706020507" pitchFamily="18" charset="2"/>
              <a:buChar char="-"/>
            </a:pPr>
            <a:r>
              <a:rPr lang="de-DE" dirty="0" err="1"/>
              <a:t>Ask</a:t>
            </a:r>
            <a:r>
              <a:rPr lang="de-DE" dirty="0"/>
              <a:t> Clint </a:t>
            </a:r>
            <a:r>
              <a:rPr lang="de-DE" dirty="0" err="1"/>
              <a:t>to</a:t>
            </a:r>
            <a:r>
              <a:rPr lang="de-DE" dirty="0"/>
              <a:t> </a:t>
            </a:r>
            <a:r>
              <a:rPr lang="de-DE" dirty="0" err="1"/>
              <a:t>put</a:t>
            </a:r>
            <a:r>
              <a:rPr lang="de-DE" dirty="0"/>
              <a:t> </a:t>
            </a:r>
            <a:r>
              <a:rPr lang="de-DE" dirty="0" err="1"/>
              <a:t>it</a:t>
            </a:r>
            <a:r>
              <a:rPr lang="de-DE" dirty="0"/>
              <a:t> on </a:t>
            </a:r>
            <a:r>
              <a:rPr lang="de-DE" dirty="0" err="1"/>
              <a:t>RevCom</a:t>
            </a:r>
            <a:r>
              <a:rPr lang="de-DE" dirty="0"/>
              <a:t> </a:t>
            </a:r>
            <a:r>
              <a:rPr lang="de-DE" dirty="0" err="1"/>
              <a:t>agenda</a:t>
            </a:r>
            <a:r>
              <a:rPr lang="de-DE" dirty="0"/>
              <a:t> </a:t>
            </a:r>
            <a:r>
              <a:rPr lang="de-DE" dirty="0" err="1" smtClean="0"/>
              <a:t>for</a:t>
            </a:r>
            <a:r>
              <a:rPr lang="de-DE" dirty="0" smtClean="0"/>
              <a:t> </a:t>
            </a:r>
            <a:r>
              <a:rPr lang="de-DE" dirty="0" err="1" smtClean="0"/>
              <a:t>Dec</a:t>
            </a:r>
            <a:r>
              <a:rPr lang="de-DE" dirty="0" smtClean="0"/>
              <a:t>. 2 on </a:t>
            </a:r>
            <a:r>
              <a:rPr lang="de-DE" dirty="0"/>
              <a:t>13 </a:t>
            </a:r>
            <a:r>
              <a:rPr lang="de-DE" dirty="0" err="1" smtClean="0"/>
              <a:t>October</a:t>
            </a:r>
            <a:r>
              <a:rPr lang="de-DE" dirty="0" smtClean="0"/>
              <a:t> (</a:t>
            </a:r>
            <a:r>
              <a:rPr lang="de-DE" dirty="0" err="1" smtClean="0"/>
              <a:t>done</a:t>
            </a:r>
            <a:r>
              <a:rPr lang="de-DE" dirty="0" smtClean="0"/>
              <a:t>)</a:t>
            </a:r>
            <a:endParaRPr lang="de-DE" dirty="0"/>
          </a:p>
          <a:p>
            <a:pPr marL="857250" lvl="1">
              <a:buFont typeface="Symbol" panose="05050102010706020507" pitchFamily="18" charset="2"/>
              <a:buChar char="-"/>
            </a:pPr>
            <a:r>
              <a:rPr lang="de-DE" dirty="0" smtClean="0"/>
              <a:t>CRG Meeting 28 Nov.</a:t>
            </a:r>
          </a:p>
          <a:p>
            <a:pPr marL="1200150" lvl="2">
              <a:buFont typeface="Symbol" panose="05050102010706020507" pitchFamily="18" charset="2"/>
              <a:buChar char="-"/>
            </a:pPr>
            <a:r>
              <a:rPr lang="de-DE" dirty="0" smtClean="0"/>
              <a:t>Motion </a:t>
            </a:r>
            <a:r>
              <a:rPr lang="de-DE" dirty="0" err="1" smtClean="0"/>
              <a:t>to</a:t>
            </a:r>
            <a:r>
              <a:rPr lang="de-DE" dirty="0" smtClean="0"/>
              <a:t> </a:t>
            </a:r>
            <a:r>
              <a:rPr lang="de-DE" dirty="0" err="1" smtClean="0"/>
              <a:t>sent</a:t>
            </a:r>
            <a:r>
              <a:rPr lang="de-DE" dirty="0" smtClean="0"/>
              <a:t> </a:t>
            </a:r>
            <a:r>
              <a:rPr lang="de-DE" dirty="0" err="1" smtClean="0"/>
              <a:t>draft</a:t>
            </a:r>
            <a:r>
              <a:rPr lang="de-DE" dirty="0" smtClean="0"/>
              <a:t> </a:t>
            </a:r>
            <a:r>
              <a:rPr lang="de-DE" dirty="0" err="1" smtClean="0"/>
              <a:t>to</a:t>
            </a:r>
            <a:r>
              <a:rPr lang="de-DE" dirty="0" smtClean="0"/>
              <a:t> </a:t>
            </a:r>
            <a:r>
              <a:rPr lang="de-DE" dirty="0" err="1" smtClean="0"/>
              <a:t>RevCom</a:t>
            </a:r>
            <a:endParaRPr lang="de-DE" dirty="0" smtClean="0"/>
          </a:p>
          <a:p>
            <a:pPr marL="1257300" lvl="2" indent="-342900">
              <a:buFontTx/>
              <a:buChar char="-"/>
            </a:pPr>
            <a:r>
              <a:rPr lang="de-DE" dirty="0" smtClean="0"/>
              <a:t>Motion </a:t>
            </a:r>
            <a:r>
              <a:rPr lang="de-DE" dirty="0" err="1" smtClean="0"/>
              <a:t>to</a:t>
            </a:r>
            <a:r>
              <a:rPr lang="de-DE" dirty="0" smtClean="0"/>
              <a:t> </a:t>
            </a:r>
            <a:r>
              <a:rPr lang="de-DE" dirty="0" err="1" smtClean="0"/>
              <a:t>reconfirm</a:t>
            </a:r>
            <a:r>
              <a:rPr lang="de-DE" dirty="0" smtClean="0"/>
              <a:t> CRG</a:t>
            </a:r>
          </a:p>
          <a:p>
            <a:pPr marL="857250" lvl="1">
              <a:buFont typeface="Symbol" panose="05050102010706020507" pitchFamily="18" charset="2"/>
              <a:buChar char="-"/>
            </a:pPr>
            <a:r>
              <a:rPr lang="de-DE" dirty="0" smtClean="0"/>
              <a:t>Plan </a:t>
            </a:r>
            <a:r>
              <a:rPr lang="de-DE" dirty="0" err="1" smtClean="0"/>
              <a:t>is</a:t>
            </a:r>
            <a:r>
              <a:rPr lang="de-DE" dirty="0" smtClean="0"/>
              <a:t> </a:t>
            </a:r>
            <a:r>
              <a:rPr lang="de-DE" dirty="0" err="1" smtClean="0"/>
              <a:t>to</a:t>
            </a:r>
            <a:r>
              <a:rPr lang="de-DE" dirty="0" smtClean="0"/>
              <a:t> </a:t>
            </a:r>
            <a:r>
              <a:rPr lang="de-DE" dirty="0" err="1" smtClean="0"/>
              <a:t>submit</a:t>
            </a:r>
            <a:r>
              <a:rPr lang="de-DE" dirty="0" smtClean="0"/>
              <a:t> </a:t>
            </a:r>
            <a:r>
              <a:rPr lang="de-DE" dirty="0" err="1"/>
              <a:t>to</a:t>
            </a:r>
            <a:r>
              <a:rPr lang="de-DE" dirty="0"/>
              <a:t> </a:t>
            </a:r>
            <a:r>
              <a:rPr lang="de-DE" dirty="0" err="1"/>
              <a:t>RevCom</a:t>
            </a:r>
            <a:r>
              <a:rPr lang="de-DE" dirty="0"/>
              <a:t> </a:t>
            </a:r>
            <a:r>
              <a:rPr lang="de-DE" dirty="0" err="1" smtClean="0"/>
              <a:t>December</a:t>
            </a:r>
            <a:r>
              <a:rPr lang="de-DE" dirty="0" smtClean="0"/>
              <a:t> 2</a:t>
            </a:r>
          </a:p>
          <a:p>
            <a:pPr marL="857250" lvl="1">
              <a:buFont typeface="Symbol" panose="05050102010706020507" pitchFamily="18" charset="2"/>
              <a:buChar char="-"/>
            </a:pPr>
            <a:r>
              <a:rPr lang="de-DE" dirty="0" err="1" smtClean="0"/>
              <a:t>No</a:t>
            </a:r>
            <a:r>
              <a:rPr lang="de-DE" dirty="0" smtClean="0"/>
              <a:t> </a:t>
            </a:r>
            <a:r>
              <a:rPr lang="de-DE" dirty="0" err="1" smtClean="0"/>
              <a:t>more</a:t>
            </a:r>
            <a:r>
              <a:rPr lang="de-DE" dirty="0" smtClean="0"/>
              <a:t> </a:t>
            </a:r>
            <a:r>
              <a:rPr lang="de-DE" dirty="0" err="1" smtClean="0"/>
              <a:t>meeting</a:t>
            </a:r>
            <a:r>
              <a:rPr lang="de-DE" dirty="0" smtClean="0"/>
              <a:t> </a:t>
            </a:r>
            <a:r>
              <a:rPr lang="de-DE" dirty="0" err="1" smtClean="0"/>
              <a:t>slots</a:t>
            </a:r>
            <a:r>
              <a:rPr lang="de-DE" dirty="0" smtClean="0"/>
              <a:t> </a:t>
            </a:r>
            <a:r>
              <a:rPr lang="de-DE" dirty="0" err="1" smtClean="0"/>
              <a:t>for</a:t>
            </a:r>
            <a:r>
              <a:rPr lang="de-DE" dirty="0" smtClean="0"/>
              <a:t> </a:t>
            </a:r>
            <a:r>
              <a:rPr lang="de-DE" dirty="0" err="1" smtClean="0"/>
              <a:t>Jamuary</a:t>
            </a:r>
            <a:endParaRPr lang="de-DE" dirty="0" smtClean="0"/>
          </a:p>
          <a:p>
            <a:pPr marL="857250" lvl="1">
              <a:buFont typeface="Symbol" panose="05050102010706020507" pitchFamily="18" charset="2"/>
              <a:buChar char="-"/>
            </a:pPr>
            <a:r>
              <a:rPr lang="de-DE" dirty="0" err="1" smtClean="0"/>
              <a:t>Prepare</a:t>
            </a:r>
            <a:r>
              <a:rPr lang="de-DE" dirty="0" smtClean="0"/>
              <a:t> final WG </a:t>
            </a:r>
            <a:r>
              <a:rPr lang="de-DE" dirty="0" err="1" smtClean="0"/>
              <a:t>presentation</a:t>
            </a:r>
            <a:r>
              <a:rPr lang="de-DE" dirty="0" smtClean="0"/>
              <a:t> </a:t>
            </a:r>
            <a:r>
              <a:rPr lang="de-DE" dirty="0" err="1" smtClean="0"/>
              <a:t>of</a:t>
            </a:r>
            <a:r>
              <a:rPr lang="de-DE" dirty="0" smtClean="0"/>
              <a:t> 802.15.13 in </a:t>
            </a:r>
            <a:r>
              <a:rPr lang="de-DE" dirty="0" err="1" smtClean="0"/>
              <a:t>January</a:t>
            </a:r>
            <a:r>
              <a:rPr lang="de-DE" dirty="0" smtClean="0"/>
              <a:t> </a:t>
            </a: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20</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41880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12 </a:t>
            </a:r>
            <a:r>
              <a:rPr lang="de-DE" altLang="en-US" sz="1600" dirty="0" err="1" smtClean="0"/>
              <a:t>meetings</a:t>
            </a:r>
            <a:r>
              <a:rPr lang="de-DE" altLang="en-US" sz="1600" dirty="0" smtClean="0"/>
              <a:t> </a:t>
            </a:r>
            <a:r>
              <a:rPr lang="de-DE" altLang="en-US" sz="1600" dirty="0" err="1" smtClean="0"/>
              <a:t>is</a:t>
            </a:r>
            <a:r>
              <a:rPr lang="de-DE" altLang="en-US" sz="1600" dirty="0" smtClean="0"/>
              <a:t> 100%</a:t>
            </a:r>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802.15 and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800632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977544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6</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703786028"/>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7</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mentor.ieee.org/802.15/dcn/10/15-10-0235-29-0000-802-15-operations-manual.docx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sz="1800" dirty="0" smtClean="0"/>
              <a:t>Initial SA letter ballot</a:t>
            </a:r>
          </a:p>
          <a:p>
            <a:pPr lvl="1"/>
            <a:r>
              <a:rPr lang="en-US" sz="1600" dirty="0" smtClean="0"/>
              <a:t>82% </a:t>
            </a:r>
            <a:r>
              <a:rPr lang="en-US" sz="1600" dirty="0"/>
              <a:t>return rate, </a:t>
            </a:r>
            <a:r>
              <a:rPr lang="en-US" sz="1600" dirty="0" smtClean="0"/>
              <a:t>95% </a:t>
            </a:r>
            <a:r>
              <a:rPr lang="en-US" sz="1600" dirty="0"/>
              <a:t>approval </a:t>
            </a:r>
            <a:r>
              <a:rPr lang="en-US" sz="1600" dirty="0" smtClean="0"/>
              <a:t>rate, </a:t>
            </a:r>
            <a:r>
              <a:rPr lang="en-US" sz="1600" b="0" dirty="0" smtClean="0"/>
              <a:t>3 NO votes with 21 MBS comments</a:t>
            </a:r>
          </a:p>
          <a:p>
            <a:pPr lvl="1"/>
            <a:r>
              <a:rPr lang="en-US" sz="1600" b="0" dirty="0" smtClean="0"/>
              <a:t>314 comments were </a:t>
            </a:r>
            <a:r>
              <a:rPr lang="en-US" sz="1600" dirty="0"/>
              <a:t>received (9 </a:t>
            </a:r>
            <a:r>
              <a:rPr lang="en-US" sz="1600" dirty="0" smtClean="0"/>
              <a:t>general, 112 </a:t>
            </a:r>
            <a:r>
              <a:rPr lang="en-US" sz="1600" dirty="0"/>
              <a:t>technical, 193 </a:t>
            </a:r>
            <a:r>
              <a:rPr lang="en-US" sz="1600" dirty="0" smtClean="0"/>
              <a:t>editorial)</a:t>
            </a:r>
            <a:endParaRPr lang="en-US" sz="1600" b="0" dirty="0" smtClean="0"/>
          </a:p>
          <a:p>
            <a:r>
              <a:rPr lang="en-US" sz="1800" dirty="0" smtClean="0"/>
              <a:t>1</a:t>
            </a:r>
            <a:r>
              <a:rPr lang="en-US" sz="1800" baseline="30000" dirty="0" smtClean="0"/>
              <a:t>st</a:t>
            </a:r>
            <a:r>
              <a:rPr lang="en-US" sz="1800" dirty="0" smtClean="0"/>
              <a:t> Recirculation</a:t>
            </a:r>
          </a:p>
          <a:p>
            <a:pPr lvl="1"/>
            <a:r>
              <a:rPr lang="en-US" sz="1600" dirty="0" smtClean="0"/>
              <a:t>83% </a:t>
            </a:r>
            <a:r>
              <a:rPr lang="en-US" sz="1600" dirty="0"/>
              <a:t>return rate, </a:t>
            </a:r>
            <a:r>
              <a:rPr lang="en-US" sz="1600" dirty="0" smtClean="0"/>
              <a:t>98% </a:t>
            </a:r>
            <a:r>
              <a:rPr lang="en-US" sz="1600" dirty="0"/>
              <a:t>approval </a:t>
            </a:r>
            <a:r>
              <a:rPr lang="en-US" sz="1600" dirty="0" smtClean="0"/>
              <a:t>rate, </a:t>
            </a:r>
            <a:r>
              <a:rPr lang="en-US" sz="1600" b="0" dirty="0" smtClean="0"/>
              <a:t>1 NO vote with 10 MBS comments</a:t>
            </a:r>
          </a:p>
          <a:p>
            <a:pPr lvl="1"/>
            <a:r>
              <a:rPr lang="en-US" sz="1600" b="0" dirty="0" smtClean="0"/>
              <a:t>158 comments were received (1 general, 96 technical, 61 editorial)</a:t>
            </a:r>
          </a:p>
          <a:p>
            <a:pPr marL="361950" indent="-361950"/>
            <a:r>
              <a:rPr lang="en-GB" sz="1800" dirty="0" smtClean="0"/>
              <a:t>2</a:t>
            </a:r>
            <a:r>
              <a:rPr lang="en-GB" sz="1800" baseline="30000" dirty="0" smtClean="0"/>
              <a:t>nd</a:t>
            </a:r>
            <a:r>
              <a:rPr lang="en-GB" sz="1800" dirty="0" smtClean="0"/>
              <a:t> Recirculation</a:t>
            </a:r>
            <a:endParaRPr lang="en-GB" sz="1800" dirty="0"/>
          </a:p>
          <a:p>
            <a:pPr lvl="1"/>
            <a:r>
              <a:rPr lang="en-US" sz="1600" dirty="0" smtClean="0"/>
              <a:t>84</a:t>
            </a:r>
            <a:r>
              <a:rPr lang="en-US" sz="1600" dirty="0"/>
              <a:t>% return </a:t>
            </a:r>
            <a:r>
              <a:rPr lang="en-US" sz="1600" dirty="0" smtClean="0"/>
              <a:t>rate, </a:t>
            </a:r>
            <a:r>
              <a:rPr lang="en-US" sz="1600" dirty="0"/>
              <a:t>97% approval </a:t>
            </a:r>
            <a:r>
              <a:rPr lang="en-US" sz="1600" dirty="0" smtClean="0"/>
              <a:t>rate, 2 </a:t>
            </a:r>
            <a:r>
              <a:rPr lang="en-US" sz="1600" dirty="0"/>
              <a:t>NO votes with </a:t>
            </a:r>
            <a:r>
              <a:rPr lang="en-US" sz="1600" dirty="0" smtClean="0"/>
              <a:t>6 MBS comments</a:t>
            </a:r>
          </a:p>
          <a:p>
            <a:pPr lvl="1"/>
            <a:r>
              <a:rPr lang="en-US" sz="1600" dirty="0"/>
              <a:t>94 comments were received (0 general, 45 technical, 49 editorial)</a:t>
            </a:r>
          </a:p>
          <a:p>
            <a:pPr marL="361950" indent="-361950"/>
            <a:r>
              <a:rPr lang="en-GB" sz="1800" dirty="0" smtClean="0"/>
              <a:t>3</a:t>
            </a:r>
            <a:r>
              <a:rPr lang="en-GB" sz="1800" baseline="30000" dirty="0" smtClean="0"/>
              <a:t>rd</a:t>
            </a:r>
            <a:r>
              <a:rPr lang="en-GB" sz="1800" dirty="0" smtClean="0"/>
              <a:t> Recirculation</a:t>
            </a:r>
          </a:p>
          <a:p>
            <a:pPr lvl="1"/>
            <a:r>
              <a:rPr lang="en-US" sz="1600" dirty="0" smtClean="0"/>
              <a:t>85% </a:t>
            </a:r>
            <a:r>
              <a:rPr lang="en-US" sz="1600" dirty="0"/>
              <a:t>return rate, 97% approval </a:t>
            </a:r>
            <a:r>
              <a:rPr lang="en-US" sz="1600" dirty="0" smtClean="0"/>
              <a:t>rate, 2 </a:t>
            </a:r>
            <a:r>
              <a:rPr lang="en-US" sz="1600" dirty="0"/>
              <a:t>NO votes with </a:t>
            </a:r>
            <a:r>
              <a:rPr lang="en-US" sz="1600" dirty="0" smtClean="0"/>
              <a:t>MBS </a:t>
            </a:r>
            <a:r>
              <a:rPr lang="en-US" sz="1600" dirty="0"/>
              <a:t>comments</a:t>
            </a:r>
          </a:p>
          <a:p>
            <a:pPr lvl="1"/>
            <a:r>
              <a:rPr lang="en-US" sz="1600" dirty="0" smtClean="0"/>
              <a:t>153 </a:t>
            </a:r>
            <a:r>
              <a:rPr lang="en-US" sz="1600" dirty="0"/>
              <a:t>comments were received </a:t>
            </a:r>
            <a:r>
              <a:rPr lang="en-US" sz="1600" dirty="0" smtClean="0"/>
              <a:t>(1 </a:t>
            </a:r>
            <a:r>
              <a:rPr lang="en-US" sz="1600" dirty="0"/>
              <a:t>general, </a:t>
            </a:r>
            <a:r>
              <a:rPr lang="en-US" sz="1600" dirty="0" smtClean="0"/>
              <a:t>78 </a:t>
            </a:r>
            <a:r>
              <a:rPr lang="en-US" sz="1600" dirty="0"/>
              <a:t>technical, </a:t>
            </a:r>
            <a:r>
              <a:rPr lang="en-US" sz="1600" dirty="0" smtClean="0"/>
              <a:t>74 </a:t>
            </a:r>
            <a:r>
              <a:rPr lang="en-US" sz="1600" dirty="0"/>
              <a:t>editorial</a:t>
            </a:r>
            <a:r>
              <a:rPr lang="en-US" sz="1600" dirty="0" smtClean="0"/>
              <a:t>)</a:t>
            </a:r>
          </a:p>
          <a:p>
            <a:pPr marL="361950" indent="-361950"/>
            <a:r>
              <a:rPr lang="en-GB" sz="1800" dirty="0" smtClean="0"/>
              <a:t>…</a:t>
            </a:r>
          </a:p>
          <a:p>
            <a:pPr marL="361950" indent="-361950"/>
            <a:r>
              <a:rPr lang="en-GB" sz="1800" dirty="0" smtClean="0"/>
              <a:t>5</a:t>
            </a:r>
            <a:r>
              <a:rPr lang="en-GB" sz="1800" baseline="30000" dirty="0" smtClean="0"/>
              <a:t>th</a:t>
            </a:r>
            <a:r>
              <a:rPr lang="en-GB" sz="1800" dirty="0" smtClean="0"/>
              <a:t> </a:t>
            </a:r>
            <a:r>
              <a:rPr lang="en-GB" sz="1800" dirty="0" smtClean="0"/>
              <a:t>Recirculation (end Nov. 14)</a:t>
            </a:r>
            <a:endParaRPr lang="en-GB" sz="1800" dirty="0"/>
          </a:p>
          <a:p>
            <a:pPr lvl="1"/>
            <a:r>
              <a:rPr lang="en-US" sz="1600" dirty="0"/>
              <a:t>85% return rate, </a:t>
            </a:r>
            <a:r>
              <a:rPr lang="en-US" sz="1600" dirty="0" smtClean="0"/>
              <a:t>98% </a:t>
            </a:r>
            <a:r>
              <a:rPr lang="en-US" sz="1600" dirty="0"/>
              <a:t>approval rate, </a:t>
            </a:r>
            <a:r>
              <a:rPr lang="en-US" sz="1600" dirty="0" smtClean="0"/>
              <a:t>1 </a:t>
            </a:r>
            <a:r>
              <a:rPr lang="en-US" sz="1600" dirty="0"/>
              <a:t>NO </a:t>
            </a:r>
            <a:r>
              <a:rPr lang="en-US" sz="1600" dirty="0" smtClean="0"/>
              <a:t>vote </a:t>
            </a:r>
            <a:r>
              <a:rPr lang="en-US" sz="1600" dirty="0"/>
              <a:t>with </a:t>
            </a:r>
            <a:r>
              <a:rPr lang="en-US" sz="1600" dirty="0" smtClean="0"/>
              <a:t>1 MBS comment</a:t>
            </a:r>
            <a:endParaRPr lang="en-US" sz="1600" dirty="0"/>
          </a:p>
          <a:p>
            <a:pPr lvl="1"/>
            <a:r>
              <a:rPr lang="en-US" sz="1600" dirty="0" smtClean="0"/>
              <a:t>17 </a:t>
            </a:r>
            <a:r>
              <a:rPr lang="en-US" sz="1600" dirty="0"/>
              <a:t>comments were received </a:t>
            </a:r>
            <a:r>
              <a:rPr lang="en-US" sz="1600" dirty="0" smtClean="0"/>
              <a:t>(0 </a:t>
            </a:r>
            <a:r>
              <a:rPr lang="en-US" sz="1600" dirty="0"/>
              <a:t>general, </a:t>
            </a:r>
            <a:r>
              <a:rPr lang="en-US" sz="1600" dirty="0" smtClean="0"/>
              <a:t>11 </a:t>
            </a:r>
            <a:r>
              <a:rPr lang="en-US" sz="1600" dirty="0"/>
              <a:t>technical, </a:t>
            </a:r>
            <a:r>
              <a:rPr lang="en-US" sz="1600" dirty="0" smtClean="0"/>
              <a:t>6 </a:t>
            </a:r>
            <a:r>
              <a:rPr lang="en-US" sz="1600" dirty="0"/>
              <a:t>editorial)</a:t>
            </a:r>
          </a:p>
          <a:p>
            <a:pPr lvl="1"/>
            <a:endParaRPr lang="en-US" sz="16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8381800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smtClean="0"/>
              <a:t>Agenda in </a:t>
            </a:r>
            <a:r>
              <a:rPr lang="de-DE" dirty="0" err="1" smtClean="0"/>
              <a:t>doc</a:t>
            </a:r>
            <a:r>
              <a:rPr lang="de-DE" dirty="0" smtClean="0"/>
              <a:t>. 15-22/0590r0</a:t>
            </a:r>
          </a:p>
          <a:p>
            <a:pPr marL="1119188" lvl="2" indent="-363538">
              <a:buFont typeface="Symbol" panose="05050102010706020507" pitchFamily="18" charset="2"/>
              <a:buChar char="-"/>
              <a:defRPr/>
            </a:pPr>
            <a:r>
              <a:rPr lang="de-DE" sz="2000" dirty="0" err="1" smtClean="0"/>
              <a:t>resolve</a:t>
            </a:r>
            <a:r>
              <a:rPr lang="de-DE" sz="2000" dirty="0" smtClean="0"/>
              <a:t> </a:t>
            </a:r>
            <a:r>
              <a:rPr lang="de-DE" sz="2000" dirty="0" err="1" smtClean="0"/>
              <a:t>comments</a:t>
            </a:r>
            <a:r>
              <a:rPr lang="de-DE" sz="2000" dirty="0" smtClean="0"/>
              <a:t> </a:t>
            </a:r>
            <a:r>
              <a:rPr lang="de-DE" sz="2000" dirty="0" err="1" smtClean="0"/>
              <a:t>against</a:t>
            </a:r>
            <a:r>
              <a:rPr lang="de-DE" sz="2000" dirty="0" smtClean="0"/>
              <a:t> D9.0</a:t>
            </a:r>
          </a:p>
          <a:p>
            <a:pPr marL="1119188" lvl="2" indent="-363538">
              <a:buFont typeface="Symbol" panose="05050102010706020507" pitchFamily="18" charset="2"/>
              <a:buChar char="-"/>
              <a:defRPr/>
            </a:pPr>
            <a:r>
              <a:rPr lang="de-DE" sz="2000" dirty="0" err="1" smtClean="0"/>
              <a:t>approve</a:t>
            </a:r>
            <a:r>
              <a:rPr lang="de-DE" sz="2000" dirty="0" smtClean="0"/>
              <a:t> </a:t>
            </a:r>
            <a:r>
              <a:rPr lang="de-DE" sz="2000" dirty="0" err="1" smtClean="0"/>
              <a:t>comment</a:t>
            </a:r>
            <a:r>
              <a:rPr lang="de-DE" sz="2000" dirty="0" smtClean="0"/>
              <a:t> </a:t>
            </a:r>
            <a:r>
              <a:rPr lang="de-DE" sz="2000" dirty="0" err="1" smtClean="0"/>
              <a:t>resolutions</a:t>
            </a:r>
            <a:endParaRPr lang="de-DE" sz="2000" dirty="0" smtClean="0"/>
          </a:p>
          <a:p>
            <a:pPr marL="1119188" lvl="2" indent="-363538">
              <a:buFont typeface="Symbol" panose="05050102010706020507" pitchFamily="18" charset="2"/>
              <a:buChar char="-"/>
              <a:defRPr/>
            </a:pPr>
            <a:r>
              <a:rPr lang="de-DE" sz="2000" dirty="0" err="1" smtClean="0"/>
              <a:t>leave</a:t>
            </a:r>
            <a:r>
              <a:rPr lang="de-DE" sz="2000" dirty="0" smtClean="0"/>
              <a:t> D9.0 </a:t>
            </a:r>
            <a:r>
              <a:rPr lang="de-DE" sz="2000" dirty="0" err="1" smtClean="0"/>
              <a:t>unchanged</a:t>
            </a:r>
            <a:r>
              <a:rPr lang="de-DE" sz="2000" dirty="0" smtClean="0"/>
              <a:t> </a:t>
            </a:r>
            <a:r>
              <a:rPr lang="de-DE" sz="2000" dirty="0" err="1" smtClean="0"/>
              <a:t>or</a:t>
            </a:r>
            <a:r>
              <a:rPr lang="de-DE" sz="2000" dirty="0"/>
              <a:t> </a:t>
            </a:r>
            <a:r>
              <a:rPr lang="de-DE" sz="2000" dirty="0" err="1"/>
              <a:t>create</a:t>
            </a:r>
            <a:r>
              <a:rPr lang="de-DE" sz="2000" dirty="0"/>
              <a:t> </a:t>
            </a:r>
            <a:r>
              <a:rPr lang="de-DE" sz="2000" dirty="0" smtClean="0"/>
              <a:t>D10.0</a:t>
            </a:r>
          </a:p>
          <a:p>
            <a:pPr marL="1119188" lvl="2" indent="-363538">
              <a:buFont typeface="Symbol" panose="05050102010706020507" pitchFamily="18" charset="2"/>
              <a:buChar char="-"/>
              <a:defRPr/>
            </a:pPr>
            <a:r>
              <a:rPr lang="de-DE" sz="2000" dirty="0"/>
              <a:t>M</a:t>
            </a:r>
            <a:r>
              <a:rPr lang="de-DE" sz="2000" dirty="0" smtClean="0"/>
              <a:t>otion </a:t>
            </a:r>
            <a:r>
              <a:rPr lang="de-DE" sz="2000" dirty="0" err="1" smtClean="0"/>
              <a:t>to</a:t>
            </a:r>
            <a:r>
              <a:rPr lang="de-DE" sz="2000" dirty="0" smtClean="0"/>
              <a:t> </a:t>
            </a:r>
            <a:r>
              <a:rPr lang="de-DE" sz="2000" dirty="0" err="1" smtClean="0"/>
              <a:t>start</a:t>
            </a:r>
            <a:r>
              <a:rPr lang="de-DE" sz="2000" dirty="0" smtClean="0"/>
              <a:t> </a:t>
            </a:r>
            <a:r>
              <a:rPr lang="de-DE" sz="2000" dirty="0" err="1" smtClean="0"/>
              <a:t>recirculation</a:t>
            </a:r>
            <a:endParaRPr lang="de-DE" sz="2000" dirty="0" smtClean="0"/>
          </a:p>
          <a:p>
            <a:pPr marL="1119188" lvl="2" indent="-363538">
              <a:buFont typeface="Symbol" panose="05050102010706020507" pitchFamily="18" charset="2"/>
              <a:buChar char="-"/>
              <a:defRPr/>
            </a:pPr>
            <a:r>
              <a:rPr lang="de-DE" sz="2000" dirty="0" err="1" smtClean="0"/>
              <a:t>discuss</a:t>
            </a:r>
            <a:r>
              <a:rPr lang="de-DE" sz="2000" dirty="0" smtClean="0"/>
              <a:t> </a:t>
            </a:r>
            <a:r>
              <a:rPr lang="de-DE" sz="2000" dirty="0" err="1" smtClean="0"/>
              <a:t>timeline</a:t>
            </a:r>
            <a:endParaRPr lang="de-DE" sz="2000" dirty="0" smtClean="0"/>
          </a:p>
          <a:p>
            <a:pPr indent="-387350" algn="just">
              <a:buFont typeface="Arial" panose="020B0604020202020204" pitchFamily="34" charset="0"/>
              <a:buChar char="•"/>
              <a:defRPr/>
            </a:pPr>
            <a:r>
              <a:rPr lang="de-DE" sz="2000" dirty="0" smtClean="0"/>
              <a:t>4 </a:t>
            </a:r>
            <a:r>
              <a:rPr lang="de-DE" sz="2000" dirty="0" err="1" smtClean="0"/>
              <a:t>slots</a:t>
            </a:r>
            <a:r>
              <a:rPr lang="de-DE" sz="2000" dirty="0" smtClean="0"/>
              <a:t> </a:t>
            </a:r>
            <a:r>
              <a:rPr lang="de-DE" sz="2000" dirty="0" err="1" smtClean="0"/>
              <a:t>this</a:t>
            </a:r>
            <a:r>
              <a:rPr lang="de-DE" sz="2000" dirty="0" smtClean="0"/>
              <a:t> </a:t>
            </a:r>
            <a:r>
              <a:rPr lang="de-DE" sz="2000" dirty="0" err="1" smtClean="0"/>
              <a:t>week</a:t>
            </a:r>
            <a:endParaRPr lang="de-DE" sz="2000" dirty="0" smtClean="0"/>
          </a:p>
          <a:p>
            <a:pPr lvl="2" indent="-387350" algn="just">
              <a:buFont typeface="Symbol" panose="05050102010706020507" pitchFamily="18" charset="2"/>
              <a:buChar char="-"/>
              <a:defRPr/>
            </a:pPr>
            <a:r>
              <a:rPr lang="de-DE" sz="2000" dirty="0" smtClean="0"/>
              <a:t>TUE Sept-15 PM1</a:t>
            </a:r>
          </a:p>
          <a:p>
            <a:pPr lvl="2" indent="-387350" algn="just">
              <a:buFont typeface="Symbol" panose="05050102010706020507" pitchFamily="18" charset="2"/>
              <a:buChar char="-"/>
              <a:defRPr/>
            </a:pPr>
            <a:r>
              <a:rPr lang="de-DE" sz="2000" dirty="0" smtClean="0"/>
              <a:t>WED Sept-16 PM2</a:t>
            </a:r>
          </a:p>
          <a:p>
            <a:pPr lvl="2" indent="-387350" algn="just">
              <a:buFont typeface="Symbol" panose="05050102010706020507" pitchFamily="18" charset="2"/>
              <a:buChar char="-"/>
              <a:defRPr/>
            </a:pPr>
            <a:r>
              <a:rPr lang="de-DE" sz="2000" dirty="0" smtClean="0"/>
              <a:t>THUR Sept-17 AM1</a:t>
            </a:r>
          </a:p>
          <a:p>
            <a:pPr lvl="2" indent="-387350" algn="just">
              <a:buFont typeface="Symbol" panose="05050102010706020507" pitchFamily="18" charset="2"/>
              <a:buChar char="-"/>
              <a:defRPr/>
            </a:pPr>
            <a:r>
              <a:rPr lang="de-DE" sz="2000" dirty="0" smtClean="0"/>
              <a:t>THUR Sept 17 AM2</a:t>
            </a:r>
            <a:endParaRPr lang="de-DE" sz="2000" b="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9</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plan for November</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1838</Words>
  <Application>Microsoft Office PowerPoint</Application>
  <PresentationFormat>Bildschirmpräsentation (4:3)</PresentationFormat>
  <Paragraphs>286</Paragraphs>
  <Slides>20</Slides>
  <Notes>13</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20</vt:i4>
      </vt:variant>
    </vt:vector>
  </HeadingPairs>
  <TitlesOfParts>
    <vt:vector size="30" baseType="lpstr">
      <vt:lpstr>MS Gothic</vt:lpstr>
      <vt:lpstr>ＭＳ Ｐゴシック</vt:lpstr>
      <vt:lpstr>ＭＳ Ｐゴシック</vt:lpstr>
      <vt:lpstr>Arial</vt:lpstr>
      <vt:lpstr>Arial Unicode MS</vt:lpstr>
      <vt:lpstr>Symbol</vt:lpstr>
      <vt:lpstr>Times New Roman</vt:lpstr>
      <vt:lpstr>Wingdings</vt:lpstr>
      <vt:lpstr>802-11-Submission</vt:lpstr>
      <vt:lpstr>Document</vt:lpstr>
      <vt:lpstr>IEEE 802.15 TG13  Multi-Gbit/s Optical Wireless Communication  November 2022 Meeting Agenda</vt:lpstr>
      <vt:lpstr>PowerPoint-Präsentation</vt:lpstr>
      <vt:lpstr>PowerPoint-Präsentation</vt:lpstr>
      <vt:lpstr>Registration for 802 LMSC Plenaries and 802 Wireless Interims</vt:lpstr>
      <vt:lpstr>Deadbeat Consequences (Deadbeat: in default of paying registration fee for a prior mtg.)</vt:lpstr>
      <vt:lpstr>PowerPoint-Präsentation</vt:lpstr>
      <vt:lpstr>Task Group Operating Rules</vt:lpstr>
      <vt:lpstr>TG13 SA ballot status</vt:lpstr>
      <vt:lpstr>PowerPoint-Präsentation</vt:lpstr>
      <vt:lpstr>PowerPoint-Präsentation</vt:lpstr>
      <vt:lpstr>PowerPoint-Präsentation</vt:lpstr>
      <vt:lpstr>TG 13 Motion to reconfirm CRG</vt:lpstr>
      <vt:lpstr>WG Motion to reconfirm CRG</vt:lpstr>
      <vt:lpstr>Plan for CRG Telcos</vt:lpstr>
      <vt:lpstr>PowerPoint-Präsentation</vt:lpstr>
      <vt:lpstr>PowerPoint-Präsentation</vt:lpstr>
      <vt:lpstr>PowerPoint-Präsentation</vt:lpstr>
      <vt:lpstr>PowerPoint-Präsentation</vt:lpstr>
      <vt:lpstr>PowerPoint-Präsentation</vt:lpstr>
      <vt:lpstr>TG13 Timeline</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5994</cp:revision>
  <cp:lastPrinted>2014-11-04T15:04:57Z</cp:lastPrinted>
  <dcterms:created xsi:type="dcterms:W3CDTF">2007-04-17T18:10:23Z</dcterms:created>
  <dcterms:modified xsi:type="dcterms:W3CDTF">2022-11-15T07:19:41Z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