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73" r:id="rId9"/>
    <p:sldId id="862" r:id="rId10"/>
    <p:sldId id="754" r:id="rId11"/>
    <p:sldId id="560" r:id="rId12"/>
    <p:sldId id="846" r:id="rId13"/>
    <p:sldId id="828" r:id="rId14"/>
    <p:sldId id="872" r:id="rId15"/>
    <p:sldId id="857" r:id="rId16"/>
    <p:sldId id="868" r:id="rId17"/>
    <p:sldId id="859" r:id="rId18"/>
    <p:sldId id="870" r:id="rId19"/>
    <p:sldId id="871" r:id="rId20"/>
    <p:sldId id="875"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10</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11</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15-22-0590-00-0013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a:t>
            </a:r>
            <a:r>
              <a:rPr lang="en-US" altLang="en-US" sz="3000" dirty="0" smtClean="0"/>
              <a:t>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2022-11-14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8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smtClean="0">
                <a:solidFill>
                  <a:srgbClr val="FF0000"/>
                </a:solidFill>
              </a:rPr>
              <a:t>TUE</a:t>
            </a:r>
            <a:r>
              <a:rPr lang="de-DE" sz="2000" dirty="0" smtClean="0"/>
              <a:t> </a:t>
            </a:r>
            <a:r>
              <a:rPr lang="de-DE" sz="2000" dirty="0" smtClean="0"/>
              <a:t>Sept-12 </a:t>
            </a:r>
            <a:r>
              <a:rPr lang="en-GB" sz="2000" dirty="0" smtClean="0"/>
              <a:t>PM1 (13:30-15:30 Kona, 19:30-21:30 </a:t>
            </a:r>
            <a:r>
              <a:rPr lang="en-GB" sz="2000" dirty="0"/>
              <a:t>CET)</a:t>
            </a:r>
            <a:endParaRPr lang="de-DE" sz="2000" dirty="0"/>
          </a:p>
          <a:p>
            <a:pPr marL="1028700" lvl="1"/>
            <a:r>
              <a:rPr lang="en-GB" sz="1800" dirty="0"/>
              <a:t>Status of SA </a:t>
            </a:r>
            <a:r>
              <a:rPr lang="en-GB" sz="1800" dirty="0" smtClean="0"/>
              <a:t>ballot</a:t>
            </a:r>
          </a:p>
          <a:p>
            <a:pPr marL="1028700" lvl="1"/>
            <a:r>
              <a:rPr lang="en-GB" sz="1800" dirty="0" smtClean="0"/>
              <a:t>Approve agenda and July minutes </a:t>
            </a:r>
            <a:endParaRPr lang="en-GB" sz="1800" dirty="0"/>
          </a:p>
          <a:p>
            <a:pPr marL="1028700" lvl="1"/>
            <a:r>
              <a:rPr lang="en-GB" sz="1800" dirty="0" smtClean="0"/>
              <a:t>Reconfirm CRG </a:t>
            </a:r>
          </a:p>
          <a:p>
            <a:pPr marL="1028700" lvl="1"/>
            <a:r>
              <a:rPr lang="en-GB" sz="1800" dirty="0" smtClean="0"/>
              <a:t>Announce teleconferences</a:t>
            </a:r>
          </a:p>
          <a:p>
            <a:pPr marL="357188" indent="-357188"/>
            <a:r>
              <a:rPr lang="de-DE" sz="2000" dirty="0" err="1" smtClean="0"/>
              <a:t>Thursday</a:t>
            </a:r>
            <a:r>
              <a:rPr lang="de-DE" sz="2000" dirty="0" smtClean="0"/>
              <a:t> Sept-15 </a:t>
            </a:r>
            <a:r>
              <a:rPr lang="en-GB" sz="2000" dirty="0" smtClean="0">
                <a:solidFill>
                  <a:srgbClr val="FF0000"/>
                </a:solidFill>
              </a:rPr>
              <a:t>AM1</a:t>
            </a:r>
            <a:r>
              <a:rPr lang="en-GB" sz="2000" dirty="0" smtClean="0"/>
              <a:t> </a:t>
            </a:r>
            <a:r>
              <a:rPr lang="en-GB" sz="2000" dirty="0"/>
              <a:t>(13:30-15:30 </a:t>
            </a:r>
            <a:r>
              <a:rPr lang="en-GB" sz="2000" dirty="0" smtClean="0"/>
              <a:t>Kona, </a:t>
            </a:r>
            <a:r>
              <a:rPr lang="en-GB" sz="2000" dirty="0"/>
              <a:t>19:30-21:30 CET)</a:t>
            </a:r>
            <a:endParaRPr lang="de-DE" sz="2000" dirty="0"/>
          </a:p>
          <a:p>
            <a:pPr marL="989013" lvl="1" indent="-269875"/>
            <a:r>
              <a:rPr lang="en-GB" sz="1800" dirty="0" smtClean="0"/>
              <a:t>Motion to create </a:t>
            </a:r>
            <a:r>
              <a:rPr lang="en-GB" sz="1800" dirty="0" smtClean="0"/>
              <a:t>D10 or leave D9 unchanged</a:t>
            </a:r>
            <a:endParaRPr lang="en-GB" sz="1800" dirty="0" smtClean="0"/>
          </a:p>
          <a:p>
            <a:pPr marL="989013" lvl="1" indent="-269875"/>
            <a:r>
              <a:rPr lang="en-GB" sz="1800" dirty="0" smtClean="0"/>
              <a:t>Motion to 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10</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11</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Sept 12,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73100927"/>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smtClean="0"/>
                        <a:t>September</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18330988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a:t>
            </a:r>
            <a:r>
              <a:rPr lang="en-GB" altLang="en-US" i="1" dirty="0" smtClean="0">
                <a:sym typeface="Wingdings" panose="05000000000000000000" pitchFamily="2" charset="2"/>
              </a:rPr>
              <a:t>November </a:t>
            </a:r>
            <a:r>
              <a:rPr lang="en-GB" altLang="en-US" i="1" dirty="0" smtClean="0">
                <a:sym typeface="Wingdings" panose="05000000000000000000" pitchFamily="2" charset="2"/>
              </a:rPr>
              <a:t>TG13 hybrid meeting in doc. </a:t>
            </a:r>
            <a:r>
              <a:rPr lang="en-GB" altLang="en-US" i="1" dirty="0" smtClean="0">
                <a:sym typeface="Wingdings" panose="05000000000000000000" pitchFamily="2" charset="2"/>
              </a:rPr>
              <a:t>15-22-0xxxr1</a:t>
            </a:r>
            <a:r>
              <a:rPr lang="en-GB" altLang="en-US" i="1" dirty="0" smtClean="0">
                <a:sym typeface="Wingdings" panose="05000000000000000000" pitchFamily="2" charset="2"/>
              </a:rPr>
              <a:t>.</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a:t>
            </a:r>
            <a:r>
              <a:rPr lang="de-DE" dirty="0" smtClean="0"/>
              <a:t>2022, 11:00-12.30 CET (5:00-6:30 ET, 18:00-19:30 KT)</a:t>
            </a:r>
          </a:p>
          <a:p>
            <a:pPr marL="800100" lvl="1"/>
            <a:r>
              <a:rPr lang="de-DE" dirty="0" smtClean="0"/>
              <a:t>  </a:t>
            </a:r>
            <a:r>
              <a:rPr lang="de-DE" dirty="0" smtClean="0"/>
              <a:t>5 </a:t>
            </a:r>
            <a:r>
              <a:rPr lang="de-DE" dirty="0" err="1" smtClean="0"/>
              <a:t>Dec</a:t>
            </a:r>
            <a:r>
              <a:rPr lang="de-DE" dirty="0" smtClean="0"/>
              <a:t>. </a:t>
            </a:r>
            <a:r>
              <a:rPr lang="de-DE" dirty="0" smtClean="0"/>
              <a:t>2022, 11:00-12.30 CET (5:00-6:30 ET, 18:00-19:30 KT)</a:t>
            </a:r>
          </a:p>
          <a:p>
            <a:pPr marL="800100" lvl="1"/>
            <a:r>
              <a:rPr lang="de-DE" dirty="0" smtClean="0"/>
              <a:t>12 </a:t>
            </a:r>
            <a:r>
              <a:rPr lang="de-DE" dirty="0" err="1" smtClean="0"/>
              <a:t>Dec</a:t>
            </a:r>
            <a:r>
              <a:rPr lang="de-DE" dirty="0" smtClean="0"/>
              <a:t>. </a:t>
            </a:r>
            <a:r>
              <a:rPr lang="de-DE" dirty="0" smtClean="0"/>
              <a:t>2022, 11:00-12.30 CET (5:00-6:30 ET, 18:00-19:30 KT)</a:t>
            </a:r>
          </a:p>
          <a:p>
            <a:pPr marL="800100" lvl="1"/>
            <a:r>
              <a:rPr lang="de-DE" dirty="0" smtClean="0"/>
              <a:t>19 </a:t>
            </a:r>
            <a:r>
              <a:rPr lang="de-DE" dirty="0" err="1" smtClean="0"/>
              <a:t>Dec</a:t>
            </a:r>
            <a:r>
              <a:rPr lang="de-DE" dirty="0" smtClean="0"/>
              <a:t>. </a:t>
            </a:r>
            <a:r>
              <a:rPr lang="de-DE" dirty="0" smtClean="0"/>
              <a:t>2022, 11:00-12.30 CET (5:00-6:30 ET, 18:00-19:30 KT)</a:t>
            </a:r>
          </a:p>
          <a:p>
            <a:pPr marL="800100" lvl="1"/>
            <a:r>
              <a:rPr lang="de-DE" dirty="0" smtClean="0"/>
              <a:t>2 Jan 2023, </a:t>
            </a:r>
            <a:r>
              <a:rPr lang="de-DE" dirty="0"/>
              <a:t>11:00-12.30 CET (5:00-6:30 ET, 18:00-19:30 KT</a:t>
            </a:r>
            <a:r>
              <a:rPr lang="de-DE" dirty="0" smtClean="0"/>
              <a: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a:t>
            </a:r>
            <a:r>
              <a:rPr lang="en-GB" altLang="en-US" i="1" dirty="0" smtClean="0">
                <a:sym typeface="Wingdings" panose="05000000000000000000" pitchFamily="2" charset="2"/>
              </a:rPr>
              <a:t>September </a:t>
            </a:r>
            <a:r>
              <a:rPr lang="en-GB" altLang="en-US" i="1" dirty="0" smtClean="0">
                <a:sym typeface="Wingdings" panose="05000000000000000000" pitchFamily="2" charset="2"/>
              </a:rPr>
              <a:t>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15-22/xxxr1</a:t>
            </a:r>
            <a:r>
              <a:rPr lang="en-GB" altLang="en-US" i="1" dirty="0" smtClean="0">
                <a:solidFill>
                  <a:srgbClr val="000000"/>
                </a:solidFill>
                <a:latin typeface="Times New Roman"/>
              </a:rPr>
              <a:t>.</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Thursday</a:t>
            </a:r>
            <a:r>
              <a:rPr lang="de-DE" dirty="0" smtClean="0"/>
              <a:t> September 15,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80603988"/>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smtClean="0"/>
                        <a:t>Motion </a:t>
                      </a:r>
                      <a:r>
                        <a:rPr lang="de-DE" sz="1800" dirty="0" err="1" smtClean="0"/>
                        <a:t>to</a:t>
                      </a:r>
                      <a:r>
                        <a:rPr lang="de-DE" sz="1800" dirty="0" smtClean="0"/>
                        <a:t> </a:t>
                      </a:r>
                      <a:r>
                        <a:rPr lang="de-DE" sz="1800" dirty="0" err="1" smtClean="0"/>
                        <a:t>create</a:t>
                      </a:r>
                      <a:r>
                        <a:rPr lang="de-DE" sz="1800" dirty="0" smtClean="0"/>
                        <a:t> </a:t>
                      </a:r>
                      <a:r>
                        <a:rPr lang="de-DE" sz="1800" dirty="0" smtClean="0"/>
                        <a:t>D10 </a:t>
                      </a:r>
                      <a:r>
                        <a:rPr lang="de-DE" sz="1800" dirty="0" err="1" smtClean="0"/>
                        <a:t>if</a:t>
                      </a:r>
                      <a:r>
                        <a:rPr lang="de-DE" sz="1800" dirty="0" smtClean="0"/>
                        <a:t> </a:t>
                      </a:r>
                      <a:r>
                        <a:rPr lang="de-DE" sz="1800" dirty="0" err="1" smtClean="0"/>
                        <a:t>needed</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a:t>
                      </a:r>
                      <a:r>
                        <a:rPr lang="de-DE" sz="1800" dirty="0" err="1" smtClean="0"/>
                        <a:t>timeline</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a:t>
            </a:r>
            <a:r>
              <a:rPr lang="en-US" i="1" dirty="0" smtClean="0"/>
              <a:t>15-22-0xxx/r4 </a:t>
            </a:r>
            <a:r>
              <a:rPr lang="en-US" i="1" dirty="0" smtClean="0"/>
              <a:t>including the additional comments, and authorize the Technical Editor to include them in TG13 </a:t>
            </a:r>
            <a:r>
              <a:rPr lang="en-US" i="1" dirty="0" smtClean="0"/>
              <a:t>D10.0</a:t>
            </a:r>
            <a:r>
              <a:rPr lang="en-US" i="1" dirty="0" smtClean="0"/>
              <a:t>.</a:t>
            </a:r>
          </a:p>
          <a:p>
            <a:pPr>
              <a:buNone/>
            </a:pPr>
            <a:r>
              <a:rPr lang="en-US" i="1" dirty="0" smtClean="0"/>
              <a:t> </a:t>
            </a:r>
            <a:endParaRPr lang="de-DE" i="1" dirty="0"/>
          </a:p>
          <a:p>
            <a:pPr lvl="0">
              <a:buNone/>
            </a:pPr>
            <a:r>
              <a:rPr lang="en-US" i="1" dirty="0"/>
              <a:t>Moved by </a:t>
            </a:r>
            <a:r>
              <a:rPr lang="en-US" i="1" dirty="0" smtClean="0"/>
              <a:t>:	</a:t>
            </a:r>
            <a:endParaRPr lang="de-DE" i="1" dirty="0"/>
          </a:p>
          <a:p>
            <a:pPr lvl="0">
              <a:buNone/>
            </a:pPr>
            <a:r>
              <a:rPr lang="en-US" i="1" dirty="0" smtClean="0"/>
              <a:t>Seconded </a:t>
            </a:r>
            <a:r>
              <a:rPr lang="en-US" i="1" dirty="0"/>
              <a:t>by </a:t>
            </a:r>
            <a:r>
              <a:rPr lang="en-US" i="1" dirty="0" smtClean="0"/>
              <a:t>:	</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a:t>
            </a:r>
            <a:r>
              <a:rPr lang="en-GB" i="1" dirty="0" smtClean="0"/>
              <a:t>P802.15.13-D10 </a:t>
            </a:r>
            <a:r>
              <a:rPr lang="en-GB" i="1" dirty="0" smtClean="0"/>
              <a:t>(as edited in accordance with the instructions in document </a:t>
            </a:r>
            <a:r>
              <a:rPr lang="en-GB" i="1" dirty="0" smtClean="0"/>
              <a:t>15-22/0xxxr4</a:t>
            </a:r>
            <a:r>
              <a:rPr lang="en-GB" i="1" dirty="0" smtClean="0"/>
              <a:t>)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err="1" smtClean="0">
                <a:sym typeface="Wingdings" panose="05000000000000000000" pitchFamily="2" charset="2"/>
              </a:rPr>
              <a:t>unianimous</a:t>
            </a:r>
            <a:r>
              <a:rPr lang="en-GB" altLang="en-US" i="1" dirty="0" smtClean="0">
                <a:sym typeface="Wingdings" panose="05000000000000000000" pitchFamily="2" charset="2"/>
              </a:rPr>
              <a:t> 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November </a:t>
            </a:r>
            <a:r>
              <a:rPr lang="en-US" altLang="en-US" dirty="0" smtClean="0"/>
              <a:t>2022 hybrid </a:t>
            </a:r>
            <a:r>
              <a:rPr lang="en-US" altLang="en-US" dirty="0" smtClean="0"/>
              <a:t>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a:t>
            </a:r>
            <a:r>
              <a:rPr lang="en-GB" i="1" dirty="0" smtClean="0"/>
              <a:t>P802.15.13-D10 </a:t>
            </a:r>
            <a:r>
              <a:rPr lang="en-GB" i="1" dirty="0" smtClean="0"/>
              <a:t>(as edited in accordance with the instructions in document </a:t>
            </a:r>
            <a:r>
              <a:rPr lang="en-GB" i="1" dirty="0" smtClean="0"/>
              <a:t>15-22/0xxxr4</a:t>
            </a:r>
            <a:r>
              <a:rPr lang="en-GB" i="1" dirty="0" smtClean="0"/>
              <a:t>)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a:t>
            </a:r>
            <a:r>
              <a:rPr lang="de-DE" dirty="0" smtClean="0"/>
              <a:t>5</a:t>
            </a:r>
            <a:r>
              <a:rPr lang="de-DE" baseline="30000" dirty="0" smtClean="0"/>
              <a:t>rd</a:t>
            </a:r>
            <a:r>
              <a:rPr lang="de-DE" dirty="0" smtClean="0"/>
              <a:t> and </a:t>
            </a:r>
            <a:r>
              <a:rPr lang="de-DE" dirty="0" err="1" smtClean="0"/>
              <a:t>hopefully</a:t>
            </a:r>
            <a:r>
              <a:rPr lang="de-DE" dirty="0" smtClean="0"/>
              <a:t> last </a:t>
            </a:r>
            <a:r>
              <a:rPr lang="de-DE" dirty="0" err="1" smtClean="0"/>
              <a:t>recirc</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a:t>
            </a:r>
            <a:r>
              <a:rPr lang="de-DE" dirty="0" smtClean="0"/>
              <a:t>D10 </a:t>
            </a:r>
            <a:r>
              <a:rPr lang="de-DE" dirty="0" err="1" smtClean="0"/>
              <a:t>until</a:t>
            </a:r>
            <a:r>
              <a:rPr lang="de-DE" dirty="0" smtClean="0"/>
              <a:t> </a:t>
            </a:r>
            <a:r>
              <a:rPr lang="de-DE" dirty="0" smtClean="0"/>
              <a:t>xx Nov.</a:t>
            </a:r>
            <a:endParaRPr lang="de-DE" dirty="0" smtClean="0"/>
          </a:p>
          <a:p>
            <a:pPr marL="857250" lvl="1">
              <a:buFont typeface="Symbol" panose="05050102010706020507" pitchFamily="18" charset="2"/>
              <a:buChar char="-"/>
            </a:pPr>
            <a:r>
              <a:rPr lang="de-DE" dirty="0" err="1"/>
              <a:t>Ask</a:t>
            </a:r>
            <a:r>
              <a:rPr lang="de-DE" dirty="0"/>
              <a:t> 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a:t>
            </a:r>
            <a:r>
              <a:rPr lang="de-DE" dirty="0" smtClean="0"/>
              <a:t>28 Nov.</a:t>
            </a:r>
            <a:endParaRPr lang="de-DE" dirty="0" smtClean="0"/>
          </a:p>
          <a:p>
            <a:pPr marL="1200150" lvl="2">
              <a:buFont typeface="Symbol" panose="05050102010706020507" pitchFamily="18" charset="2"/>
              <a:buChar char="-"/>
            </a:pPr>
            <a:r>
              <a:rPr lang="de-DE" dirty="0" smtClean="0"/>
              <a:t>Motion </a:t>
            </a:r>
            <a:r>
              <a:rPr lang="de-DE" dirty="0" err="1" smtClean="0"/>
              <a:t>to</a:t>
            </a:r>
            <a:r>
              <a:rPr lang="de-DE" dirty="0" smtClean="0"/>
              <a:t> </a:t>
            </a:r>
            <a:r>
              <a:rPr lang="de-DE" dirty="0" err="1" smtClean="0"/>
              <a:t>sent</a:t>
            </a:r>
            <a:r>
              <a:rPr lang="de-DE" dirty="0" smtClean="0"/>
              <a:t> </a:t>
            </a:r>
            <a:r>
              <a:rPr lang="de-DE" dirty="0" err="1" smtClean="0"/>
              <a:t>draft</a:t>
            </a:r>
            <a:r>
              <a:rPr lang="de-DE" dirty="0" smtClean="0"/>
              <a:t> </a:t>
            </a:r>
            <a:r>
              <a:rPr lang="de-DE" dirty="0" err="1" smtClean="0"/>
              <a:t>to</a:t>
            </a:r>
            <a:r>
              <a:rPr lang="de-DE" dirty="0" smtClean="0"/>
              <a:t> </a:t>
            </a:r>
            <a:r>
              <a:rPr lang="de-DE" dirty="0" err="1" smtClean="0"/>
              <a:t>RevCom</a:t>
            </a:r>
            <a:endParaRPr lang="de-DE" dirty="0" smtClean="0"/>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a:t>to</a:t>
            </a:r>
            <a:r>
              <a:rPr lang="de-DE" dirty="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err="1" smtClean="0"/>
              <a:t>No</a:t>
            </a:r>
            <a:r>
              <a:rPr lang="de-DE" dirty="0" smtClean="0"/>
              <a:t> </a:t>
            </a:r>
            <a:r>
              <a:rPr lang="de-DE" dirty="0" err="1" smtClean="0"/>
              <a:t>more</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Jamuary</a:t>
            </a:r>
            <a:endParaRPr lang="de-DE" dirty="0" smtClean="0"/>
          </a:p>
          <a:p>
            <a:pPr marL="857250" lvl="1">
              <a:buFont typeface="Symbol" panose="05050102010706020507" pitchFamily="18" charset="2"/>
              <a:buChar char="-"/>
            </a:pPr>
            <a:r>
              <a:rPr lang="de-DE" dirty="0" err="1" smtClean="0"/>
              <a:t>Prepare</a:t>
            </a:r>
            <a:r>
              <a:rPr lang="de-DE" dirty="0" smtClean="0"/>
              <a:t> final WG </a:t>
            </a:r>
            <a:r>
              <a:rPr lang="de-DE" dirty="0" err="1" smtClean="0"/>
              <a:t>presentation</a:t>
            </a:r>
            <a:r>
              <a:rPr lang="de-DE" dirty="0" smtClean="0"/>
              <a:t> </a:t>
            </a:r>
            <a:r>
              <a:rPr lang="de-DE" dirty="0" err="1" smtClean="0"/>
              <a:t>of</a:t>
            </a:r>
            <a:r>
              <a:rPr lang="de-DE" dirty="0" smtClean="0"/>
              <a:t> 802.15.13 in </a:t>
            </a:r>
            <a:r>
              <a:rPr lang="de-DE" dirty="0" err="1" smtClean="0"/>
              <a:t>January</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a:t>
            </a:r>
            <a:r>
              <a:rPr lang="en-US" sz="1600" dirty="0" smtClean="0"/>
              <a:t>rate, </a:t>
            </a:r>
            <a:r>
              <a:rPr lang="en-US" sz="1600" b="0" dirty="0" smtClean="0"/>
              <a:t>3 </a:t>
            </a:r>
            <a:r>
              <a:rPr lang="en-US" sz="1600" b="0" dirty="0" smtClean="0"/>
              <a:t>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a:t>
            </a:r>
            <a:r>
              <a:rPr lang="en-US" sz="1600" dirty="0" smtClean="0"/>
              <a:t>rate, </a:t>
            </a:r>
            <a:r>
              <a:rPr lang="en-US" sz="1600" b="0" dirty="0" smtClean="0"/>
              <a:t>1 </a:t>
            </a:r>
            <a:r>
              <a:rPr lang="en-US" sz="1600" b="0" dirty="0" smtClean="0"/>
              <a:t>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a:t>
            </a:r>
            <a:r>
              <a:rPr lang="en-US" sz="1600" dirty="0" smtClean="0"/>
              <a:t>rate, 2 </a:t>
            </a:r>
            <a:r>
              <a:rPr lang="en-US" sz="1600" dirty="0"/>
              <a:t>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r>
              <a:rPr lang="en-US" sz="1600" dirty="0" smtClean="0"/>
              <a:t>)</a:t>
            </a:r>
          </a:p>
          <a:p>
            <a:pPr marL="361950" indent="-361950"/>
            <a:r>
              <a:rPr lang="en-GB" sz="1800" dirty="0" smtClean="0"/>
              <a:t>4</a:t>
            </a:r>
            <a:r>
              <a:rPr lang="en-GB" sz="1800" baseline="30000" dirty="0" smtClean="0"/>
              <a:t>th</a:t>
            </a:r>
            <a:r>
              <a:rPr lang="en-GB" sz="1800" dirty="0" smtClean="0"/>
              <a:t> Recirculation (end Nov. 14)</a:t>
            </a:r>
            <a:endParaRPr lang="en-GB" sz="1800" dirty="0"/>
          </a:p>
          <a:p>
            <a:pPr lvl="1"/>
            <a:r>
              <a:rPr lang="en-US" sz="1600" dirty="0">
                <a:solidFill>
                  <a:srgbClr val="FF0000"/>
                </a:solidFill>
              </a:rPr>
              <a:t>85</a:t>
            </a:r>
            <a:r>
              <a:rPr lang="en-US" sz="1600" dirty="0"/>
              <a:t>% return rate, </a:t>
            </a:r>
            <a:r>
              <a:rPr lang="en-US" sz="1600" dirty="0" smtClean="0">
                <a:solidFill>
                  <a:srgbClr val="FF0000"/>
                </a:solidFill>
              </a:rPr>
              <a:t>98</a:t>
            </a:r>
            <a:r>
              <a:rPr lang="en-US" sz="1600" dirty="0" smtClean="0"/>
              <a:t>% </a:t>
            </a:r>
            <a:r>
              <a:rPr lang="en-US" sz="1600" dirty="0"/>
              <a:t>approval rate, </a:t>
            </a:r>
            <a:r>
              <a:rPr lang="en-US" sz="1600" dirty="0" smtClean="0">
                <a:solidFill>
                  <a:srgbClr val="FF0000"/>
                </a:solidFill>
              </a:rPr>
              <a:t>1</a:t>
            </a:r>
            <a:r>
              <a:rPr lang="en-US" sz="1600" dirty="0" smtClean="0"/>
              <a:t> </a:t>
            </a:r>
            <a:r>
              <a:rPr lang="en-US" sz="1600" dirty="0"/>
              <a:t>NO </a:t>
            </a:r>
            <a:r>
              <a:rPr lang="en-US" sz="1600" dirty="0" smtClean="0"/>
              <a:t>vote </a:t>
            </a:r>
            <a:r>
              <a:rPr lang="en-US" sz="1600" dirty="0"/>
              <a:t>with </a:t>
            </a:r>
            <a:r>
              <a:rPr lang="en-US" sz="1600" dirty="0" smtClean="0"/>
              <a:t>1 MBS comment</a:t>
            </a:r>
            <a:endParaRPr lang="en-US" sz="1600" dirty="0"/>
          </a:p>
          <a:p>
            <a:pPr lvl="1"/>
            <a:r>
              <a:rPr lang="en-US" sz="1600" dirty="0" smtClean="0">
                <a:solidFill>
                  <a:srgbClr val="FF0000"/>
                </a:solidFill>
              </a:rPr>
              <a:t>1</a:t>
            </a:r>
            <a:r>
              <a:rPr lang="en-US" sz="1600" dirty="0" smtClean="0"/>
              <a:t> </a:t>
            </a:r>
            <a:r>
              <a:rPr lang="en-US" sz="1600" dirty="0"/>
              <a:t>comments were received </a:t>
            </a:r>
            <a:r>
              <a:rPr lang="en-US" sz="1600" dirty="0" smtClean="0"/>
              <a:t>(</a:t>
            </a:r>
            <a:r>
              <a:rPr lang="en-US" sz="1600" dirty="0" smtClean="0">
                <a:solidFill>
                  <a:srgbClr val="FF0000"/>
                </a:solidFill>
              </a:rPr>
              <a:t>0</a:t>
            </a:r>
            <a:r>
              <a:rPr lang="en-US" sz="1600" dirty="0" smtClean="0"/>
              <a:t> </a:t>
            </a:r>
            <a:r>
              <a:rPr lang="en-US" sz="1600" dirty="0"/>
              <a:t>general, </a:t>
            </a:r>
            <a:r>
              <a:rPr lang="en-US" sz="1600" dirty="0" smtClean="0">
                <a:solidFill>
                  <a:srgbClr val="FF0000"/>
                </a:solidFill>
              </a:rPr>
              <a:t>1</a:t>
            </a:r>
            <a:r>
              <a:rPr lang="en-US" sz="1600" dirty="0" smtClean="0"/>
              <a:t> </a:t>
            </a:r>
            <a:r>
              <a:rPr lang="en-US" sz="1600" dirty="0"/>
              <a:t>technical, </a:t>
            </a:r>
            <a:r>
              <a:rPr lang="en-US" sz="1600" dirty="0" smtClean="0">
                <a:solidFill>
                  <a:srgbClr val="FF0000"/>
                </a:solidFill>
              </a:rPr>
              <a:t>0</a:t>
            </a:r>
            <a:r>
              <a:rPr lang="en-US" sz="1600" dirty="0" smtClean="0"/>
              <a:t> </a:t>
            </a:r>
            <a:r>
              <a:rPr lang="en-US" sz="1600" dirty="0"/>
              <a:t>editorial)</a:t>
            </a:r>
          </a:p>
          <a:p>
            <a:pPr lvl="1"/>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a:t>
            </a:r>
            <a:r>
              <a:rPr lang="de-DE" dirty="0" smtClean="0"/>
              <a:t>15-22/0590r0</a:t>
            </a:r>
            <a:endParaRPr lang="de-DE" dirty="0" smtClean="0"/>
          </a:p>
          <a:p>
            <a:pPr marL="1119188" lvl="2" indent="-363538">
              <a:buFont typeface="Symbol" panose="05050102010706020507" pitchFamily="18" charset="2"/>
              <a:buChar char="-"/>
              <a:defRPr/>
            </a:pPr>
            <a:r>
              <a:rPr lang="de-DE" sz="2000" dirty="0" err="1" smtClean="0"/>
              <a:t>resolve</a:t>
            </a:r>
            <a:r>
              <a:rPr lang="de-DE" sz="2000" dirty="0" smtClean="0"/>
              <a:t> </a:t>
            </a:r>
            <a:r>
              <a:rPr lang="de-DE" sz="2000" dirty="0" err="1" smtClean="0"/>
              <a:t>comments</a:t>
            </a:r>
            <a:r>
              <a:rPr lang="de-DE" sz="2000" dirty="0" smtClean="0"/>
              <a:t> </a:t>
            </a:r>
            <a:r>
              <a:rPr lang="de-DE" sz="2000" dirty="0" err="1" smtClean="0"/>
              <a:t>against</a:t>
            </a:r>
            <a:r>
              <a:rPr lang="de-DE" sz="2000" dirty="0" smtClean="0"/>
              <a:t> D9.0</a:t>
            </a:r>
            <a:endParaRPr lang="de-DE" sz="2000" dirty="0" smtClean="0"/>
          </a:p>
          <a:p>
            <a:pPr marL="1119188" lvl="2" indent="-363538">
              <a:buFont typeface="Symbol" panose="05050102010706020507" pitchFamily="18" charset="2"/>
              <a:buChar char="-"/>
              <a:defRPr/>
            </a:pPr>
            <a:r>
              <a:rPr lang="de-DE" sz="2000" dirty="0" err="1" smtClean="0"/>
              <a:t>approve</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leave</a:t>
            </a:r>
            <a:r>
              <a:rPr lang="de-DE" sz="2000" dirty="0" smtClean="0"/>
              <a:t> D9.0 </a:t>
            </a:r>
            <a:r>
              <a:rPr lang="de-DE" sz="2000" dirty="0" err="1" smtClean="0"/>
              <a:t>unchanged</a:t>
            </a:r>
            <a:r>
              <a:rPr lang="de-DE" sz="2000" dirty="0" smtClean="0"/>
              <a:t> </a:t>
            </a:r>
            <a:r>
              <a:rPr lang="de-DE" sz="2000" dirty="0" err="1" smtClean="0"/>
              <a:t>or</a:t>
            </a:r>
            <a:r>
              <a:rPr lang="de-DE" sz="2000" dirty="0"/>
              <a:t> </a:t>
            </a:r>
            <a:r>
              <a:rPr lang="de-DE" sz="2000" dirty="0" err="1"/>
              <a:t>create</a:t>
            </a:r>
            <a:r>
              <a:rPr lang="de-DE" sz="2000" dirty="0"/>
              <a:t> </a:t>
            </a:r>
            <a:r>
              <a:rPr lang="de-DE" sz="2000" dirty="0" smtClean="0"/>
              <a:t>D10.0</a:t>
            </a:r>
          </a:p>
          <a:p>
            <a:pPr marL="1119188" lvl="2" indent="-363538">
              <a:buFont typeface="Symbol" panose="05050102010706020507" pitchFamily="18" charset="2"/>
              <a:buChar char="-"/>
              <a:defRPr/>
            </a:pPr>
            <a:r>
              <a:rPr lang="de-DE" sz="2000" dirty="0"/>
              <a:t>M</a:t>
            </a:r>
            <a:r>
              <a:rPr lang="de-DE" sz="2000" dirty="0" smtClean="0"/>
              <a:t>otion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discuss</a:t>
            </a:r>
            <a:r>
              <a:rPr lang="de-DE" sz="2000" dirty="0" smtClean="0"/>
              <a:t> </a:t>
            </a:r>
            <a:r>
              <a:rPr lang="de-DE" sz="2000" dirty="0" err="1" smtClean="0"/>
              <a:t>timeline</a:t>
            </a:r>
            <a:endParaRPr lang="de-DE" sz="2000" dirty="0" smtClean="0"/>
          </a:p>
          <a:p>
            <a:pPr indent="-387350" algn="just">
              <a:buFont typeface="Arial" panose="020B0604020202020204" pitchFamily="34" charset="0"/>
              <a:buChar char="•"/>
              <a:defRPr/>
            </a:pPr>
            <a:r>
              <a:rPr lang="de-DE" sz="2000" dirty="0" smtClean="0"/>
              <a:t>4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t>TUE Sept-15 PM1</a:t>
            </a:r>
            <a:endParaRPr lang="de-DE" sz="2000" dirty="0" smtClean="0"/>
          </a:p>
          <a:p>
            <a:pPr lvl="2" indent="-387350" algn="just">
              <a:buFont typeface="Symbol" panose="05050102010706020507" pitchFamily="18" charset="2"/>
              <a:buChar char="-"/>
              <a:defRPr/>
            </a:pPr>
            <a:r>
              <a:rPr lang="de-DE" sz="2000" dirty="0" smtClean="0"/>
              <a:t>WED Sept-16 PM2</a:t>
            </a:r>
          </a:p>
          <a:p>
            <a:pPr lvl="2" indent="-387350" algn="just">
              <a:buFont typeface="Symbol" panose="05050102010706020507" pitchFamily="18" charset="2"/>
              <a:buChar char="-"/>
              <a:defRPr/>
            </a:pPr>
            <a:r>
              <a:rPr lang="de-DE" sz="2000" dirty="0" smtClean="0"/>
              <a:t>THUR Sept-17 AM1</a:t>
            </a:r>
          </a:p>
          <a:p>
            <a:pPr lvl="2" indent="-387350" algn="just">
              <a:buFont typeface="Symbol" panose="05050102010706020507" pitchFamily="18" charset="2"/>
              <a:buChar char="-"/>
              <a:defRPr/>
            </a:pPr>
            <a:r>
              <a:rPr lang="de-DE" sz="2000" dirty="0" smtClean="0"/>
              <a:t>THUR Sept 17</a:t>
            </a:r>
            <a:r>
              <a:rPr lang="de-DE" sz="2000" dirty="0" smtClean="0"/>
              <a:t> 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a:t>
            </a:r>
            <a:r>
              <a:rPr lang="en-US" altLang="en-US" sz="3200" dirty="0" smtClean="0">
                <a:solidFill>
                  <a:schemeClr val="tx2"/>
                </a:solidFill>
              </a:rPr>
              <a:t>Nov</a:t>
            </a:r>
            <a:r>
              <a:rPr lang="en-US" altLang="en-US" sz="3200" dirty="0" smtClean="0">
                <a:solidFill>
                  <a:schemeClr val="tx2"/>
                </a:solidFill>
              </a:rPr>
              <a:t>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1911</Words>
  <Application>Microsoft Office PowerPoint</Application>
  <PresentationFormat>Bildschirmpräsentation (4:3)</PresentationFormat>
  <Paragraphs>301</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November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PowerPoint-Präsentation</vt:lpstr>
      <vt:lpstr>TG 13 Motion to reconfirm CRG</vt:lpstr>
      <vt:lpstr>WG Motion to reconfirm CRG</vt:lpstr>
      <vt:lpstr>Plan for CRG Telcos</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5989</cp:revision>
  <cp:lastPrinted>2014-11-04T15:04:57Z</cp:lastPrinted>
  <dcterms:created xsi:type="dcterms:W3CDTF">2007-04-17T18:10:23Z</dcterms:created>
  <dcterms:modified xsi:type="dcterms:W3CDTF">2022-11-14T04:18:18Z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