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3"/>
  </p:notesMasterIdLst>
  <p:handoutMasterIdLst>
    <p:handoutMasterId r:id="rId14"/>
  </p:handoutMasterIdLst>
  <p:sldIdLst>
    <p:sldId id="338" r:id="rId2"/>
    <p:sldId id="315" r:id="rId3"/>
    <p:sldId id="312" r:id="rId4"/>
    <p:sldId id="339" r:id="rId5"/>
    <p:sldId id="347" r:id="rId6"/>
    <p:sldId id="351" r:id="rId7"/>
    <p:sldId id="352" r:id="rId8"/>
    <p:sldId id="353" r:id="rId9"/>
    <p:sldId id="350" r:id="rId10"/>
    <p:sldId id="354" r:id="rId11"/>
    <p:sldId id="323" r:id="rId12"/>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iroyo ogawa" initials="HO"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FFFF"/>
    <a:srgbClr val="FF99FF"/>
    <a:srgbClr val="0C00FF"/>
    <a:srgbClr val="99CCFF"/>
    <a:srgbClr val="FDFFB2"/>
    <a:srgbClr val="66CCFF"/>
    <a:srgbClr val="799393"/>
    <a:srgbClr val="EBD6FF"/>
    <a:srgbClr val="FFD7B2"/>
    <a:srgbClr val="B7FF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A8226E-917A-4630-878C-5548AA98DD2C}" v="20" dt="2022-11-13T07:55:24.21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80" autoAdjust="0"/>
    <p:restoredTop sz="84615" autoAdjust="0"/>
  </p:normalViewPr>
  <p:slideViewPr>
    <p:cSldViewPr>
      <p:cViewPr varScale="1">
        <p:scale>
          <a:sx n="83" d="100"/>
          <a:sy n="83" d="100"/>
        </p:scale>
        <p:origin x="1906" y="3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70" d="100"/>
          <a:sy n="70" d="100"/>
        </p:scale>
        <p:origin x="-1334" y="-5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30992"/>
            <a:ext cx="275813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7858">
              <a:defRPr sz="1500" b="1"/>
            </a:lvl1pPr>
          </a:lstStyle>
          <a:p>
            <a:r>
              <a:rPr lang="en-US" altLang="ja-JP"/>
              <a:t>doc.: IEEE 802.15-14-0xxx-00-0thz</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7858">
              <a:defRPr sz="1500" b="1"/>
            </a:lvl1pPr>
          </a:lstStyle>
          <a:p>
            <a:r>
              <a:rPr lang="en-US" altLang="ja-JP"/>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7858">
              <a:defRPr sz="1100"/>
            </a:lvl1pPr>
          </a:lstStyle>
          <a:p>
            <a:r>
              <a:rPr lang="en-US" altLang="ja-JP"/>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97858">
              <a:defRPr sz="1100"/>
            </a:lvl1pPr>
          </a:lstStyle>
          <a:p>
            <a:r>
              <a:rPr lang="en-US" altLang="ja-JP"/>
              <a:t>Page </a:t>
            </a:r>
            <a:fld id="{54C6E288-0E76-415F-881E-0A10FDF5DEE4}" type="slidenum">
              <a:rPr lang="en-US" altLang="ja-JP"/>
              <a:pPr/>
              <a:t>‹#›</a:t>
            </a:fld>
            <a:endParaRPr lang="en-US" altLang="ja-JP"/>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
        <p:nvSpPr>
          <p:cNvPr id="3079" name="Rectangle 7"/>
          <p:cNvSpPr>
            <a:spLocks noChangeArrowheads="1"/>
          </p:cNvSpPr>
          <p:nvPr/>
        </p:nvSpPr>
        <p:spPr bwMode="auto">
          <a:xfrm>
            <a:off x="710256" y="9905482"/>
            <a:ext cx="72813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97858"/>
            <a:r>
              <a:rPr lang="en-US" altLang="ja-JP"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Tree>
    <p:extLst>
      <p:ext uri="{BB962C8B-B14F-4D97-AF65-F5344CB8AC3E}">
        <p14:creationId xmlns:p14="http://schemas.microsoft.com/office/powerpoint/2010/main" val="141682102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7858">
              <a:defRPr sz="1500" b="1"/>
            </a:lvl1pPr>
          </a:lstStyle>
          <a:p>
            <a:r>
              <a:rPr lang="en-US" altLang="ja-JP"/>
              <a:t>doc.: IEEE 802.15-14-0xxx-00-0thz</a:t>
            </a:r>
          </a:p>
        </p:txBody>
      </p:sp>
      <p:sp>
        <p:nvSpPr>
          <p:cNvPr id="2051" name="Rectangle 3"/>
          <p:cNvSpPr>
            <a:spLocks noGrp="1" noChangeArrowheads="1"/>
          </p:cNvSpPr>
          <p:nvPr>
            <p:ph type="dt" idx="1"/>
          </p:nvPr>
        </p:nvSpPr>
        <p:spPr bwMode="auto">
          <a:xfrm>
            <a:off x="669623" y="108544"/>
            <a:ext cx="2802013"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7858">
              <a:defRPr sz="1500" b="1"/>
            </a:lvl1pPr>
          </a:lstStyle>
          <a:p>
            <a:r>
              <a:rPr lang="en-US" altLang="ja-JP"/>
              <a:t>&lt;month year&gt;</a:t>
            </a:r>
          </a:p>
        </p:txBody>
      </p:sp>
      <p:sp>
        <p:nvSpPr>
          <p:cNvPr id="2053" name="Rectangle 5"/>
          <p:cNvSpPr>
            <a:spLocks noGrp="1" noChangeArrowheads="1"/>
          </p:cNvSpPr>
          <p:nvPr>
            <p:ph type="body" sz="quarter" idx="3"/>
          </p:nvPr>
        </p:nvSpPr>
        <p:spPr bwMode="auto">
          <a:xfrm>
            <a:off x="945923" y="4861704"/>
            <a:ext cx="5207454" cy="460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125" tIns="49215" rIns="100125" bIns="49215"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7858">
              <a:defRPr/>
            </a:lvl1pPr>
          </a:lstStyle>
          <a:p>
            <a:r>
              <a:rPr lang="en-US" altLang="ja-JP"/>
              <a:t>Page </a:t>
            </a:r>
            <a:fld id="{B37E8896-000A-4EEB-9D9E-1097B2ADD038}" type="slidenum">
              <a:rPr lang="en-US" altLang="ja-JP"/>
              <a:pPr/>
              <a:t>‹#›</a:t>
            </a:fld>
            <a:endParaRPr lang="en-US" altLang="ja-JP"/>
          </a:p>
        </p:txBody>
      </p:sp>
      <p:sp>
        <p:nvSpPr>
          <p:cNvPr id="2056" name="Rectangle 8"/>
          <p:cNvSpPr>
            <a:spLocks noChangeArrowheads="1"/>
          </p:cNvSpPr>
          <p:nvPr/>
        </p:nvSpPr>
        <p:spPr bwMode="auto">
          <a:xfrm>
            <a:off x="741136" y="9908983"/>
            <a:ext cx="72813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Tree>
    <p:extLst>
      <p:ext uri="{BB962C8B-B14F-4D97-AF65-F5344CB8AC3E}">
        <p14:creationId xmlns:p14="http://schemas.microsoft.com/office/powerpoint/2010/main" val="1622564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0125" y="773113"/>
            <a:ext cx="5099050" cy="3825875"/>
          </a:xfrm>
          <a:prstGeom prst="rect">
            <a:avLst/>
          </a:prstGeo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a:t>&lt;month year&gt;</a:t>
            </a:r>
          </a:p>
        </p:txBody>
      </p:sp>
      <p:sp>
        <p:nvSpPr>
          <p:cNvPr id="6" name="フッター プレースホルダー 5"/>
          <p:cNvSpPr>
            <a:spLocks noGrp="1"/>
          </p:cNvSpPr>
          <p:nvPr>
            <p:ph type="ftr" sz="quarter" idx="12"/>
          </p:nvPr>
        </p:nvSpPr>
        <p:spPr/>
        <p:txBody>
          <a:bodyPr/>
          <a:lstStyle/>
          <a:p>
            <a:pPr lvl="4"/>
            <a:r>
              <a:rPr lang="en-US" altLang="ja-JP"/>
              <a:t>&lt;author&gt;, &lt;company&gt;</a:t>
            </a:r>
          </a:p>
        </p:txBody>
      </p:sp>
      <p:sp>
        <p:nvSpPr>
          <p:cNvPr id="7" name="スライド番号プレースホルダー 6"/>
          <p:cNvSpPr>
            <a:spLocks noGrp="1"/>
          </p:cNvSpPr>
          <p:nvPr>
            <p:ph type="sldNum" sz="quarter" idx="13"/>
          </p:nvPr>
        </p:nvSpPr>
        <p:spPr/>
        <p:txBody>
          <a:bodyPr/>
          <a:lstStyle/>
          <a:p>
            <a:r>
              <a:rPr lang="en-US" altLang="ja-JP"/>
              <a:t>Page </a:t>
            </a:r>
            <a:fld id="{B37E8896-000A-4EEB-9D9E-1097B2ADD038}" type="slidenum">
              <a:rPr lang="en-US" altLang="ja-JP" smtClean="0"/>
              <a:pPr/>
              <a:t>1</a:t>
            </a:fld>
            <a:endParaRPr lang="en-US" altLang="ja-JP"/>
          </a:p>
        </p:txBody>
      </p:sp>
      <p:sp>
        <p:nvSpPr>
          <p:cNvPr id="8" name="ヘッダー プレースホルダー 7"/>
          <p:cNvSpPr>
            <a:spLocks noGrp="1"/>
          </p:cNvSpPr>
          <p:nvPr>
            <p:ph type="hdr" sz="quarter" idx="14"/>
          </p:nvPr>
        </p:nvSpPr>
        <p:spPr/>
        <p:txBody>
          <a:bodyPr/>
          <a:lstStyle/>
          <a:p>
            <a:r>
              <a:rPr lang="en-US" altLang="ja-JP"/>
              <a:t>doc.: IEEE 802.15-14-0xxx-00-0thz</a:t>
            </a:r>
          </a:p>
        </p:txBody>
      </p:sp>
    </p:spTree>
    <p:extLst>
      <p:ext uri="{BB962C8B-B14F-4D97-AF65-F5344CB8AC3E}">
        <p14:creationId xmlns:p14="http://schemas.microsoft.com/office/powerpoint/2010/main" val="640244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0125" y="773113"/>
            <a:ext cx="5099050" cy="3825875"/>
          </a:xfrm>
          <a:prstGeom prst="rect">
            <a:avLst/>
          </a:prstGeo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a:t>&lt;month year&gt;</a:t>
            </a:r>
          </a:p>
        </p:txBody>
      </p:sp>
      <p:sp>
        <p:nvSpPr>
          <p:cNvPr id="6" name="フッター プレースホルダー 5"/>
          <p:cNvSpPr>
            <a:spLocks noGrp="1"/>
          </p:cNvSpPr>
          <p:nvPr>
            <p:ph type="ftr" sz="quarter" idx="12"/>
          </p:nvPr>
        </p:nvSpPr>
        <p:spPr/>
        <p:txBody>
          <a:bodyPr/>
          <a:lstStyle/>
          <a:p>
            <a:pPr lvl="4"/>
            <a:r>
              <a:rPr lang="en-US" altLang="ja-JP"/>
              <a:t>&lt;author&gt;, &lt;company&gt;</a:t>
            </a:r>
          </a:p>
        </p:txBody>
      </p:sp>
      <p:sp>
        <p:nvSpPr>
          <p:cNvPr id="7" name="スライド番号プレースホルダー 6"/>
          <p:cNvSpPr>
            <a:spLocks noGrp="1"/>
          </p:cNvSpPr>
          <p:nvPr>
            <p:ph type="sldNum" sz="quarter" idx="13"/>
          </p:nvPr>
        </p:nvSpPr>
        <p:spPr/>
        <p:txBody>
          <a:bodyPr/>
          <a:lstStyle/>
          <a:p>
            <a:r>
              <a:rPr lang="en-US" altLang="ja-JP"/>
              <a:t>Page </a:t>
            </a:r>
            <a:fld id="{B37E8896-000A-4EEB-9D9E-1097B2ADD038}" type="slidenum">
              <a:rPr lang="en-US" altLang="ja-JP" smtClean="0"/>
              <a:pPr/>
              <a:t>2</a:t>
            </a:fld>
            <a:endParaRPr lang="en-US" altLang="ja-JP"/>
          </a:p>
        </p:txBody>
      </p:sp>
      <p:sp>
        <p:nvSpPr>
          <p:cNvPr id="8" name="ヘッダー プレースホルダー 7"/>
          <p:cNvSpPr>
            <a:spLocks noGrp="1"/>
          </p:cNvSpPr>
          <p:nvPr>
            <p:ph type="hdr" sz="quarter" idx="14"/>
          </p:nvPr>
        </p:nvSpPr>
        <p:spPr/>
        <p:txBody>
          <a:bodyPr/>
          <a:lstStyle/>
          <a:p>
            <a:r>
              <a:rPr lang="en-US" altLang="ja-JP"/>
              <a:t>doc.: IEEE 802.15-14-0xxx-00-0thz</a:t>
            </a:r>
          </a:p>
        </p:txBody>
      </p:sp>
    </p:spTree>
    <p:extLst>
      <p:ext uri="{BB962C8B-B14F-4D97-AF65-F5344CB8AC3E}">
        <p14:creationId xmlns:p14="http://schemas.microsoft.com/office/powerpoint/2010/main" val="3125778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a:t>doc.: IEEE 802.11-13/xxxxr2</a:t>
            </a:r>
          </a:p>
        </p:txBody>
      </p:sp>
    </p:spTree>
    <p:extLst>
      <p:ext uri="{BB962C8B-B14F-4D97-AF65-F5344CB8AC3E}">
        <p14:creationId xmlns:p14="http://schemas.microsoft.com/office/powerpoint/2010/main" val="930962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a:t>doc.: IEEE 802.11-13/xxxxr2</a:t>
            </a:r>
          </a:p>
        </p:txBody>
      </p:sp>
    </p:spTree>
    <p:extLst>
      <p:ext uri="{BB962C8B-B14F-4D97-AF65-F5344CB8AC3E}">
        <p14:creationId xmlns:p14="http://schemas.microsoft.com/office/powerpoint/2010/main" val="454709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a:t>doc.: IEEE 802.11-13/xxxxr2</a:t>
            </a:r>
          </a:p>
        </p:txBody>
      </p:sp>
    </p:spTree>
    <p:extLst>
      <p:ext uri="{BB962C8B-B14F-4D97-AF65-F5344CB8AC3E}">
        <p14:creationId xmlns:p14="http://schemas.microsoft.com/office/powerpoint/2010/main" val="810116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a:t>doc.: IEEE 802.11-13/xxxxr2</a:t>
            </a:r>
          </a:p>
        </p:txBody>
      </p:sp>
    </p:spTree>
    <p:extLst>
      <p:ext uri="{BB962C8B-B14F-4D97-AF65-F5344CB8AC3E}">
        <p14:creationId xmlns:p14="http://schemas.microsoft.com/office/powerpoint/2010/main" val="1715090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r>
              <a:rPr lang="en-US" altLang="ja-JP" dirty="0"/>
              <a:t>November 2018</a:t>
            </a:r>
          </a:p>
        </p:txBody>
      </p:sp>
      <p:sp>
        <p:nvSpPr>
          <p:cNvPr id="5" name="フッター プレースホルダー 4"/>
          <p:cNvSpPr>
            <a:spLocks noGrp="1"/>
          </p:cNvSpPr>
          <p:nvPr>
            <p:ph type="ftr" sz="quarter" idx="11"/>
          </p:nvPr>
        </p:nvSpPr>
        <p:spPr/>
        <p:txBody>
          <a:bodyPr/>
          <a:lstStyle>
            <a:lvl1pPr>
              <a:defRPr/>
            </a:lvl1pPr>
          </a:lstStyle>
          <a:p>
            <a:r>
              <a:rPr lang="da-DK" altLang="ja-JP" dirty="0"/>
              <a:t>Tetsuya Kawanishi, NICT, et al</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91C014BA-BEAF-4B8B-ACF5-0A1FADC3D0C2}" type="slidenum">
              <a:rPr lang="en-US" altLang="ja-JP"/>
              <a:pPr/>
              <a:t>‹#›</a:t>
            </a:fld>
            <a:endParaRPr lang="en-US" altLang="ja-JP"/>
          </a:p>
        </p:txBody>
      </p:sp>
    </p:spTree>
    <p:extLst>
      <p:ext uri="{BB962C8B-B14F-4D97-AF65-F5344CB8AC3E}">
        <p14:creationId xmlns:p14="http://schemas.microsoft.com/office/powerpoint/2010/main" val="1986583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r>
              <a:rPr lang="en-US" altLang="ja-JP" dirty="0"/>
              <a:t>November 2018</a:t>
            </a:r>
          </a:p>
        </p:txBody>
      </p:sp>
      <p:sp>
        <p:nvSpPr>
          <p:cNvPr id="5" name="フッター プレースホルダー 4"/>
          <p:cNvSpPr>
            <a:spLocks noGrp="1"/>
          </p:cNvSpPr>
          <p:nvPr>
            <p:ph type="ftr" sz="quarter" idx="11"/>
          </p:nvPr>
        </p:nvSpPr>
        <p:spPr/>
        <p:txBody>
          <a:bodyPr/>
          <a:lstStyle>
            <a:lvl1pPr>
              <a:defRPr/>
            </a:lvl1pPr>
          </a:lstStyle>
          <a:p>
            <a:r>
              <a:rPr lang="da-DK" altLang="ja-JP" dirty="0"/>
              <a:t>Tetsuya Kawanishi, NICT, et al</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F2CBD843-DC67-4AE4-BFF0-66A63764CC7B}" type="slidenum">
              <a:rPr lang="en-US" altLang="ja-JP"/>
              <a:pPr/>
              <a:t>‹#›</a:t>
            </a:fld>
            <a:endParaRPr lang="en-US" altLang="ja-JP"/>
          </a:p>
        </p:txBody>
      </p:sp>
    </p:spTree>
    <p:extLst>
      <p:ext uri="{BB962C8B-B14F-4D97-AF65-F5344CB8AC3E}">
        <p14:creationId xmlns:p14="http://schemas.microsoft.com/office/powerpoint/2010/main" val="151899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r>
              <a:rPr lang="en-US" altLang="ja-JP" dirty="0"/>
              <a:t>November 2018</a:t>
            </a:r>
          </a:p>
        </p:txBody>
      </p:sp>
      <p:sp>
        <p:nvSpPr>
          <p:cNvPr id="4" name="フッター プレースホルダー 3"/>
          <p:cNvSpPr>
            <a:spLocks noGrp="1"/>
          </p:cNvSpPr>
          <p:nvPr>
            <p:ph type="ftr" sz="quarter" idx="11"/>
          </p:nvPr>
        </p:nvSpPr>
        <p:spPr/>
        <p:txBody>
          <a:bodyPr/>
          <a:lstStyle>
            <a:lvl1pPr>
              <a:defRPr/>
            </a:lvl1pPr>
          </a:lstStyle>
          <a:p>
            <a:r>
              <a:rPr lang="da-DK" altLang="ja-JP" dirty="0"/>
              <a:t>Tetsuya Kawanishi, NICT, et al</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D3E7142-FB4B-414F-BE60-C41E35C8D2D0}" type="slidenum">
              <a:rPr lang="en-US" altLang="ja-JP"/>
              <a:pPr/>
              <a:t>‹#›</a:t>
            </a:fld>
            <a:endParaRPr lang="en-US" altLang="ja-JP"/>
          </a:p>
        </p:txBody>
      </p:sp>
    </p:spTree>
    <p:extLst>
      <p:ext uri="{BB962C8B-B14F-4D97-AF65-F5344CB8AC3E}">
        <p14:creationId xmlns:p14="http://schemas.microsoft.com/office/powerpoint/2010/main" val="1032100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dirty="0"/>
              <a:t>November 2018</a:t>
            </a:r>
          </a:p>
        </p:txBody>
      </p:sp>
      <p:sp>
        <p:nvSpPr>
          <p:cNvPr id="3" name="フッター プレースホルダー 2"/>
          <p:cNvSpPr>
            <a:spLocks noGrp="1"/>
          </p:cNvSpPr>
          <p:nvPr>
            <p:ph type="ftr" sz="quarter" idx="11"/>
          </p:nvPr>
        </p:nvSpPr>
        <p:spPr/>
        <p:txBody>
          <a:bodyPr/>
          <a:lstStyle>
            <a:lvl1pPr>
              <a:defRPr/>
            </a:lvl1pPr>
          </a:lstStyle>
          <a:p>
            <a:r>
              <a:rPr lang="da-DK" altLang="ja-JP" dirty="0"/>
              <a:t>Tetsuya Kawanishi, NICT, et al</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E006919-536D-4F8E-A59E-30BD4B16822F}" type="slidenum">
              <a:rPr lang="en-US" altLang="ja-JP"/>
              <a:pPr/>
              <a:t>‹#›</a:t>
            </a:fld>
            <a:endParaRPr lang="en-US" altLang="ja-JP"/>
          </a:p>
        </p:txBody>
      </p:sp>
      <p:sp>
        <p:nvSpPr>
          <p:cNvPr id="5" name="タイトル 4"/>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2542727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r>
              <a:rPr lang="en-US" altLang="ja-JP" dirty="0"/>
              <a:t>November 2018</a:t>
            </a:r>
          </a:p>
        </p:txBody>
      </p:sp>
      <p:sp>
        <p:nvSpPr>
          <p:cNvPr id="4" name="フッター プレースホルダー 3"/>
          <p:cNvSpPr>
            <a:spLocks noGrp="1"/>
          </p:cNvSpPr>
          <p:nvPr>
            <p:ph type="ftr" sz="quarter" idx="11"/>
          </p:nvPr>
        </p:nvSpPr>
        <p:spPr/>
        <p:txBody>
          <a:bodyPr/>
          <a:lstStyle>
            <a:lvl1pPr>
              <a:defRPr/>
            </a:lvl1pPr>
          </a:lstStyle>
          <a:p>
            <a:r>
              <a:rPr lang="da-DK" altLang="ja-JP" dirty="0"/>
              <a:t>Tetsuya Kawanishi, NICT, et al</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D80830CC-ADC9-40F5-A428-BA02D4CE6A86}" type="slidenum">
              <a:rPr lang="en-US" altLang="ja-JP" smtClean="0"/>
              <a:pPr/>
              <a:t>‹#›</a:t>
            </a:fld>
            <a:endParaRPr lang="en-US" altLang="ja-JP"/>
          </a:p>
        </p:txBody>
      </p:sp>
    </p:spTree>
    <p:extLst>
      <p:ext uri="{BB962C8B-B14F-4D97-AF65-F5344CB8AC3E}">
        <p14:creationId xmlns:p14="http://schemas.microsoft.com/office/powerpoint/2010/main" val="38142081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dirty="0"/>
              <a:t>November 2018</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da-DK" altLang="ja-JP" dirty="0"/>
              <a:t>Tetsuya Kawanishi, NICT, et al</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D80830CC-ADC9-40F5-A428-BA02D4CE6A86}" type="slidenum">
              <a:rPr lang="en-US" altLang="ja-JP"/>
              <a:pPr/>
              <a:t>‹#›</a:t>
            </a:fld>
            <a:endParaRPr lang="en-US" altLang="ja-JP"/>
          </a:p>
        </p:txBody>
      </p:sp>
      <p:sp>
        <p:nvSpPr>
          <p:cNvPr id="1031" name="Rectangle 7"/>
          <p:cNvSpPr>
            <a:spLocks noChangeArrowheads="1"/>
          </p:cNvSpPr>
          <p:nvPr/>
        </p:nvSpPr>
        <p:spPr bwMode="auto">
          <a:xfrm>
            <a:off x="6500933" y="394156"/>
            <a:ext cx="195726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0" lvl="4" indent="0" algn="r"/>
            <a:r>
              <a:rPr lang="en-US" altLang="ja-JP" sz="1400" b="1" dirty="0">
                <a:ea typeface="ＭＳ Ｐゴシック" pitchFamily="50" charset="-128"/>
              </a:rPr>
              <a:t>DCN: 15-22-0587-00-0thz</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60" r:id="rId5"/>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wanishi@waseda.jp"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svg"/><Relationship Id="rId13" Type="http://schemas.openxmlformats.org/officeDocument/2006/relationships/image" Target="../media/image10.png"/><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wmf"/><Relationship Id="rId11" Type="http://schemas.openxmlformats.org/officeDocument/2006/relationships/image" Target="../media/image8.svg"/><Relationship Id="rId5" Type="http://schemas.openxmlformats.org/officeDocument/2006/relationships/image" Target="../media/image2.wmf"/><Relationship Id="rId10" Type="http://schemas.openxmlformats.org/officeDocument/2006/relationships/image" Target="../media/image7.png"/><Relationship Id="rId4" Type="http://schemas.microsoft.com/office/2007/relationships/hdphoto" Target="../media/hdphoto1.wdp"/><Relationship Id="rId9" Type="http://schemas.openxmlformats.org/officeDocument/2006/relationships/image" Target="../media/image6.emf"/><Relationship Id="rId14" Type="http://schemas.openxmlformats.org/officeDocument/2006/relationships/image" Target="../media/image11.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emf"/><Relationship Id="rId1" Type="http://schemas.openxmlformats.org/officeDocument/2006/relationships/slideLayout" Target="../slideLayouts/slideLayout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p:txBody>
          <a:bodyPr/>
          <a:lstStyle/>
          <a:p>
            <a:r>
              <a:rPr lang="da-DK" altLang="ja-JP" dirty="0"/>
              <a:t>Tetsuya Kawanishi, Waseda Univ., et al</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D02B5AD6-D54F-466C-83AC-2100E8B78AC9}" type="slidenum">
              <a:rPr lang="en-US" altLang="ja-JP" smtClean="0"/>
              <a:pPr/>
              <a:t>1</a:t>
            </a:fld>
            <a:endParaRPr lang="en-US" altLang="ja-JP" dirty="0"/>
          </a:p>
        </p:txBody>
      </p:sp>
      <p:sp>
        <p:nvSpPr>
          <p:cNvPr id="27651" name="Rectangle 3"/>
          <p:cNvSpPr>
            <a:spLocks noChangeArrowheads="1"/>
          </p:cNvSpPr>
          <p:nvPr/>
        </p:nvSpPr>
        <p:spPr bwMode="auto">
          <a:xfrm>
            <a:off x="152400" y="609600"/>
            <a:ext cx="8956104" cy="5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ea typeface="ＭＳ Ｐゴシック" pitchFamily="50" charset="-128"/>
            </a:endParaRPr>
          </a:p>
          <a:p>
            <a:pPr marL="1524000" indent="-1524000"/>
            <a:r>
              <a:rPr lang="en-US" altLang="ja-JP" sz="1600" b="1" dirty="0">
                <a:ea typeface="ＭＳ Ｐゴシック" pitchFamily="50" charset="-128"/>
              </a:rPr>
              <a:t>Submission Title:</a:t>
            </a:r>
            <a:r>
              <a:rPr lang="en-US" altLang="ja-JP" sz="1600" dirty="0">
                <a:ea typeface="ＭＳ Ｐゴシック" pitchFamily="50" charset="-128"/>
              </a:rPr>
              <a:t> Challenges in Shor-Range and Middle-Range Wireless Communications using the 300GHz-Band</a:t>
            </a:r>
          </a:p>
          <a:p>
            <a:r>
              <a:rPr lang="en-US" altLang="ja-JP" sz="1600" b="1" dirty="0">
                <a:ea typeface="ＭＳ Ｐゴシック" pitchFamily="50" charset="-128"/>
              </a:rPr>
              <a:t>Date Submitted: </a:t>
            </a:r>
            <a:r>
              <a:rPr lang="en-US" altLang="ja-JP" sz="1600" dirty="0">
                <a:ea typeface="ＭＳ Ｐゴシック" pitchFamily="50" charset="-128"/>
              </a:rPr>
              <a:t>November 16, 2022</a:t>
            </a:r>
          </a:p>
          <a:p>
            <a:pPr marL="720725" indent="-720725"/>
            <a:r>
              <a:rPr lang="en-US" altLang="ja-JP" sz="1600" b="1" dirty="0">
                <a:ea typeface="ＭＳ Ｐゴシック" pitchFamily="50" charset="-128"/>
              </a:rPr>
              <a:t>Source:</a:t>
            </a:r>
            <a:r>
              <a:rPr lang="en-US" altLang="ja-JP" sz="1600" dirty="0">
                <a:ea typeface="ＭＳ Ｐゴシック" pitchFamily="50" charset="-128"/>
              </a:rPr>
              <a:t> Tetsuya Kawanishi, Kazuhiko Tamesue, Takuro Sato, </a:t>
            </a:r>
          </a:p>
          <a:p>
            <a:pPr marL="720725"/>
            <a:r>
              <a:rPr lang="en-US" altLang="ja-JP" sz="1600" dirty="0" err="1">
                <a:ea typeface="ＭＳ Ｐゴシック" pitchFamily="50" charset="-128"/>
              </a:rPr>
              <a:t>Waseda</a:t>
            </a:r>
            <a:r>
              <a:rPr lang="en-US" altLang="ja-JP" sz="1600" dirty="0">
                <a:ea typeface="ＭＳ Ｐゴシック" pitchFamily="50" charset="-128"/>
              </a:rPr>
              <a:t> University </a:t>
            </a:r>
          </a:p>
          <a:p>
            <a:r>
              <a:rPr lang="fi-FI" altLang="ja-JP" sz="1400" dirty="0">
                <a:ea typeface="ＭＳ Ｐゴシック" pitchFamily="50" charset="-128"/>
              </a:rPr>
              <a:t>              3-4-1, Okubo, Shinjuku-ku, Tokyo 169-8555, Japan</a:t>
            </a:r>
          </a:p>
          <a:p>
            <a:r>
              <a:rPr lang="ja-JP" altLang="en-US" sz="1400" dirty="0">
                <a:ea typeface="ＭＳ Ｐゴシック" pitchFamily="50" charset="-128"/>
              </a:rPr>
              <a:t>              </a:t>
            </a:r>
            <a:r>
              <a:rPr lang="en-US" altLang="ja-JP" sz="1400" dirty="0">
                <a:ea typeface="ＭＳ Ｐゴシック" pitchFamily="50" charset="-128"/>
              </a:rPr>
              <a:t>Voice: +81 3 5286 3386</a:t>
            </a:r>
            <a:r>
              <a:rPr lang="en-US" altLang="ja-JP" sz="1400" dirty="0"/>
              <a:t>, </a:t>
            </a:r>
            <a:r>
              <a:rPr lang="en-US" altLang="ja-JP" sz="1400" dirty="0">
                <a:ea typeface="ＭＳ Ｐゴシック" pitchFamily="50" charset="-128"/>
              </a:rPr>
              <a:t>E-Mail:</a:t>
            </a:r>
            <a:r>
              <a:rPr lang="ja-JP" altLang="en-US" sz="1400" dirty="0">
                <a:ea typeface="ＭＳ Ｐゴシック" pitchFamily="50" charset="-128"/>
              </a:rPr>
              <a:t> </a:t>
            </a:r>
            <a:r>
              <a:rPr lang="en-US" altLang="ja-JP" sz="1400" dirty="0">
                <a:ea typeface="ＭＳ Ｐゴシック" pitchFamily="50" charset="-128"/>
                <a:hlinkClick r:id="rId3">
                  <a:extLst>
                    <a:ext uri="{A12FA001-AC4F-418D-AE19-62706E023703}">
                      <ahyp:hlinkClr xmlns:ahyp="http://schemas.microsoft.com/office/drawing/2018/hyperlinkcolor" val="tx"/>
                    </a:ext>
                  </a:extLst>
                </a:hlinkClick>
              </a:rPr>
              <a:t>kawanishi@waseda.jp</a:t>
            </a:r>
            <a:endParaRPr lang="en-US" altLang="ja-JP" sz="1400" dirty="0">
              <a:ea typeface="ＭＳ Ｐゴシック" pitchFamily="50" charset="-128"/>
            </a:endParaRPr>
          </a:p>
          <a:p>
            <a:r>
              <a:rPr lang="ja-JP" altLang="en-US" sz="1600" dirty="0">
                <a:ea typeface="ＭＳ Ｐゴシック" pitchFamily="50" charset="-128"/>
              </a:rPr>
              <a:t>　　　　　 </a:t>
            </a:r>
            <a:endParaRPr lang="en-US" altLang="ja-JP" sz="1600" dirty="0">
              <a:ea typeface="ＭＳ Ｐゴシック" pitchFamily="50" charset="-128"/>
            </a:endParaRPr>
          </a:p>
          <a:p>
            <a:r>
              <a:rPr lang="ja-JP" altLang="en-US" sz="1600" dirty="0">
                <a:ea typeface="ＭＳ Ｐゴシック" pitchFamily="50" charset="-128"/>
              </a:rPr>
              <a:t>　　　　　 </a:t>
            </a:r>
            <a:r>
              <a:rPr lang="en-US" altLang="ja-JP" sz="1600" dirty="0">
                <a:ea typeface="ＭＳ Ｐゴシック" pitchFamily="50" charset="-128"/>
              </a:rPr>
              <a:t>Iwao Hosako, National Institute of Information </a:t>
            </a:r>
          </a:p>
          <a:p>
            <a:pPr marL="720725"/>
            <a:r>
              <a:rPr lang="en-US" altLang="ja-JP" sz="1600" dirty="0">
                <a:ea typeface="ＭＳ Ｐゴシック" pitchFamily="50" charset="-128"/>
              </a:rPr>
              <a:t>and Communications Technology (NICT)</a:t>
            </a:r>
          </a:p>
          <a:p>
            <a:r>
              <a:rPr lang="ja-JP" altLang="en-US" sz="1400" dirty="0">
                <a:ea typeface="ＭＳ Ｐゴシック" pitchFamily="50" charset="-128"/>
              </a:rPr>
              <a:t>　　　　　 </a:t>
            </a:r>
            <a:r>
              <a:rPr lang="fi-FI" altLang="ja-JP" sz="1400" dirty="0">
                <a:ea typeface="ＭＳ Ｐゴシック" pitchFamily="50" charset="-128"/>
              </a:rPr>
              <a:t>4-2-1, Nukui-Kitamachi, Koganei, Tokyo 184-8795, Japan</a:t>
            </a:r>
          </a:p>
          <a:p>
            <a:r>
              <a:rPr lang="ja-JP" altLang="en-US" sz="1400" dirty="0">
                <a:ea typeface="ＭＳ Ｐゴシック" pitchFamily="50" charset="-128"/>
              </a:rPr>
              <a:t>　　　　　 </a:t>
            </a:r>
            <a:r>
              <a:rPr lang="en-US" altLang="ja-JP" sz="1400" dirty="0">
                <a:ea typeface="ＭＳ Ｐゴシック" pitchFamily="50" charset="-128"/>
              </a:rPr>
              <a:t>E-Mail: hosako@nict.go.jp</a:t>
            </a:r>
          </a:p>
          <a:p>
            <a:r>
              <a:rPr lang="en-US" altLang="ja-JP" sz="1600" b="1" dirty="0">
                <a:ea typeface="ＭＳ Ｐゴシック" pitchFamily="50" charset="-128"/>
              </a:rPr>
              <a:t>Re:</a:t>
            </a:r>
            <a:r>
              <a:rPr lang="en-US" altLang="ja-JP" sz="1600" dirty="0">
                <a:ea typeface="ＭＳ Ｐゴシック" pitchFamily="50" charset="-128"/>
              </a:rPr>
              <a:t> n/a</a:t>
            </a:r>
          </a:p>
          <a:p>
            <a:pPr>
              <a:spcBef>
                <a:spcPts val="0"/>
              </a:spcBef>
              <a:spcAft>
                <a:spcPts val="600"/>
              </a:spcAft>
            </a:pPr>
            <a:r>
              <a:rPr lang="en-US" altLang="ja-JP" sz="1400" b="1" dirty="0">
                <a:ea typeface="ＭＳ Ｐゴシック" pitchFamily="50" charset="-128"/>
              </a:rPr>
              <a:t>Abstract: </a:t>
            </a:r>
            <a:r>
              <a:rPr lang="en-US" altLang="ja-JP" sz="1400" dirty="0">
                <a:ea typeface="ＭＳ Ｐゴシック" pitchFamily="50" charset="-128"/>
              </a:rPr>
              <a:t>Overviews of applications and challenges in shared use of short-range and middle-range 300GHz transmission. </a:t>
            </a:r>
          </a:p>
          <a:p>
            <a:pPr marL="803275" indent="-803275">
              <a:spcBef>
                <a:spcPts val="0"/>
              </a:spcBef>
              <a:spcAft>
                <a:spcPts val="600"/>
              </a:spcAft>
            </a:pPr>
            <a:r>
              <a:rPr lang="en-US" altLang="ja-JP" sz="1400" b="1" dirty="0">
                <a:ea typeface="ＭＳ Ｐゴシック" pitchFamily="50" charset="-128"/>
              </a:rPr>
              <a:t>Purpose:</a:t>
            </a:r>
            <a:r>
              <a:rPr lang="en-US" altLang="ja-JP" sz="1400" dirty="0">
                <a:ea typeface="ＭＳ Ｐゴシック" pitchFamily="50" charset="-128"/>
              </a:rPr>
              <a:t>	</a:t>
            </a:r>
            <a:r>
              <a:rPr lang="en-US" altLang="ja-JP" sz="1400" dirty="0"/>
              <a:t>Informing</a:t>
            </a:r>
            <a:r>
              <a:rPr lang="ja-JP" altLang="en-US" sz="1400" dirty="0"/>
              <a:t> </a:t>
            </a:r>
            <a:r>
              <a:rPr lang="en-US" altLang="ja-JP" sz="1400" dirty="0"/>
              <a:t>SC THz on </a:t>
            </a:r>
            <a:r>
              <a:rPr lang="en-US" altLang="ja-JP" sz="1400" dirty="0">
                <a:ea typeface="ＭＳ Ｐゴシック" pitchFamily="50" charset="-128"/>
              </a:rPr>
              <a:t>key technologies for 300GHz transmission by addressing various applications and interference for discussion in future THz standardization</a:t>
            </a:r>
          </a:p>
          <a:p>
            <a:pPr>
              <a:spcBef>
                <a:spcPts val="0"/>
              </a:spcBef>
              <a:spcAft>
                <a:spcPts val="600"/>
              </a:spcAft>
            </a:pPr>
            <a:r>
              <a:rPr lang="en-US" altLang="ja-JP" sz="1400" b="1" dirty="0">
                <a:ea typeface="ＭＳ Ｐゴシック" pitchFamily="50" charset="-128"/>
              </a:rPr>
              <a:t>Notice:</a:t>
            </a:r>
            <a:r>
              <a:rPr lang="en-US" altLang="ja-JP" sz="1400" dirty="0">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0"/>
              </a:spcBef>
              <a:spcAft>
                <a:spcPts val="600"/>
              </a:spcAft>
            </a:pPr>
            <a:r>
              <a:rPr lang="en-US" altLang="ja-JP" sz="1400" b="1" dirty="0">
                <a:ea typeface="ＭＳ Ｐゴシック" pitchFamily="50" charset="-128"/>
              </a:rPr>
              <a:t>Release:</a:t>
            </a:r>
            <a:r>
              <a:rPr lang="en-US" altLang="ja-JP" sz="1400" dirty="0">
                <a:ea typeface="ＭＳ Ｐゴシック" pitchFamily="50" charset="-128"/>
              </a:rPr>
              <a:t>	The contributor acknowledges and accepts that this contribution becomes the property of IEEE and may be made publicly available by P802.15.</a:t>
            </a:r>
            <a:r>
              <a:rPr lang="en-US" altLang="ja-JP" sz="1400" dirty="0">
                <a:solidFill>
                  <a:schemeClr val="tx2"/>
                </a:solidFill>
                <a:ea typeface="ＭＳ Ｐゴシック" pitchFamily="50" charset="-128"/>
              </a:rPr>
              <a:t>	</a:t>
            </a:r>
          </a:p>
        </p:txBody>
      </p:sp>
      <p:sp>
        <p:nvSpPr>
          <p:cNvPr id="3" name="テキスト ボックス 2">
            <a:extLst>
              <a:ext uri="{FF2B5EF4-FFF2-40B4-BE49-F238E27FC236}">
                <a16:creationId xmlns:a16="http://schemas.microsoft.com/office/drawing/2014/main" id="{F8C62906-E416-7262-3C21-92722C74D99F}"/>
              </a:ext>
            </a:extLst>
          </p:cNvPr>
          <p:cNvSpPr txBox="1"/>
          <p:nvPr/>
        </p:nvSpPr>
        <p:spPr>
          <a:xfrm>
            <a:off x="5436096" y="1844824"/>
            <a:ext cx="3555504" cy="1323439"/>
          </a:xfrm>
          <a:prstGeom prst="rect">
            <a:avLst/>
          </a:prstGeom>
          <a:noFill/>
        </p:spPr>
        <p:txBody>
          <a:bodyPr wrap="square">
            <a:spAutoFit/>
          </a:bodyPr>
          <a:lstStyle/>
          <a:p>
            <a:r>
              <a:rPr lang="en-US" altLang="ja-JP" sz="1600" dirty="0">
                <a:ea typeface="ＭＳ Ｐゴシック" pitchFamily="50" charset="-128"/>
              </a:rPr>
              <a:t>Takuichi Hirano, Tokyo City University</a:t>
            </a:r>
          </a:p>
          <a:p>
            <a:r>
              <a:rPr lang="en-US" altLang="ja-JP" sz="1600" dirty="0">
                <a:ea typeface="ＭＳ Ｐゴシック" pitchFamily="50" charset="-128"/>
              </a:rPr>
              <a:t>1-28-1, </a:t>
            </a:r>
            <a:r>
              <a:rPr lang="en-US" altLang="ja-JP" sz="1600" dirty="0" err="1">
                <a:ea typeface="ＭＳ Ｐゴシック" pitchFamily="50" charset="-128"/>
              </a:rPr>
              <a:t>Tamazutsumi</a:t>
            </a:r>
            <a:r>
              <a:rPr lang="en-US" altLang="ja-JP" sz="1600" dirty="0">
                <a:ea typeface="ＭＳ Ｐゴシック" pitchFamily="50" charset="-128"/>
              </a:rPr>
              <a:t>, Setagaya-</a:t>
            </a:r>
            <a:r>
              <a:rPr lang="en-US" altLang="ja-JP" sz="1600" dirty="0" err="1">
                <a:ea typeface="ＭＳ Ｐゴシック" pitchFamily="50" charset="-128"/>
              </a:rPr>
              <a:t>ku</a:t>
            </a:r>
            <a:r>
              <a:rPr lang="en-US" altLang="ja-JP" sz="1600" dirty="0">
                <a:ea typeface="ＭＳ Ｐゴシック" pitchFamily="50" charset="-128"/>
              </a:rPr>
              <a:t>, Tokyo, </a:t>
            </a:r>
          </a:p>
          <a:p>
            <a:r>
              <a:rPr lang="en-US" altLang="ja-JP" sz="1600" dirty="0">
                <a:ea typeface="ＭＳ Ｐゴシック" pitchFamily="50" charset="-128"/>
              </a:rPr>
              <a:t>158-8557, JAPAN</a:t>
            </a:r>
          </a:p>
          <a:p>
            <a:r>
              <a:rPr lang="en-US" altLang="ja-JP" sz="1600" dirty="0">
                <a:ea typeface="ＭＳ Ｐゴシック" pitchFamily="50" charset="-128"/>
              </a:rPr>
              <a:t>E-mail: thirano@tcu.ac.jp</a:t>
            </a:r>
          </a:p>
        </p:txBody>
      </p:sp>
      <p:sp>
        <p:nvSpPr>
          <p:cNvPr id="7" name="日付プレースホルダー 3">
            <a:extLst>
              <a:ext uri="{FF2B5EF4-FFF2-40B4-BE49-F238E27FC236}">
                <a16:creationId xmlns:a16="http://schemas.microsoft.com/office/drawing/2014/main" id="{0B95B14D-66F8-4CFB-A5D7-4528E1916153}"/>
              </a:ext>
            </a:extLst>
          </p:cNvPr>
          <p:cNvSpPr>
            <a:spLocks noGrp="1"/>
          </p:cNvSpPr>
          <p:nvPr>
            <p:ph type="dt" sz="half" idx="10"/>
          </p:nvPr>
        </p:nvSpPr>
        <p:spPr>
          <a:xfrm>
            <a:off x="685800" y="378281"/>
            <a:ext cx="1600200" cy="215444"/>
          </a:xfrm>
        </p:spPr>
        <p:txBody>
          <a:bodyPr/>
          <a:lstStyle/>
          <a:p>
            <a:r>
              <a:rPr lang="en-US" altLang="ja-JP" dirty="0"/>
              <a:t>November 2022</a:t>
            </a:r>
          </a:p>
        </p:txBody>
      </p:sp>
    </p:spTree>
    <p:extLst>
      <p:ext uri="{BB962C8B-B14F-4D97-AF65-F5344CB8AC3E}">
        <p14:creationId xmlns:p14="http://schemas.microsoft.com/office/powerpoint/2010/main" val="404747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0CCB8C67-90B1-97C0-898A-C0E4071CE61E}"/>
              </a:ext>
            </a:extLst>
          </p:cNvPr>
          <p:cNvSpPr>
            <a:spLocks noGrp="1"/>
          </p:cNvSpPr>
          <p:nvPr>
            <p:ph type="dt" sz="half" idx="10"/>
          </p:nvPr>
        </p:nvSpPr>
        <p:spPr/>
        <p:txBody>
          <a:bodyPr/>
          <a:lstStyle/>
          <a:p>
            <a:r>
              <a:rPr lang="en-US" altLang="ja-JP" dirty="0"/>
              <a:t>November 2022</a:t>
            </a:r>
          </a:p>
        </p:txBody>
      </p:sp>
      <p:sp>
        <p:nvSpPr>
          <p:cNvPr id="5" name="フッター プレースホルダー 4">
            <a:extLst>
              <a:ext uri="{FF2B5EF4-FFF2-40B4-BE49-F238E27FC236}">
                <a16:creationId xmlns:a16="http://schemas.microsoft.com/office/drawing/2014/main" id="{810CCE06-E5D5-BC4F-112B-D2E8AA16082A}"/>
              </a:ext>
            </a:extLst>
          </p:cNvPr>
          <p:cNvSpPr>
            <a:spLocks noGrp="1"/>
          </p:cNvSpPr>
          <p:nvPr>
            <p:ph type="ftr" sz="quarter" idx="11"/>
          </p:nvPr>
        </p:nvSpPr>
        <p:spPr/>
        <p:txBody>
          <a:bodyPr/>
          <a:lstStyle/>
          <a:p>
            <a:r>
              <a:rPr lang="da-DK" altLang="ja-JP"/>
              <a:t>Tetsuya Kawanishi, NICT, et al</a:t>
            </a:r>
            <a:endParaRPr lang="en-US" altLang="ja-JP" dirty="0"/>
          </a:p>
        </p:txBody>
      </p:sp>
      <p:sp>
        <p:nvSpPr>
          <p:cNvPr id="6" name="スライド番号プレースホルダー 5">
            <a:extLst>
              <a:ext uri="{FF2B5EF4-FFF2-40B4-BE49-F238E27FC236}">
                <a16:creationId xmlns:a16="http://schemas.microsoft.com/office/drawing/2014/main" id="{52A508E9-7977-4553-6C9F-B0E2F9371F00}"/>
              </a:ext>
            </a:extLst>
          </p:cNvPr>
          <p:cNvSpPr>
            <a:spLocks noGrp="1"/>
          </p:cNvSpPr>
          <p:nvPr>
            <p:ph type="sldNum" sz="quarter" idx="12"/>
          </p:nvPr>
        </p:nvSpPr>
        <p:spPr/>
        <p:txBody>
          <a:bodyPr/>
          <a:lstStyle/>
          <a:p>
            <a:r>
              <a:rPr lang="en-US" altLang="ja-JP"/>
              <a:t>Slide </a:t>
            </a:r>
            <a:fld id="{F2CBD843-DC67-4AE4-BFF0-66A63764CC7B}" type="slidenum">
              <a:rPr lang="en-US" altLang="ja-JP" smtClean="0"/>
              <a:pPr/>
              <a:t>10</a:t>
            </a:fld>
            <a:endParaRPr lang="en-US" altLang="ja-JP"/>
          </a:p>
        </p:txBody>
      </p:sp>
      <p:sp>
        <p:nvSpPr>
          <p:cNvPr id="7" name="コンテンツ プレースホルダー 2">
            <a:extLst>
              <a:ext uri="{FF2B5EF4-FFF2-40B4-BE49-F238E27FC236}">
                <a16:creationId xmlns:a16="http://schemas.microsoft.com/office/drawing/2014/main" id="{1A362839-F624-BFB7-0DD5-844892ACD1DC}"/>
              </a:ext>
            </a:extLst>
          </p:cNvPr>
          <p:cNvSpPr>
            <a:spLocks noGrp="1"/>
          </p:cNvSpPr>
          <p:nvPr>
            <p:ph idx="1"/>
          </p:nvPr>
        </p:nvSpPr>
        <p:spPr>
          <a:xfrm>
            <a:off x="323528" y="1559413"/>
            <a:ext cx="8496944" cy="2445651"/>
          </a:xfrm>
        </p:spPr>
        <p:txBody>
          <a:bodyPr/>
          <a:lstStyle/>
          <a:p>
            <a:pPr lvl="1"/>
            <a:r>
              <a:rPr lang="en-US" altLang="ja-JP" sz="1800" dirty="0">
                <a:latin typeface="+mj-lt"/>
                <a:cs typeface="Times New Roman"/>
              </a:rPr>
              <a:t>From the link budget, Receiver level -68dBm is necessary for 64-QAM demodulation. In this case, desired interference level from short range system to middle-range system receiver should be lower than -90dBm.</a:t>
            </a:r>
          </a:p>
          <a:p>
            <a:pPr lvl="1"/>
            <a:r>
              <a:rPr lang="en-US" altLang="ja-JP" sz="1800" dirty="0">
                <a:latin typeface="+mj-lt"/>
                <a:cs typeface="Times New Roman"/>
              </a:rPr>
              <a:t>As an example, if the transmit EIRP of a short-range system is 40 dBm, distance attenuation alone is insufficient. To further reduce interference, it is necessary to ensure isolation by the coordinated directivity antenna control between the short-range and the middle-range systems.</a:t>
            </a:r>
          </a:p>
          <a:p>
            <a:endParaRPr lang="en-US" altLang="ja-JP" sz="1800" dirty="0">
              <a:latin typeface="+mj-lt"/>
              <a:cs typeface="Times New Roman"/>
            </a:endParaRPr>
          </a:p>
          <a:p>
            <a:endParaRPr lang="en-US" altLang="ja-JP" sz="1800" dirty="0">
              <a:latin typeface="+mj-lt"/>
              <a:cs typeface="Times New Roman"/>
            </a:endParaRPr>
          </a:p>
          <a:p>
            <a:endParaRPr lang="en-US" altLang="ja-JP" sz="1800" dirty="0">
              <a:latin typeface="+mj-lt"/>
              <a:cs typeface="Times New Roman"/>
            </a:endParaRPr>
          </a:p>
        </p:txBody>
      </p:sp>
      <p:pic>
        <p:nvPicPr>
          <p:cNvPr id="8" name="図 7">
            <a:extLst>
              <a:ext uri="{FF2B5EF4-FFF2-40B4-BE49-F238E27FC236}">
                <a16:creationId xmlns:a16="http://schemas.microsoft.com/office/drawing/2014/main" id="{B77EF11A-AD54-3F89-80ED-580D8C50235E}"/>
              </a:ext>
            </a:extLst>
          </p:cNvPr>
          <p:cNvPicPr>
            <a:picLocks noChangeAspect="1"/>
          </p:cNvPicPr>
          <p:nvPr/>
        </p:nvPicPr>
        <p:blipFill>
          <a:blip r:embed="rId2"/>
          <a:stretch>
            <a:fillRect/>
          </a:stretch>
        </p:blipFill>
        <p:spPr>
          <a:xfrm>
            <a:off x="3073992" y="4933248"/>
            <a:ext cx="870132" cy="1026794"/>
          </a:xfrm>
          <a:prstGeom prst="rect">
            <a:avLst/>
          </a:prstGeom>
        </p:spPr>
      </p:pic>
      <p:pic>
        <p:nvPicPr>
          <p:cNvPr id="17" name="図 16">
            <a:extLst>
              <a:ext uri="{FF2B5EF4-FFF2-40B4-BE49-F238E27FC236}">
                <a16:creationId xmlns:a16="http://schemas.microsoft.com/office/drawing/2014/main" id="{63E956CA-15E4-EF6C-428E-3ECF0EC68F68}"/>
              </a:ext>
            </a:extLst>
          </p:cNvPr>
          <p:cNvPicPr>
            <a:picLocks noChangeAspect="1"/>
          </p:cNvPicPr>
          <p:nvPr/>
        </p:nvPicPr>
        <p:blipFill>
          <a:blip r:embed="rId3"/>
          <a:stretch>
            <a:fillRect/>
          </a:stretch>
        </p:blipFill>
        <p:spPr>
          <a:xfrm>
            <a:off x="5387212" y="4261463"/>
            <a:ext cx="3455130" cy="2073539"/>
          </a:xfrm>
          <a:prstGeom prst="rect">
            <a:avLst/>
          </a:prstGeom>
        </p:spPr>
      </p:pic>
      <p:cxnSp>
        <p:nvCxnSpPr>
          <p:cNvPr id="19" name="直線矢印コネクタ 18">
            <a:extLst>
              <a:ext uri="{FF2B5EF4-FFF2-40B4-BE49-F238E27FC236}">
                <a16:creationId xmlns:a16="http://schemas.microsoft.com/office/drawing/2014/main" id="{2E5AD143-379D-21EC-784E-71EEA426CC15}"/>
              </a:ext>
            </a:extLst>
          </p:cNvPr>
          <p:cNvCxnSpPr/>
          <p:nvPr/>
        </p:nvCxnSpPr>
        <p:spPr bwMode="auto">
          <a:xfrm flipV="1">
            <a:off x="3641892" y="5158075"/>
            <a:ext cx="526419" cy="155419"/>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テキスト ボックス 19">
            <a:extLst>
              <a:ext uri="{FF2B5EF4-FFF2-40B4-BE49-F238E27FC236}">
                <a16:creationId xmlns:a16="http://schemas.microsoft.com/office/drawing/2014/main" id="{28940C7C-A049-DAB4-8E2E-3E29D8F33600}"/>
              </a:ext>
            </a:extLst>
          </p:cNvPr>
          <p:cNvSpPr txBox="1"/>
          <p:nvPr/>
        </p:nvSpPr>
        <p:spPr>
          <a:xfrm>
            <a:off x="3676520" y="5331185"/>
            <a:ext cx="458780" cy="276999"/>
          </a:xfrm>
          <a:prstGeom prst="rect">
            <a:avLst/>
          </a:prstGeom>
          <a:noFill/>
        </p:spPr>
        <p:txBody>
          <a:bodyPr wrap="none" rtlCol="0">
            <a:spAutoFit/>
          </a:bodyPr>
          <a:lstStyle/>
          <a:p>
            <a:r>
              <a:rPr kumimoji="1" lang="en-US" altLang="ja-JP" dirty="0">
                <a:solidFill>
                  <a:srgbClr val="FF0000"/>
                </a:solidFill>
              </a:rPr>
              <a:t>20m</a:t>
            </a:r>
            <a:endParaRPr kumimoji="1" lang="ja-JP" altLang="en-US" dirty="0">
              <a:solidFill>
                <a:srgbClr val="FF0000"/>
              </a:solidFill>
            </a:endParaRPr>
          </a:p>
        </p:txBody>
      </p:sp>
      <p:cxnSp>
        <p:nvCxnSpPr>
          <p:cNvPr id="22" name="直線コネクタ 21">
            <a:extLst>
              <a:ext uri="{FF2B5EF4-FFF2-40B4-BE49-F238E27FC236}">
                <a16:creationId xmlns:a16="http://schemas.microsoft.com/office/drawing/2014/main" id="{37D1A9C8-8888-933C-BF13-8856ADA2A8E6}"/>
              </a:ext>
            </a:extLst>
          </p:cNvPr>
          <p:cNvCxnSpPr/>
          <p:nvPr/>
        </p:nvCxnSpPr>
        <p:spPr bwMode="auto">
          <a:xfrm flipV="1">
            <a:off x="6588224" y="4990447"/>
            <a:ext cx="0" cy="70518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a:extLst>
              <a:ext uri="{FF2B5EF4-FFF2-40B4-BE49-F238E27FC236}">
                <a16:creationId xmlns:a16="http://schemas.microsoft.com/office/drawing/2014/main" id="{3CD71A41-68CF-D077-F254-BAC8499569D3}"/>
              </a:ext>
            </a:extLst>
          </p:cNvPr>
          <p:cNvCxnSpPr/>
          <p:nvPr/>
        </p:nvCxnSpPr>
        <p:spPr bwMode="auto">
          <a:xfrm flipH="1">
            <a:off x="5801712" y="5010660"/>
            <a:ext cx="792088"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テキスト ボックス 25">
            <a:extLst>
              <a:ext uri="{FF2B5EF4-FFF2-40B4-BE49-F238E27FC236}">
                <a16:creationId xmlns:a16="http://schemas.microsoft.com/office/drawing/2014/main" id="{233B5031-0347-CBEF-10DA-EBA85FBFAC36}"/>
              </a:ext>
            </a:extLst>
          </p:cNvPr>
          <p:cNvSpPr txBox="1"/>
          <p:nvPr/>
        </p:nvSpPr>
        <p:spPr>
          <a:xfrm>
            <a:off x="7114777" y="4473715"/>
            <a:ext cx="1653017" cy="646331"/>
          </a:xfrm>
          <a:prstGeom prst="rect">
            <a:avLst/>
          </a:prstGeom>
          <a:solidFill>
            <a:schemeClr val="bg1"/>
          </a:solidFill>
          <a:ln>
            <a:solidFill>
              <a:schemeClr val="tx1"/>
            </a:solidFill>
          </a:ln>
        </p:spPr>
        <p:txBody>
          <a:bodyPr wrap="none" rtlCol="0">
            <a:spAutoFit/>
          </a:bodyPr>
          <a:lstStyle/>
          <a:p>
            <a:r>
              <a:rPr kumimoji="1" lang="en-US" altLang="ja-JP" dirty="0"/>
              <a:t>Short-range assumption</a:t>
            </a:r>
          </a:p>
          <a:p>
            <a:r>
              <a:rPr kumimoji="1" lang="en-US" altLang="ja-JP" dirty="0"/>
              <a:t>Tx Power 25dBm</a:t>
            </a:r>
          </a:p>
          <a:p>
            <a:r>
              <a:rPr kumimoji="1" lang="en-US" altLang="ja-JP" dirty="0"/>
              <a:t>Antenna Gain 15dBi</a:t>
            </a:r>
            <a:endParaRPr kumimoji="1" lang="ja-JP" altLang="en-US" dirty="0"/>
          </a:p>
        </p:txBody>
      </p:sp>
      <p:sp>
        <p:nvSpPr>
          <p:cNvPr id="27" name="テキスト ボックス 26">
            <a:extLst>
              <a:ext uri="{FF2B5EF4-FFF2-40B4-BE49-F238E27FC236}">
                <a16:creationId xmlns:a16="http://schemas.microsoft.com/office/drawing/2014/main" id="{20961D9C-3B89-DDED-A137-970F1EA8EA89}"/>
              </a:ext>
            </a:extLst>
          </p:cNvPr>
          <p:cNvSpPr txBox="1"/>
          <p:nvPr/>
        </p:nvSpPr>
        <p:spPr>
          <a:xfrm>
            <a:off x="3568653" y="4519882"/>
            <a:ext cx="1449466" cy="276999"/>
          </a:xfrm>
          <a:prstGeom prst="rect">
            <a:avLst/>
          </a:prstGeom>
          <a:noFill/>
        </p:spPr>
        <p:txBody>
          <a:bodyPr wrap="square" rtlCol="0">
            <a:spAutoFit/>
          </a:bodyPr>
          <a:lstStyle/>
          <a:p>
            <a:r>
              <a:rPr kumimoji="1" lang="en-US" altLang="ja-JP" dirty="0"/>
              <a:t>RHCP array antenna</a:t>
            </a:r>
            <a:endParaRPr kumimoji="1" lang="ja-JP" altLang="en-US" dirty="0"/>
          </a:p>
        </p:txBody>
      </p:sp>
      <p:pic>
        <p:nvPicPr>
          <p:cNvPr id="28" name="図 27">
            <a:extLst>
              <a:ext uri="{FF2B5EF4-FFF2-40B4-BE49-F238E27FC236}">
                <a16:creationId xmlns:a16="http://schemas.microsoft.com/office/drawing/2014/main" id="{8D56DBED-5174-2767-5768-1870A222E5C0}"/>
              </a:ext>
            </a:extLst>
          </p:cNvPr>
          <p:cNvPicPr>
            <a:picLocks noChangeAspect="1"/>
          </p:cNvPicPr>
          <p:nvPr/>
        </p:nvPicPr>
        <p:blipFill>
          <a:blip r:embed="rId4"/>
          <a:stretch>
            <a:fillRect/>
          </a:stretch>
        </p:blipFill>
        <p:spPr>
          <a:xfrm>
            <a:off x="4102024" y="4920369"/>
            <a:ext cx="382724" cy="377864"/>
          </a:xfrm>
          <a:prstGeom prst="rect">
            <a:avLst/>
          </a:prstGeom>
          <a:ln>
            <a:solidFill>
              <a:schemeClr val="tx1"/>
            </a:solidFill>
          </a:ln>
          <a:scene3d>
            <a:camera prst="isometricOffAxis2Right"/>
            <a:lightRig rig="threePt" dir="t"/>
          </a:scene3d>
          <a:sp3d extrusionH="76200" prstMaterial="metal">
            <a:extrusionClr>
              <a:schemeClr val="bg1">
                <a:lumMod val="75000"/>
              </a:schemeClr>
            </a:extrusionClr>
          </a:sp3d>
        </p:spPr>
      </p:pic>
      <p:cxnSp>
        <p:nvCxnSpPr>
          <p:cNvPr id="29" name="直線矢印コネクタ 28">
            <a:extLst>
              <a:ext uri="{FF2B5EF4-FFF2-40B4-BE49-F238E27FC236}">
                <a16:creationId xmlns:a16="http://schemas.microsoft.com/office/drawing/2014/main" id="{165D0EEB-9543-FBA0-0589-74397C8A780F}"/>
              </a:ext>
            </a:extLst>
          </p:cNvPr>
          <p:cNvCxnSpPr/>
          <p:nvPr/>
        </p:nvCxnSpPr>
        <p:spPr bwMode="auto">
          <a:xfrm>
            <a:off x="1375964" y="5095840"/>
            <a:ext cx="2726060" cy="901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テキスト ボックス 29">
            <a:extLst>
              <a:ext uri="{FF2B5EF4-FFF2-40B4-BE49-F238E27FC236}">
                <a16:creationId xmlns:a16="http://schemas.microsoft.com/office/drawing/2014/main" id="{E600DAA0-423D-91A6-67F1-6B79F7FBAE29}"/>
              </a:ext>
            </a:extLst>
          </p:cNvPr>
          <p:cNvSpPr txBox="1"/>
          <p:nvPr/>
        </p:nvSpPr>
        <p:spPr>
          <a:xfrm>
            <a:off x="2413059" y="4819796"/>
            <a:ext cx="550151" cy="338554"/>
          </a:xfrm>
          <a:prstGeom prst="rect">
            <a:avLst/>
          </a:prstGeom>
          <a:noFill/>
        </p:spPr>
        <p:txBody>
          <a:bodyPr wrap="none" rtlCol="0">
            <a:spAutoFit/>
          </a:bodyPr>
          <a:lstStyle/>
          <a:p>
            <a:r>
              <a:rPr kumimoji="1" lang="en-US" altLang="ja-JP" sz="1600" dirty="0"/>
              <a:t>70m</a:t>
            </a:r>
            <a:endParaRPr kumimoji="1" lang="ja-JP" altLang="en-US" sz="1600" dirty="0"/>
          </a:p>
        </p:txBody>
      </p:sp>
      <p:pic>
        <p:nvPicPr>
          <p:cNvPr id="31" name="図 30">
            <a:extLst>
              <a:ext uri="{FF2B5EF4-FFF2-40B4-BE49-F238E27FC236}">
                <a16:creationId xmlns:a16="http://schemas.microsoft.com/office/drawing/2014/main" id="{6F726455-1FE5-4862-E613-B08E35AADA45}"/>
              </a:ext>
            </a:extLst>
          </p:cNvPr>
          <p:cNvPicPr>
            <a:picLocks noChangeAspect="1"/>
          </p:cNvPicPr>
          <p:nvPr/>
        </p:nvPicPr>
        <p:blipFill>
          <a:blip r:embed="rId4"/>
          <a:stretch>
            <a:fillRect/>
          </a:stretch>
        </p:blipFill>
        <p:spPr>
          <a:xfrm>
            <a:off x="999130" y="4920369"/>
            <a:ext cx="382724" cy="377864"/>
          </a:xfrm>
          <a:prstGeom prst="rect">
            <a:avLst/>
          </a:prstGeom>
          <a:ln>
            <a:solidFill>
              <a:schemeClr val="tx1"/>
            </a:solidFill>
          </a:ln>
          <a:scene3d>
            <a:camera prst="isometricOffAxis2Right"/>
            <a:lightRig rig="threePt" dir="t"/>
          </a:scene3d>
          <a:sp3d extrusionH="76200" prstMaterial="metal">
            <a:extrusionClr>
              <a:schemeClr val="bg1">
                <a:lumMod val="75000"/>
              </a:schemeClr>
            </a:extrusionClr>
          </a:sp3d>
        </p:spPr>
      </p:pic>
      <p:sp>
        <p:nvSpPr>
          <p:cNvPr id="32" name="テキスト ボックス 31">
            <a:extLst>
              <a:ext uri="{FF2B5EF4-FFF2-40B4-BE49-F238E27FC236}">
                <a16:creationId xmlns:a16="http://schemas.microsoft.com/office/drawing/2014/main" id="{C0180EA6-FEF8-E2C0-290F-E07FD1F24F35}"/>
              </a:ext>
            </a:extLst>
          </p:cNvPr>
          <p:cNvSpPr txBox="1"/>
          <p:nvPr/>
        </p:nvSpPr>
        <p:spPr>
          <a:xfrm>
            <a:off x="465759" y="4519883"/>
            <a:ext cx="1449466" cy="276999"/>
          </a:xfrm>
          <a:prstGeom prst="rect">
            <a:avLst/>
          </a:prstGeom>
          <a:noFill/>
        </p:spPr>
        <p:txBody>
          <a:bodyPr wrap="square" rtlCol="0">
            <a:spAutoFit/>
          </a:bodyPr>
          <a:lstStyle/>
          <a:p>
            <a:r>
              <a:rPr kumimoji="1" lang="en-US" altLang="ja-JP" dirty="0"/>
              <a:t>RHCP array antenna</a:t>
            </a:r>
            <a:endParaRPr kumimoji="1" lang="ja-JP" altLang="en-US" dirty="0"/>
          </a:p>
        </p:txBody>
      </p:sp>
      <p:sp>
        <p:nvSpPr>
          <p:cNvPr id="34" name="テキスト ボックス 33">
            <a:extLst>
              <a:ext uri="{FF2B5EF4-FFF2-40B4-BE49-F238E27FC236}">
                <a16:creationId xmlns:a16="http://schemas.microsoft.com/office/drawing/2014/main" id="{AB56959E-4FF4-7335-2A37-E2C8645245FA}"/>
              </a:ext>
            </a:extLst>
          </p:cNvPr>
          <p:cNvSpPr txBox="1"/>
          <p:nvPr/>
        </p:nvSpPr>
        <p:spPr>
          <a:xfrm>
            <a:off x="964945" y="5364329"/>
            <a:ext cx="380434" cy="276999"/>
          </a:xfrm>
          <a:prstGeom prst="rect">
            <a:avLst/>
          </a:prstGeom>
          <a:noFill/>
        </p:spPr>
        <p:txBody>
          <a:bodyPr wrap="square" rtlCol="0">
            <a:spAutoFit/>
          </a:bodyPr>
          <a:lstStyle/>
          <a:p>
            <a:r>
              <a:rPr kumimoji="1" lang="en-US" altLang="ja-JP" dirty="0"/>
              <a:t>Tx</a:t>
            </a:r>
            <a:endParaRPr kumimoji="1" lang="ja-JP" altLang="en-US" dirty="0"/>
          </a:p>
        </p:txBody>
      </p:sp>
      <p:sp>
        <p:nvSpPr>
          <p:cNvPr id="35" name="テキスト ボックス 34">
            <a:extLst>
              <a:ext uri="{FF2B5EF4-FFF2-40B4-BE49-F238E27FC236}">
                <a16:creationId xmlns:a16="http://schemas.microsoft.com/office/drawing/2014/main" id="{B359D9B0-6620-381C-F66F-FB0A4823580A}"/>
              </a:ext>
            </a:extLst>
          </p:cNvPr>
          <p:cNvSpPr txBox="1"/>
          <p:nvPr/>
        </p:nvSpPr>
        <p:spPr>
          <a:xfrm>
            <a:off x="4132276" y="5314709"/>
            <a:ext cx="380434" cy="276999"/>
          </a:xfrm>
          <a:prstGeom prst="rect">
            <a:avLst/>
          </a:prstGeom>
          <a:noFill/>
        </p:spPr>
        <p:txBody>
          <a:bodyPr wrap="square" rtlCol="0">
            <a:spAutoFit/>
          </a:bodyPr>
          <a:lstStyle/>
          <a:p>
            <a:r>
              <a:rPr kumimoji="1" lang="en-US" altLang="ja-JP" dirty="0"/>
              <a:t>Rx</a:t>
            </a:r>
            <a:endParaRPr kumimoji="1" lang="ja-JP" altLang="en-US" dirty="0"/>
          </a:p>
        </p:txBody>
      </p:sp>
      <p:cxnSp>
        <p:nvCxnSpPr>
          <p:cNvPr id="14" name="直線コネクタ 13">
            <a:extLst>
              <a:ext uri="{FF2B5EF4-FFF2-40B4-BE49-F238E27FC236}">
                <a16:creationId xmlns:a16="http://schemas.microsoft.com/office/drawing/2014/main" id="{459F811D-994D-5127-0CB8-DF384670D578}"/>
              </a:ext>
            </a:extLst>
          </p:cNvPr>
          <p:cNvCxnSpPr/>
          <p:nvPr/>
        </p:nvCxnSpPr>
        <p:spPr bwMode="auto">
          <a:xfrm>
            <a:off x="5845842" y="5695629"/>
            <a:ext cx="3024336" cy="4528"/>
          </a:xfrm>
          <a:prstGeom prst="line">
            <a:avLst/>
          </a:prstGeom>
          <a:solidFill>
            <a:schemeClr val="accent1"/>
          </a:solidFill>
          <a:ln w="28575" cap="flat" cmpd="sng" algn="ctr">
            <a:solidFill>
              <a:schemeClr val="tx2"/>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a:extLst>
              <a:ext uri="{FF2B5EF4-FFF2-40B4-BE49-F238E27FC236}">
                <a16:creationId xmlns:a16="http://schemas.microsoft.com/office/drawing/2014/main" id="{1559A66A-1272-DBB0-819A-DB4A3CF7C828}"/>
              </a:ext>
            </a:extLst>
          </p:cNvPr>
          <p:cNvSpPr txBox="1"/>
          <p:nvPr/>
        </p:nvSpPr>
        <p:spPr>
          <a:xfrm>
            <a:off x="6593800" y="5438843"/>
            <a:ext cx="2592288" cy="276999"/>
          </a:xfrm>
          <a:prstGeom prst="rect">
            <a:avLst/>
          </a:prstGeom>
          <a:noFill/>
        </p:spPr>
        <p:txBody>
          <a:bodyPr wrap="square" rtlCol="0">
            <a:spAutoFit/>
          </a:bodyPr>
          <a:lstStyle/>
          <a:p>
            <a:r>
              <a:rPr kumimoji="1" lang="en-US" altLang="ja-JP" dirty="0"/>
              <a:t>desired interference level for 64-QAM</a:t>
            </a:r>
            <a:endParaRPr kumimoji="1" lang="ja-JP" altLang="en-US" dirty="0"/>
          </a:p>
        </p:txBody>
      </p:sp>
      <p:sp>
        <p:nvSpPr>
          <p:cNvPr id="2" name="Rectangle 1">
            <a:extLst>
              <a:ext uri="{FF2B5EF4-FFF2-40B4-BE49-F238E27FC236}">
                <a16:creationId xmlns:a16="http://schemas.microsoft.com/office/drawing/2014/main" id="{ECED780A-7208-4176-AD28-32B3EFD1293D}"/>
              </a:ext>
            </a:extLst>
          </p:cNvPr>
          <p:cNvSpPr>
            <a:spLocks noGrp="1" noChangeArrowheads="1"/>
          </p:cNvSpPr>
          <p:nvPr>
            <p:ph type="title"/>
          </p:nvPr>
        </p:nvSpPr>
        <p:spPr>
          <a:xfrm>
            <a:off x="577663" y="757808"/>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dirty="0"/>
              <a:t>Interference between short-range and middle-range wireless communication</a:t>
            </a:r>
          </a:p>
        </p:txBody>
      </p:sp>
    </p:spTree>
    <p:extLst>
      <p:ext uri="{BB962C8B-B14F-4D97-AF65-F5344CB8AC3E}">
        <p14:creationId xmlns:p14="http://schemas.microsoft.com/office/powerpoint/2010/main" val="2530221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93725"/>
            <a:ext cx="7772400" cy="726976"/>
          </a:xfrm>
        </p:spPr>
        <p:txBody>
          <a:bodyPr/>
          <a:lstStyle/>
          <a:p>
            <a:r>
              <a:rPr kumimoji="1" lang="en-US" altLang="ja-JP" sz="3200" b="1" dirty="0"/>
              <a:t>Summary and Discussion</a:t>
            </a:r>
            <a:endParaRPr kumimoji="1" lang="ja-JP" altLang="en-US" sz="3200" b="1" dirty="0"/>
          </a:p>
        </p:txBody>
      </p:sp>
      <p:sp>
        <p:nvSpPr>
          <p:cNvPr id="3" name="コンテンツ プレースホルダー 2"/>
          <p:cNvSpPr>
            <a:spLocks noGrp="1"/>
          </p:cNvSpPr>
          <p:nvPr>
            <p:ph idx="1"/>
          </p:nvPr>
        </p:nvSpPr>
        <p:spPr>
          <a:xfrm>
            <a:off x="323528" y="1414846"/>
            <a:ext cx="8496944" cy="4425587"/>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400" dirty="0">
                <a:latin typeface="Times New Roman" panose="02020603050405020304" pitchFamily="18" charset="0"/>
                <a:ea typeface="+mj-ea"/>
                <a:cs typeface="Times New Roman" panose="02020603050405020304" pitchFamily="18" charset="0"/>
              </a:rPr>
              <a:t>Use-cases of short-range and middle-range WPAN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400" dirty="0">
                <a:latin typeface="Times New Roman" panose="02020603050405020304" pitchFamily="18" charset="0"/>
                <a:ea typeface="+mj-ea"/>
                <a:cs typeface="Times New Roman" panose="02020603050405020304" pitchFamily="18" charset="0"/>
              </a:rPr>
              <a:t>System configuration and features of 300 GHz wireless communication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latin typeface="Times New Roman" panose="02020603050405020304" pitchFamily="18" charset="0"/>
                <a:ea typeface="+mj-ea"/>
                <a:cs typeface="Times New Roman" panose="02020603050405020304" pitchFamily="18" charset="0"/>
              </a:rPr>
              <a:t>The short-range WPAN will covers a narrow (3m) range with high throughput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latin typeface="Times New Roman" panose="02020603050405020304" pitchFamily="18" charset="0"/>
                <a:ea typeface="+mj-ea"/>
                <a:cs typeface="Times New Roman" panose="02020603050405020304" pitchFamily="18" charset="0"/>
              </a:rPr>
              <a:t>The middle-range WPAN will covers a longer 70 m range for multiple users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400" dirty="0">
                <a:latin typeface="Times New Roman" panose="02020603050405020304" pitchFamily="18" charset="0"/>
                <a:ea typeface="+mj-ea"/>
                <a:cs typeface="Times New Roman" panose="02020603050405020304" pitchFamily="18" charset="0"/>
              </a:rPr>
              <a:t>Interference reduction between short-range and middle-range wireless communications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000" dirty="0">
                <a:latin typeface="+mj-lt"/>
                <a:cs typeface="Times New Roman"/>
              </a:rPr>
              <a:t>Coordinated antenna directivity control to reduce each interference. </a:t>
            </a:r>
            <a:endParaRPr lang="en-US" altLang="ja-JP" sz="2000" dirty="0">
              <a:solidFill>
                <a:srgbClr val="FF0000"/>
              </a:solidFill>
              <a:latin typeface="Times New Roman" panose="02020603050405020304" pitchFamily="18" charset="0"/>
              <a:ea typeface="+mj-ea"/>
              <a:cs typeface="Times New Roman" panose="02020603050405020304" pitchFamily="18"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ja-JP" sz="2000" dirty="0">
              <a:latin typeface="Times New Roman" panose="02020603050405020304" pitchFamily="18" charset="0"/>
              <a:ea typeface="+mj-ea"/>
              <a:cs typeface="Times New Roman" panose="02020603050405020304" pitchFamily="18" charset="0"/>
            </a:endParaRPr>
          </a:p>
          <a:p>
            <a:endParaRPr lang="en-US" altLang="ja-JP" sz="2400" dirty="0">
              <a:latin typeface="Times New Roman"/>
              <a:cs typeface="Times New Roman"/>
            </a:endParaRPr>
          </a:p>
        </p:txBody>
      </p:sp>
      <p:sp>
        <p:nvSpPr>
          <p:cNvPr id="5" name="フッター プレースホルダー 4"/>
          <p:cNvSpPr>
            <a:spLocks noGrp="1"/>
          </p:cNvSpPr>
          <p:nvPr>
            <p:ph type="ftr" sz="quarter" idx="11"/>
          </p:nvPr>
        </p:nvSpPr>
        <p:spPr/>
        <p:txBody>
          <a:bodyPr/>
          <a:lstStyle/>
          <a:p>
            <a:r>
              <a:rPr lang="da-DK" altLang="ja-JP" dirty="0"/>
              <a:t>Tetsuya Kawanishi, NICT, et al</a:t>
            </a:r>
            <a:endParaRPr lang="en-GB" altLang="ja-JP" dirty="0"/>
          </a:p>
        </p:txBody>
      </p:sp>
      <p:sp>
        <p:nvSpPr>
          <p:cNvPr id="6" name="スライド番号プレースホルダー 5"/>
          <p:cNvSpPr>
            <a:spLocks noGrp="1"/>
          </p:cNvSpPr>
          <p:nvPr>
            <p:ph type="sldNum" sz="quarter" idx="12"/>
          </p:nvPr>
        </p:nvSpPr>
        <p:spPr>
          <a:xfrm>
            <a:off x="4358076" y="6475413"/>
            <a:ext cx="504049" cy="184666"/>
          </a:xfrm>
        </p:spPr>
        <p:txBody>
          <a:bodyPr/>
          <a:lstStyle/>
          <a:p>
            <a:r>
              <a:rPr lang="en-US" altLang="ja-JP" dirty="0"/>
              <a:t>Slide </a:t>
            </a:r>
            <a:fld id="{F2CBD843-DC67-4AE4-BFF0-66A63764CC7B}" type="slidenum">
              <a:rPr lang="en-US" altLang="ja-JP" smtClean="0"/>
              <a:pPr/>
              <a:t>11</a:t>
            </a:fld>
            <a:endParaRPr lang="en-US" altLang="ja-JP" dirty="0"/>
          </a:p>
        </p:txBody>
      </p:sp>
      <p:sp>
        <p:nvSpPr>
          <p:cNvPr id="7" name="日付プレースホルダー 3">
            <a:extLst>
              <a:ext uri="{FF2B5EF4-FFF2-40B4-BE49-F238E27FC236}">
                <a16:creationId xmlns:a16="http://schemas.microsoft.com/office/drawing/2014/main" id="{F3A4F43E-1BD9-4488-BE31-F521168E2A5D}"/>
              </a:ext>
            </a:extLst>
          </p:cNvPr>
          <p:cNvSpPr>
            <a:spLocks noGrp="1"/>
          </p:cNvSpPr>
          <p:nvPr>
            <p:ph type="dt" sz="half" idx="10"/>
          </p:nvPr>
        </p:nvSpPr>
        <p:spPr>
          <a:xfrm>
            <a:off x="685800" y="378281"/>
            <a:ext cx="1600200" cy="215444"/>
          </a:xfrm>
        </p:spPr>
        <p:txBody>
          <a:bodyPr/>
          <a:lstStyle/>
          <a:p>
            <a:r>
              <a:rPr lang="en-US" altLang="ja-JP" dirty="0"/>
              <a:t>November 2022</a:t>
            </a:r>
          </a:p>
        </p:txBody>
      </p:sp>
    </p:spTree>
    <p:extLst>
      <p:ext uri="{BB962C8B-B14F-4D97-AF65-F5344CB8AC3E}">
        <p14:creationId xmlns:p14="http://schemas.microsoft.com/office/powerpoint/2010/main" val="3105038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p:txBody>
          <a:bodyPr/>
          <a:lstStyle/>
          <a:p>
            <a:r>
              <a:rPr lang="da-DK" altLang="ja-JP" dirty="0"/>
              <a:t>Tetsuya Kawanishi, Waseda Univ., et al</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7FCDAD03-6D26-4508-AE00-10743B2745E8}" type="slidenum">
              <a:rPr lang="en-US" altLang="ja-JP"/>
              <a:pPr/>
              <a:t>2</a:t>
            </a:fld>
            <a:endParaRPr lang="en-US" altLang="ja-JP"/>
          </a:p>
        </p:txBody>
      </p:sp>
      <p:sp>
        <p:nvSpPr>
          <p:cNvPr id="26626" name="Rectangle 2"/>
          <p:cNvSpPr>
            <a:spLocks noGrp="1" noChangeArrowheads="1"/>
          </p:cNvSpPr>
          <p:nvPr>
            <p:ph type="ctrTitle"/>
          </p:nvPr>
        </p:nvSpPr>
        <p:spPr>
          <a:xfrm>
            <a:off x="685800" y="908720"/>
            <a:ext cx="7772400" cy="2025352"/>
          </a:xfrm>
        </p:spPr>
        <p:txBody>
          <a:bodyPr/>
          <a:lstStyle/>
          <a:p>
            <a:r>
              <a:rPr lang="en-US" altLang="ja-JP" b="1" dirty="0"/>
              <a:t>Challenges in </a:t>
            </a:r>
            <a:r>
              <a:rPr lang="en-US" altLang="ja-JP" b="1" dirty="0">
                <a:solidFill>
                  <a:schemeClr val="tx1"/>
                </a:solidFill>
              </a:rPr>
              <a:t>Short-Range and Middle-Range Wireless </a:t>
            </a:r>
            <a:r>
              <a:rPr lang="en-US" altLang="ja-JP" b="1" dirty="0"/>
              <a:t>Communications using the 300GHz-Band</a:t>
            </a:r>
            <a:endParaRPr lang="en-US" altLang="ja-JP" b="1" dirty="0">
              <a:ea typeface="ＭＳ Ｐゴシック" pitchFamily="50" charset="-128"/>
            </a:endParaRPr>
          </a:p>
        </p:txBody>
      </p:sp>
      <p:sp>
        <p:nvSpPr>
          <p:cNvPr id="26627" name="Rectangle 3"/>
          <p:cNvSpPr>
            <a:spLocks noGrp="1" noChangeArrowheads="1"/>
          </p:cNvSpPr>
          <p:nvPr>
            <p:ph type="subTitle" idx="1"/>
          </p:nvPr>
        </p:nvSpPr>
        <p:spPr>
          <a:xfrm>
            <a:off x="107504" y="3356992"/>
            <a:ext cx="8748464" cy="2880320"/>
          </a:xfrm>
        </p:spPr>
        <p:txBody>
          <a:bodyPr/>
          <a:lstStyle/>
          <a:p>
            <a:r>
              <a:rPr lang="en-US" altLang="ja-JP" sz="2400" dirty="0">
                <a:latin typeface="Times New Roman"/>
                <a:cs typeface="Times New Roman"/>
              </a:rPr>
              <a:t>Tetsuya Kawanishi, Kazuhiko Tamesue, Takuro Sato,</a:t>
            </a:r>
          </a:p>
          <a:p>
            <a:r>
              <a:rPr lang="en-US" altLang="ja-JP" sz="2400" dirty="0">
                <a:latin typeface="Times New Roman"/>
                <a:cs typeface="Times New Roman"/>
              </a:rPr>
              <a:t>Takuichi Hirano, and Iwao Hosako</a:t>
            </a:r>
          </a:p>
          <a:p>
            <a:endParaRPr lang="en-US" altLang="ja-JP" sz="2400" dirty="0">
              <a:latin typeface="Times New Roman"/>
              <a:cs typeface="Times New Roman"/>
            </a:endParaRPr>
          </a:p>
          <a:p>
            <a:r>
              <a:rPr lang="en-US" altLang="ja-JP" sz="2000" dirty="0" err="1">
                <a:latin typeface="Times New Roman"/>
                <a:cs typeface="Times New Roman"/>
              </a:rPr>
              <a:t>Waseda</a:t>
            </a:r>
            <a:r>
              <a:rPr lang="en-US" altLang="ja-JP" sz="2000" dirty="0">
                <a:latin typeface="Times New Roman"/>
                <a:cs typeface="Times New Roman"/>
              </a:rPr>
              <a:t> University, Japan </a:t>
            </a:r>
          </a:p>
          <a:p>
            <a:r>
              <a:rPr lang="en-US" altLang="ja-JP" sz="2000" dirty="0">
                <a:latin typeface="Times New Roman"/>
                <a:cs typeface="Times New Roman"/>
              </a:rPr>
              <a:t>Tokyo City University, Japan</a:t>
            </a:r>
          </a:p>
          <a:p>
            <a:r>
              <a:rPr lang="en-US" altLang="ja-JP" sz="2000" dirty="0">
                <a:latin typeface="Times New Roman"/>
                <a:cs typeface="Times New Roman"/>
              </a:rPr>
              <a:t>National Institute of Information and Communications Technology (NICT), Japan</a:t>
            </a:r>
          </a:p>
        </p:txBody>
      </p:sp>
      <p:sp>
        <p:nvSpPr>
          <p:cNvPr id="8" name="日付プレースホルダー 3">
            <a:extLst>
              <a:ext uri="{FF2B5EF4-FFF2-40B4-BE49-F238E27FC236}">
                <a16:creationId xmlns:a16="http://schemas.microsoft.com/office/drawing/2014/main" id="{F3B3397A-78A9-49CE-AB27-CABF5662DA2F}"/>
              </a:ext>
            </a:extLst>
          </p:cNvPr>
          <p:cNvSpPr>
            <a:spLocks noGrp="1"/>
          </p:cNvSpPr>
          <p:nvPr>
            <p:ph type="dt" sz="half" idx="10"/>
          </p:nvPr>
        </p:nvSpPr>
        <p:spPr>
          <a:xfrm>
            <a:off x="685800" y="378281"/>
            <a:ext cx="1600200" cy="215444"/>
          </a:xfrm>
        </p:spPr>
        <p:txBody>
          <a:bodyPr/>
          <a:lstStyle/>
          <a:p>
            <a:r>
              <a:rPr lang="en-US" altLang="ja-JP" dirty="0"/>
              <a:t>November 2022</a:t>
            </a:r>
          </a:p>
        </p:txBody>
      </p:sp>
    </p:spTree>
    <p:extLst>
      <p:ext uri="{BB962C8B-B14F-4D97-AF65-F5344CB8AC3E}">
        <p14:creationId xmlns:p14="http://schemas.microsoft.com/office/powerpoint/2010/main" val="941594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500694" y="6475413"/>
            <a:ext cx="3041644" cy="184666"/>
          </a:xfrm>
          <a:prstGeom prst="rect">
            <a:avLst/>
          </a:prstGeom>
        </p:spPr>
        <p:txBody>
          <a:bodyPr/>
          <a:lstStyle/>
          <a:p>
            <a:r>
              <a:rPr lang="da-DK" altLang="ja-JP" dirty="0"/>
              <a:t>Tetsuya Kawanishi, Waseda Univ., et al</a:t>
            </a:r>
            <a:endParaRPr lang="en-US" altLang="ja-JP"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dirty="0"/>
              <a:t>Outline of this contribution</a:t>
            </a:r>
          </a:p>
        </p:txBody>
      </p:sp>
      <p:sp>
        <p:nvSpPr>
          <p:cNvPr id="4098" name="Rectangle 2"/>
          <p:cNvSpPr>
            <a:spLocks noGrp="1" noChangeArrowheads="1"/>
          </p:cNvSpPr>
          <p:nvPr>
            <p:ph type="body" idx="1"/>
          </p:nvPr>
        </p:nvSpPr>
        <p:spPr>
          <a:xfrm>
            <a:off x="395536" y="1340768"/>
            <a:ext cx="8568952" cy="489654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a:latin typeface="Times New Roman" panose="02020603050405020304" pitchFamily="18" charset="0"/>
                <a:ea typeface="+mj-ea"/>
                <a:cs typeface="Times New Roman" panose="02020603050405020304" pitchFamily="18" charset="0"/>
              </a:rPr>
              <a:t>Use-cases of short-range and middle-range WPAN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a:latin typeface="Times New Roman" panose="02020603050405020304" pitchFamily="18" charset="0"/>
                <a:ea typeface="+mj-ea"/>
                <a:cs typeface="Times New Roman" panose="02020603050405020304" pitchFamily="18" charset="0"/>
              </a:rPr>
              <a:t>System configuration and features of 300 GHz wireless communication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a:latin typeface="Times New Roman" panose="02020603050405020304" pitchFamily="18" charset="0"/>
                <a:ea typeface="+mj-ea"/>
                <a:cs typeface="Times New Roman" panose="02020603050405020304" pitchFamily="18" charset="0"/>
              </a:rPr>
              <a:t>Interference between short-range and middle-range wireless communication</a:t>
            </a:r>
          </a:p>
        </p:txBody>
      </p:sp>
      <p:sp>
        <p:nvSpPr>
          <p:cNvPr id="7" name="日付プレースホルダー 3">
            <a:extLst>
              <a:ext uri="{FF2B5EF4-FFF2-40B4-BE49-F238E27FC236}">
                <a16:creationId xmlns:a16="http://schemas.microsoft.com/office/drawing/2014/main" id="{A5914396-B7CC-4B95-BF1E-67633BD4B9B9}"/>
              </a:ext>
            </a:extLst>
          </p:cNvPr>
          <p:cNvSpPr>
            <a:spLocks noGrp="1"/>
          </p:cNvSpPr>
          <p:nvPr>
            <p:ph type="dt" sz="half" idx="10"/>
          </p:nvPr>
        </p:nvSpPr>
        <p:spPr>
          <a:xfrm>
            <a:off x="685800" y="378281"/>
            <a:ext cx="1600200" cy="215444"/>
          </a:xfrm>
        </p:spPr>
        <p:txBody>
          <a:bodyPr/>
          <a:lstStyle/>
          <a:p>
            <a:r>
              <a:rPr lang="en-US" altLang="ja-JP" dirty="0"/>
              <a:t>November 2022</a:t>
            </a:r>
          </a:p>
        </p:txBody>
      </p:sp>
    </p:spTree>
    <p:extLst>
      <p:ext uri="{BB962C8B-B14F-4D97-AF65-F5344CB8AC3E}">
        <p14:creationId xmlns:p14="http://schemas.microsoft.com/office/powerpoint/2010/main" val="3718516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77663" y="555964"/>
            <a:ext cx="7772400" cy="7113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b="1" dirty="0"/>
              <a:t>Applications </a:t>
            </a:r>
            <a:r>
              <a:rPr lang="en-US" sz="2400" b="1" dirty="0">
                <a:solidFill>
                  <a:schemeClr val="tx1"/>
                </a:solidFill>
              </a:rPr>
              <a:t>for short-rage and </a:t>
            </a:r>
            <a:r>
              <a:rPr lang="en-US" sz="2400" b="1" dirty="0"/>
              <a:t>middle-range WPAN </a:t>
            </a:r>
            <a:endParaRPr lang="en-GB" sz="2400" b="1" dirty="0"/>
          </a:p>
        </p:txBody>
      </p:sp>
      <p:sp>
        <p:nvSpPr>
          <p:cNvPr id="15" name="テキスト ボックス 14">
            <a:extLst>
              <a:ext uri="{FF2B5EF4-FFF2-40B4-BE49-F238E27FC236}">
                <a16:creationId xmlns:a16="http://schemas.microsoft.com/office/drawing/2014/main" id="{0A3191DC-1643-8A5F-7918-AF725CAD5C48}"/>
              </a:ext>
            </a:extLst>
          </p:cNvPr>
          <p:cNvSpPr txBox="1"/>
          <p:nvPr/>
        </p:nvSpPr>
        <p:spPr>
          <a:xfrm>
            <a:off x="6109422" y="6568271"/>
            <a:ext cx="2855066" cy="276999"/>
          </a:xfrm>
          <a:prstGeom prst="rect">
            <a:avLst/>
          </a:prstGeom>
          <a:noFill/>
        </p:spPr>
        <p:txBody>
          <a:bodyPr wrap="square">
            <a:spAutoFit/>
          </a:bodyPr>
          <a:lstStyle/>
          <a:p>
            <a:r>
              <a:rPr lang="da-DK" altLang="ja-JP" dirty="0"/>
              <a:t>Tetsuya Kawanishi, Waseda Univ., et al</a:t>
            </a:r>
            <a:endParaRPr lang="en-US" altLang="ja-JP" dirty="0"/>
          </a:p>
        </p:txBody>
      </p:sp>
      <p:sp>
        <p:nvSpPr>
          <p:cNvPr id="93" name="テキスト ボックス 92">
            <a:extLst>
              <a:ext uri="{FF2B5EF4-FFF2-40B4-BE49-F238E27FC236}">
                <a16:creationId xmlns:a16="http://schemas.microsoft.com/office/drawing/2014/main" id="{D206F80D-DBC7-E4F5-1D1A-B07C696F4D5C}"/>
              </a:ext>
            </a:extLst>
          </p:cNvPr>
          <p:cNvSpPr txBox="1"/>
          <p:nvPr/>
        </p:nvSpPr>
        <p:spPr>
          <a:xfrm>
            <a:off x="971324" y="1171114"/>
            <a:ext cx="7908456" cy="1323439"/>
          </a:xfrm>
          <a:prstGeom prst="rect">
            <a:avLst/>
          </a:prstGeom>
          <a:noFill/>
        </p:spPr>
        <p:txBody>
          <a:bodyPr wrap="square">
            <a:spAutoFit/>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latin typeface="Times New Roman" panose="02020603050405020304" pitchFamily="18" charset="0"/>
                <a:ea typeface="+mj-ea"/>
                <a:cs typeface="Times New Roman" panose="02020603050405020304" pitchFamily="18" charset="0"/>
              </a:rPr>
              <a:t>High speed wireless communication for personalized 8K videos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Short-range communication to cover indoor space</a:t>
            </a:r>
            <a:endParaRPr lang="en-GB" altLang="ja-JP" sz="2000" dirty="0">
              <a:latin typeface="Times New Roman" panose="02020603050405020304" pitchFamily="18" charset="0"/>
              <a:ea typeface="+mj-ea"/>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M</a:t>
            </a:r>
            <a:r>
              <a:rPr lang="en-GB" altLang="ja-JP" sz="2000" dirty="0">
                <a:latin typeface="Times New Roman" panose="02020603050405020304" pitchFamily="18" charset="0"/>
                <a:ea typeface="+mj-ea"/>
                <a:cs typeface="Times New Roman" panose="02020603050405020304" pitchFamily="18" charset="0"/>
              </a:rPr>
              <a:t>edium</a:t>
            </a:r>
            <a:r>
              <a:rPr lang="en-GB" altLang="ja-JP" sz="2000" dirty="0">
                <a:ea typeface="+mj-ea"/>
                <a:cs typeface="Times New Roman" panose="02020603050405020304" pitchFamily="18" charset="0"/>
              </a:rPr>
              <a:t>-range communication to cover stadium or aircraft cabin</a:t>
            </a:r>
            <a:endParaRPr lang="en-GB" altLang="ja-JP" sz="2000" dirty="0">
              <a:latin typeface="Times New Roman" panose="02020603050405020304" pitchFamily="18" charset="0"/>
              <a:ea typeface="+mj-ea"/>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ja-JP" sz="2000" dirty="0">
              <a:latin typeface="Times New Roman" panose="02020603050405020304" pitchFamily="18" charset="0"/>
              <a:ea typeface="+mj-ea"/>
              <a:cs typeface="Times New Roman" panose="02020603050405020304" pitchFamily="18" charset="0"/>
            </a:endParaRPr>
          </a:p>
        </p:txBody>
      </p:sp>
      <p:sp>
        <p:nvSpPr>
          <p:cNvPr id="17" name="四角形: 角を丸くする 16">
            <a:extLst>
              <a:ext uri="{FF2B5EF4-FFF2-40B4-BE49-F238E27FC236}">
                <a16:creationId xmlns:a16="http://schemas.microsoft.com/office/drawing/2014/main" id="{DB63AA0B-ED77-9850-4003-BE8B1456D644}"/>
              </a:ext>
            </a:extLst>
          </p:cNvPr>
          <p:cNvSpPr/>
          <p:nvPr/>
        </p:nvSpPr>
        <p:spPr>
          <a:xfrm>
            <a:off x="6817355" y="3328368"/>
            <a:ext cx="2080354" cy="1245287"/>
          </a:xfrm>
          <a:prstGeom prst="roundRect">
            <a:avLst>
              <a:gd name="adj" fmla="val 10485"/>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400"/>
          </a:p>
        </p:txBody>
      </p:sp>
      <p:cxnSp>
        <p:nvCxnSpPr>
          <p:cNvPr id="44" name="直線コネクタ 43">
            <a:extLst>
              <a:ext uri="{FF2B5EF4-FFF2-40B4-BE49-F238E27FC236}">
                <a16:creationId xmlns:a16="http://schemas.microsoft.com/office/drawing/2014/main" id="{ADC88B64-EB6B-7EC2-4941-8C2329A7AFC2}"/>
              </a:ext>
            </a:extLst>
          </p:cNvPr>
          <p:cNvCxnSpPr>
            <a:cxnSpLocks/>
          </p:cNvCxnSpPr>
          <p:nvPr/>
        </p:nvCxnSpPr>
        <p:spPr bwMode="auto">
          <a:xfrm>
            <a:off x="7200729" y="3999350"/>
            <a:ext cx="373112" cy="77365"/>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pic>
        <p:nvPicPr>
          <p:cNvPr id="46" name="図 45">
            <a:extLst>
              <a:ext uri="{FF2B5EF4-FFF2-40B4-BE49-F238E27FC236}">
                <a16:creationId xmlns:a16="http://schemas.microsoft.com/office/drawing/2014/main" id="{5FD3425A-C72B-BB7C-F2C3-D36747511B95}"/>
              </a:ext>
            </a:extLst>
          </p:cNvPr>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6717170" y="3841251"/>
            <a:ext cx="2221135" cy="732404"/>
          </a:xfrm>
          <a:prstGeom prst="rect">
            <a:avLst/>
          </a:prstGeom>
          <a:noFill/>
          <a:ln>
            <a:noFill/>
          </a:ln>
        </p:spPr>
      </p:pic>
      <p:cxnSp>
        <p:nvCxnSpPr>
          <p:cNvPr id="47" name="直線コネクタ 46">
            <a:extLst>
              <a:ext uri="{FF2B5EF4-FFF2-40B4-BE49-F238E27FC236}">
                <a16:creationId xmlns:a16="http://schemas.microsoft.com/office/drawing/2014/main" id="{2F108F85-F0FF-2691-B8B9-70BB2094DE0E}"/>
              </a:ext>
            </a:extLst>
          </p:cNvPr>
          <p:cNvCxnSpPr>
            <a:cxnSpLocks/>
          </p:cNvCxnSpPr>
          <p:nvPr/>
        </p:nvCxnSpPr>
        <p:spPr bwMode="auto">
          <a:xfrm>
            <a:off x="7237058" y="4060802"/>
            <a:ext cx="458365" cy="220595"/>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pic>
        <p:nvPicPr>
          <p:cNvPr id="48" name="Picture 4" descr="C:\Documents and Settings\kawanish\Local Settings\Temporary Internet Files\Content.IE5\T6RGF28O\MCj04290070000[1].wmf">
            <a:extLst>
              <a:ext uri="{FF2B5EF4-FFF2-40B4-BE49-F238E27FC236}">
                <a16:creationId xmlns:a16="http://schemas.microsoft.com/office/drawing/2014/main" id="{FF335601-6A7B-958E-35EC-941B34386A6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04974" y="3916717"/>
            <a:ext cx="219974" cy="511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9" name="直線コネクタ 48">
            <a:extLst>
              <a:ext uri="{FF2B5EF4-FFF2-40B4-BE49-F238E27FC236}">
                <a16:creationId xmlns:a16="http://schemas.microsoft.com/office/drawing/2014/main" id="{822B68D4-1ACB-7B63-B9FA-F5C5447F364B}"/>
              </a:ext>
            </a:extLst>
          </p:cNvPr>
          <p:cNvCxnSpPr>
            <a:cxnSpLocks/>
          </p:cNvCxnSpPr>
          <p:nvPr/>
        </p:nvCxnSpPr>
        <p:spPr bwMode="auto">
          <a:xfrm>
            <a:off x="7269941" y="4005182"/>
            <a:ext cx="774375" cy="55621"/>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E5EFE430-49D6-CEC6-3B54-863684634FAB}"/>
              </a:ext>
            </a:extLst>
          </p:cNvPr>
          <p:cNvCxnSpPr>
            <a:cxnSpLocks/>
          </p:cNvCxnSpPr>
          <p:nvPr/>
        </p:nvCxnSpPr>
        <p:spPr bwMode="auto">
          <a:xfrm flipV="1">
            <a:off x="7186325" y="3991735"/>
            <a:ext cx="1317670" cy="13446"/>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51" name="テキスト ボックス 102">
            <a:extLst>
              <a:ext uri="{FF2B5EF4-FFF2-40B4-BE49-F238E27FC236}">
                <a16:creationId xmlns:a16="http://schemas.microsoft.com/office/drawing/2014/main" id="{D03A8621-F59E-F840-172D-1960BA378DF2}"/>
              </a:ext>
            </a:extLst>
          </p:cNvPr>
          <p:cNvSpPr txBox="1">
            <a:spLocks noChangeArrowheads="1"/>
          </p:cNvSpPr>
          <p:nvPr/>
        </p:nvSpPr>
        <p:spPr bwMode="auto">
          <a:xfrm>
            <a:off x="7046437" y="3724419"/>
            <a:ext cx="54373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400" b="1" dirty="0"/>
              <a:t>70m</a:t>
            </a:r>
            <a:endParaRPr kumimoji="0" lang="ja-JP" altLang="en-US" sz="1400" b="1" dirty="0"/>
          </a:p>
        </p:txBody>
      </p:sp>
      <p:sp>
        <p:nvSpPr>
          <p:cNvPr id="53" name="テキスト ボックス 102">
            <a:extLst>
              <a:ext uri="{FF2B5EF4-FFF2-40B4-BE49-F238E27FC236}">
                <a16:creationId xmlns:a16="http://schemas.microsoft.com/office/drawing/2014/main" id="{2CC7088D-FCAE-B643-A2CC-F70D4309CED2}"/>
              </a:ext>
            </a:extLst>
          </p:cNvPr>
          <p:cNvSpPr txBox="1">
            <a:spLocks noChangeArrowheads="1"/>
          </p:cNvSpPr>
          <p:nvPr/>
        </p:nvSpPr>
        <p:spPr bwMode="auto">
          <a:xfrm>
            <a:off x="6978062" y="3310398"/>
            <a:ext cx="16993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400" b="1" dirty="0"/>
              <a:t>300GHz</a:t>
            </a:r>
          </a:p>
          <a:p>
            <a:pPr eaLnBrk="1" hangingPunct="1"/>
            <a:r>
              <a:rPr kumimoji="0" lang="en-US" altLang="ja-JP" sz="1400" b="1" dirty="0"/>
              <a:t>20Gbps 100</a:t>
            </a:r>
            <a:r>
              <a:rPr kumimoji="0" lang="ja-JP" altLang="en-US" sz="1400" b="1" dirty="0"/>
              <a:t> </a:t>
            </a:r>
            <a:r>
              <a:rPr kumimoji="0" lang="en-US" altLang="ja-JP" sz="1400" b="1" dirty="0"/>
              <a:t>users</a:t>
            </a:r>
            <a:endParaRPr kumimoji="0" lang="ja-JP" altLang="en-US" sz="1400" b="1" dirty="0"/>
          </a:p>
        </p:txBody>
      </p:sp>
      <p:sp>
        <p:nvSpPr>
          <p:cNvPr id="55" name="テキスト ボックス 102">
            <a:extLst>
              <a:ext uri="{FF2B5EF4-FFF2-40B4-BE49-F238E27FC236}">
                <a16:creationId xmlns:a16="http://schemas.microsoft.com/office/drawing/2014/main" id="{FF064563-DC3C-4A94-10BB-A61966AB0B61}"/>
              </a:ext>
            </a:extLst>
          </p:cNvPr>
          <p:cNvSpPr txBox="1">
            <a:spLocks noChangeArrowheads="1"/>
          </p:cNvSpPr>
          <p:nvPr/>
        </p:nvSpPr>
        <p:spPr bwMode="auto">
          <a:xfrm>
            <a:off x="5801161" y="2396725"/>
            <a:ext cx="3031332"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400" b="1" dirty="0"/>
              <a:t>Use case 3:</a:t>
            </a:r>
          </a:p>
          <a:p>
            <a:pPr eaLnBrk="1" hangingPunct="1"/>
            <a:r>
              <a:rPr kumimoji="0" lang="en-US" altLang="ja-JP" sz="1400" b="1" dirty="0"/>
              <a:t>-Aircraft cabin</a:t>
            </a:r>
          </a:p>
          <a:p>
            <a:pPr eaLnBrk="1" hangingPunct="1"/>
            <a:r>
              <a:rPr kumimoji="0" lang="en-US" altLang="ja-JP" sz="1400" b="1" dirty="0"/>
              <a:t>-In-flight video services</a:t>
            </a:r>
          </a:p>
          <a:p>
            <a:pPr eaLnBrk="1" hangingPunct="1"/>
            <a:r>
              <a:rPr kumimoji="0" lang="en-US" altLang="ja-JP" sz="1400" b="1" dirty="0"/>
              <a:t>-8K video stream (middle range)</a:t>
            </a:r>
            <a:endParaRPr kumimoji="0" lang="ja-JP" altLang="en-US" sz="1400" b="1" dirty="0"/>
          </a:p>
          <a:p>
            <a:pPr eaLnBrk="1" hangingPunct="1"/>
            <a:endParaRPr kumimoji="0" lang="en-US" altLang="ja-JP" sz="1400" b="1" dirty="0"/>
          </a:p>
        </p:txBody>
      </p:sp>
      <p:grpSp>
        <p:nvGrpSpPr>
          <p:cNvPr id="30" name="グループ化 29">
            <a:extLst>
              <a:ext uri="{FF2B5EF4-FFF2-40B4-BE49-F238E27FC236}">
                <a16:creationId xmlns:a16="http://schemas.microsoft.com/office/drawing/2014/main" id="{9CE9686F-2DD0-02B3-B758-BF1CAE756820}"/>
              </a:ext>
            </a:extLst>
          </p:cNvPr>
          <p:cNvGrpSpPr/>
          <p:nvPr/>
        </p:nvGrpSpPr>
        <p:grpSpPr>
          <a:xfrm>
            <a:off x="533237" y="2697763"/>
            <a:ext cx="4793827" cy="3627395"/>
            <a:chOff x="-2991962" y="863753"/>
            <a:chExt cx="4793827" cy="3627395"/>
          </a:xfrm>
        </p:grpSpPr>
        <p:sp>
          <p:nvSpPr>
            <p:cNvPr id="18" name="四角形: 角を丸くする 17">
              <a:extLst>
                <a:ext uri="{FF2B5EF4-FFF2-40B4-BE49-F238E27FC236}">
                  <a16:creationId xmlns:a16="http://schemas.microsoft.com/office/drawing/2014/main" id="{59804D14-6625-2CA3-88DB-E33038718871}"/>
                </a:ext>
              </a:extLst>
            </p:cNvPr>
            <p:cNvSpPr/>
            <p:nvPr/>
          </p:nvSpPr>
          <p:spPr>
            <a:xfrm>
              <a:off x="-1157303" y="3025219"/>
              <a:ext cx="2834231" cy="1465929"/>
            </a:xfrm>
            <a:prstGeom prst="roundRect">
              <a:avLst>
                <a:gd name="adj" fmla="val 10631"/>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400"/>
            </a:p>
          </p:txBody>
        </p:sp>
        <p:pic>
          <p:nvPicPr>
            <p:cNvPr id="25" name="Picture 5" descr="C:\Documents and Settings\kawanish\Local Settings\Temporary Internet Files\Content.IE5\N3A0P6SV\MCj04289930000[1].wmf">
              <a:extLst>
                <a:ext uri="{FF2B5EF4-FFF2-40B4-BE49-F238E27FC236}">
                  <a16:creationId xmlns:a16="http://schemas.microsoft.com/office/drawing/2014/main" id="{97DBD654-32BE-9FB7-F796-2B7D8A36E2B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5929" y="3914947"/>
              <a:ext cx="422926" cy="319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グラフィックス 35">
              <a:extLst>
                <a:ext uri="{FF2B5EF4-FFF2-40B4-BE49-F238E27FC236}">
                  <a16:creationId xmlns:a16="http://schemas.microsoft.com/office/drawing/2014/main" id="{B7DDB820-E3F1-A196-9112-1ACAB6AD437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71016" y="4043331"/>
              <a:ext cx="238135" cy="231820"/>
            </a:xfrm>
            <a:prstGeom prst="rect">
              <a:avLst/>
            </a:prstGeom>
          </p:spPr>
        </p:pic>
        <p:pic>
          <p:nvPicPr>
            <p:cNvPr id="37" name="グラフィックス 36">
              <a:extLst>
                <a:ext uri="{FF2B5EF4-FFF2-40B4-BE49-F238E27FC236}">
                  <a16:creationId xmlns:a16="http://schemas.microsoft.com/office/drawing/2014/main" id="{75094CA7-8606-4157-BCE5-ADA861D17F0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14631" y="4188916"/>
              <a:ext cx="240622" cy="234241"/>
            </a:xfrm>
            <a:prstGeom prst="rect">
              <a:avLst/>
            </a:prstGeom>
          </p:spPr>
        </p:pic>
        <p:cxnSp>
          <p:nvCxnSpPr>
            <p:cNvPr id="38" name="直線コネクタ 37">
              <a:extLst>
                <a:ext uri="{FF2B5EF4-FFF2-40B4-BE49-F238E27FC236}">
                  <a16:creationId xmlns:a16="http://schemas.microsoft.com/office/drawing/2014/main" id="{784B5B58-5164-9C12-C094-E2EBFCC1774C}"/>
                </a:ext>
              </a:extLst>
            </p:cNvPr>
            <p:cNvCxnSpPr>
              <a:cxnSpLocks/>
              <a:endCxn id="60" idx="0"/>
            </p:cNvCxnSpPr>
            <p:nvPr/>
          </p:nvCxnSpPr>
          <p:spPr bwMode="auto">
            <a:xfrm flipH="1">
              <a:off x="542127" y="3672026"/>
              <a:ext cx="307679" cy="451626"/>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005D4473-B449-FD50-5076-56F8F87F71BC}"/>
                </a:ext>
              </a:extLst>
            </p:cNvPr>
            <p:cNvCxnSpPr>
              <a:cxnSpLocks/>
              <a:endCxn id="58" idx="1"/>
            </p:cNvCxnSpPr>
            <p:nvPr/>
          </p:nvCxnSpPr>
          <p:spPr bwMode="auto">
            <a:xfrm flipH="1">
              <a:off x="105393" y="3700638"/>
              <a:ext cx="706830" cy="634899"/>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9FB56AD9-7D4C-6858-FF22-08D9027F5870}"/>
                </a:ext>
              </a:extLst>
            </p:cNvPr>
            <p:cNvCxnSpPr>
              <a:cxnSpLocks/>
              <a:endCxn id="36" idx="1"/>
            </p:cNvCxnSpPr>
            <p:nvPr/>
          </p:nvCxnSpPr>
          <p:spPr bwMode="auto">
            <a:xfrm flipH="1">
              <a:off x="-571016" y="3694118"/>
              <a:ext cx="1354892" cy="465123"/>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4DD6919C-AF43-EE03-5E2B-8E79C8BC320D}"/>
                </a:ext>
              </a:extLst>
            </p:cNvPr>
            <p:cNvCxnSpPr>
              <a:cxnSpLocks/>
              <a:endCxn id="57" idx="0"/>
            </p:cNvCxnSpPr>
            <p:nvPr/>
          </p:nvCxnSpPr>
          <p:spPr bwMode="auto">
            <a:xfrm flipH="1">
              <a:off x="-76451" y="3772057"/>
              <a:ext cx="805854" cy="437079"/>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42" name="テキスト ボックス 102">
              <a:extLst>
                <a:ext uri="{FF2B5EF4-FFF2-40B4-BE49-F238E27FC236}">
                  <a16:creationId xmlns:a16="http://schemas.microsoft.com/office/drawing/2014/main" id="{B8FFDE4B-C0E0-9177-6D75-8B67C4D6633B}"/>
                </a:ext>
              </a:extLst>
            </p:cNvPr>
            <p:cNvSpPr txBox="1">
              <a:spLocks noChangeArrowheads="1"/>
            </p:cNvSpPr>
            <p:nvPr/>
          </p:nvSpPr>
          <p:spPr bwMode="auto">
            <a:xfrm>
              <a:off x="-277705" y="3667825"/>
              <a:ext cx="54373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400" b="1" dirty="0"/>
                <a:t>70m</a:t>
              </a:r>
              <a:endParaRPr kumimoji="0" lang="ja-JP" altLang="en-US" sz="1400" b="1" dirty="0"/>
            </a:p>
          </p:txBody>
        </p:sp>
        <p:sp>
          <p:nvSpPr>
            <p:cNvPr id="54" name="テキスト ボックス 102">
              <a:extLst>
                <a:ext uri="{FF2B5EF4-FFF2-40B4-BE49-F238E27FC236}">
                  <a16:creationId xmlns:a16="http://schemas.microsoft.com/office/drawing/2014/main" id="{44C215B5-7878-4F20-DD25-B105D6D782B5}"/>
                </a:ext>
              </a:extLst>
            </p:cNvPr>
            <p:cNvSpPr txBox="1">
              <a:spLocks noChangeArrowheads="1"/>
            </p:cNvSpPr>
            <p:nvPr/>
          </p:nvSpPr>
          <p:spPr bwMode="auto">
            <a:xfrm>
              <a:off x="-1157303" y="3076089"/>
              <a:ext cx="29591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400" b="1" dirty="0"/>
                <a:t>300GHz</a:t>
              </a:r>
            </a:p>
            <a:p>
              <a:pPr eaLnBrk="1" hangingPunct="1"/>
              <a:r>
                <a:rPr kumimoji="0" lang="en-US" altLang="ja-JP" sz="1400" b="1" dirty="0"/>
                <a:t>20Gbps 100 users ( 1 channel )</a:t>
              </a:r>
              <a:endParaRPr kumimoji="0" lang="ja-JP" altLang="en-US" sz="1400" b="1" dirty="0"/>
            </a:p>
          </p:txBody>
        </p:sp>
        <p:sp>
          <p:nvSpPr>
            <p:cNvPr id="56" name="テキスト ボックス 102">
              <a:extLst>
                <a:ext uri="{FF2B5EF4-FFF2-40B4-BE49-F238E27FC236}">
                  <a16:creationId xmlns:a16="http://schemas.microsoft.com/office/drawing/2014/main" id="{200C6310-72CA-20E4-DDEE-FC584918D056}"/>
                </a:ext>
              </a:extLst>
            </p:cNvPr>
            <p:cNvSpPr txBox="1">
              <a:spLocks noChangeArrowheads="1"/>
            </p:cNvSpPr>
            <p:nvPr/>
          </p:nvSpPr>
          <p:spPr bwMode="auto">
            <a:xfrm>
              <a:off x="-2991962" y="3057098"/>
              <a:ext cx="213560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400" b="1" dirty="0"/>
                <a:t>Use case 2:</a:t>
              </a:r>
            </a:p>
            <a:p>
              <a:pPr eaLnBrk="1" hangingPunct="1"/>
              <a:r>
                <a:rPr kumimoji="0" lang="en-US" altLang="ja-JP" sz="1400" b="1" dirty="0"/>
                <a:t>-Stadium</a:t>
              </a:r>
            </a:p>
            <a:p>
              <a:pPr marL="93663" indent="-93663" eaLnBrk="1" hangingPunct="1"/>
              <a:r>
                <a:rPr kumimoji="0" lang="en-US" altLang="ja-JP" sz="1400" b="1" dirty="0"/>
                <a:t>-Personalized video services</a:t>
              </a:r>
            </a:p>
            <a:p>
              <a:pPr eaLnBrk="1" hangingPunct="1"/>
              <a:r>
                <a:rPr kumimoji="0" lang="en-US" altLang="ja-JP" sz="1400" b="1" dirty="0"/>
                <a:t>-8K video stream</a:t>
              </a:r>
            </a:p>
            <a:p>
              <a:pPr eaLnBrk="1" hangingPunct="1"/>
              <a:r>
                <a:rPr kumimoji="0" lang="en-US" altLang="ja-JP" sz="1400" b="1" dirty="0"/>
                <a:t> (middle-range)</a:t>
              </a:r>
              <a:endParaRPr kumimoji="0" lang="ja-JP" altLang="en-US" sz="1400" b="1" dirty="0"/>
            </a:p>
          </p:txBody>
        </p:sp>
        <p:pic>
          <p:nvPicPr>
            <p:cNvPr id="57" name="グラフィックス 56">
              <a:extLst>
                <a:ext uri="{FF2B5EF4-FFF2-40B4-BE49-F238E27FC236}">
                  <a16:creationId xmlns:a16="http://schemas.microsoft.com/office/drawing/2014/main" id="{6F644D30-FF2F-F150-5C14-6FC819DD3F6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96763" y="4209137"/>
              <a:ext cx="240622" cy="234241"/>
            </a:xfrm>
            <a:prstGeom prst="rect">
              <a:avLst/>
            </a:prstGeom>
          </p:spPr>
        </p:pic>
        <p:pic>
          <p:nvPicPr>
            <p:cNvPr id="58" name="グラフィックス 57">
              <a:extLst>
                <a:ext uri="{FF2B5EF4-FFF2-40B4-BE49-F238E27FC236}">
                  <a16:creationId xmlns:a16="http://schemas.microsoft.com/office/drawing/2014/main" id="{C46DCF6B-8396-FE6A-CE2A-D38B791C9EA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5393" y="4218416"/>
              <a:ext cx="240622" cy="234241"/>
            </a:xfrm>
            <a:prstGeom prst="rect">
              <a:avLst/>
            </a:prstGeom>
          </p:spPr>
        </p:pic>
        <p:pic>
          <p:nvPicPr>
            <p:cNvPr id="59" name="Picture 4" descr="C:\Documents and Settings\kawanish\Local Settings\Temporary Internet Files\Content.IE5\T6RGF28O\MCj04290070000[1].wmf">
              <a:extLst>
                <a:ext uri="{FF2B5EF4-FFF2-40B4-BE49-F238E27FC236}">
                  <a16:creationId xmlns:a16="http://schemas.microsoft.com/office/drawing/2014/main" id="{81F71273-3E2A-7D03-30CC-9FBD419C099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707" y="3570685"/>
              <a:ext cx="219974" cy="511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グラフィックス 59">
              <a:extLst>
                <a:ext uri="{FF2B5EF4-FFF2-40B4-BE49-F238E27FC236}">
                  <a16:creationId xmlns:a16="http://schemas.microsoft.com/office/drawing/2014/main" id="{3E8456B1-4C12-5919-41C8-AE9B3218C04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23059" y="4123652"/>
              <a:ext cx="238135" cy="231820"/>
            </a:xfrm>
            <a:prstGeom prst="rect">
              <a:avLst/>
            </a:prstGeom>
          </p:spPr>
        </p:pic>
        <p:sp>
          <p:nvSpPr>
            <p:cNvPr id="4106" name="テキスト ボックス 102">
              <a:extLst>
                <a:ext uri="{FF2B5EF4-FFF2-40B4-BE49-F238E27FC236}">
                  <a16:creationId xmlns:a16="http://schemas.microsoft.com/office/drawing/2014/main" id="{BAF56A63-EB34-2A6A-5BFD-8C9C61398A7E}"/>
                </a:ext>
              </a:extLst>
            </p:cNvPr>
            <p:cNvSpPr txBox="1">
              <a:spLocks noChangeArrowheads="1"/>
            </p:cNvSpPr>
            <p:nvPr/>
          </p:nvSpPr>
          <p:spPr bwMode="auto">
            <a:xfrm>
              <a:off x="-2561787" y="863753"/>
              <a:ext cx="2135605"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400" b="1" dirty="0"/>
                <a:t>Use case 1:</a:t>
              </a:r>
            </a:p>
            <a:p>
              <a:pPr eaLnBrk="1" hangingPunct="1"/>
              <a:r>
                <a:rPr kumimoji="0" lang="en-US" altLang="ja-JP" sz="1400" b="1" dirty="0"/>
                <a:t>-Indoor</a:t>
              </a:r>
            </a:p>
            <a:p>
              <a:pPr eaLnBrk="1" hangingPunct="1"/>
              <a:r>
                <a:rPr kumimoji="0" lang="en-US" altLang="ja-JP" sz="1400" b="1" dirty="0"/>
                <a:t>-Virtual experiences</a:t>
              </a:r>
            </a:p>
            <a:p>
              <a:pPr eaLnBrk="1" hangingPunct="1"/>
              <a:r>
                <a:rPr kumimoji="0" lang="en-US" altLang="ja-JP" sz="1400" b="1" dirty="0"/>
                <a:t>-8K video stream</a:t>
              </a:r>
            </a:p>
            <a:p>
              <a:pPr eaLnBrk="1" hangingPunct="1"/>
              <a:r>
                <a:rPr kumimoji="0" lang="en-US" altLang="ja-JP" sz="1400" b="1" dirty="0"/>
                <a:t> (short range)</a:t>
              </a:r>
            </a:p>
          </p:txBody>
        </p:sp>
      </p:grpSp>
      <p:pic>
        <p:nvPicPr>
          <p:cNvPr id="61" name="図 60">
            <a:extLst>
              <a:ext uri="{FF2B5EF4-FFF2-40B4-BE49-F238E27FC236}">
                <a16:creationId xmlns:a16="http://schemas.microsoft.com/office/drawing/2014/main" id="{A5CB9CA4-327C-35B0-0489-5EFD4F75C085}"/>
              </a:ext>
            </a:extLst>
          </p:cNvPr>
          <p:cNvPicPr>
            <a:picLocks noChangeAspect="1"/>
          </p:cNvPicPr>
          <p:nvPr/>
        </p:nvPicPr>
        <p:blipFill>
          <a:blip r:embed="rId9"/>
          <a:stretch>
            <a:fillRect/>
          </a:stretch>
        </p:blipFill>
        <p:spPr>
          <a:xfrm>
            <a:off x="6013872" y="5323177"/>
            <a:ext cx="534528" cy="616953"/>
          </a:xfrm>
          <a:prstGeom prst="rect">
            <a:avLst/>
          </a:prstGeom>
        </p:spPr>
      </p:pic>
      <p:cxnSp>
        <p:nvCxnSpPr>
          <p:cNvPr id="64" name="直線コネクタ 63">
            <a:extLst>
              <a:ext uri="{FF2B5EF4-FFF2-40B4-BE49-F238E27FC236}">
                <a16:creationId xmlns:a16="http://schemas.microsoft.com/office/drawing/2014/main" id="{1B6AC20A-42DC-FFB2-A497-1656C6C4845A}"/>
              </a:ext>
            </a:extLst>
          </p:cNvPr>
          <p:cNvCxnSpPr>
            <a:cxnSpLocks/>
          </p:cNvCxnSpPr>
          <p:nvPr/>
        </p:nvCxnSpPr>
        <p:spPr bwMode="auto">
          <a:xfrm>
            <a:off x="6336439" y="4308164"/>
            <a:ext cx="3059" cy="1213250"/>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pic>
        <p:nvPicPr>
          <p:cNvPr id="74" name="グラフィックス 73">
            <a:extLst>
              <a:ext uri="{FF2B5EF4-FFF2-40B4-BE49-F238E27FC236}">
                <a16:creationId xmlns:a16="http://schemas.microsoft.com/office/drawing/2014/main" id="{E5A8BA8B-E0EA-FAF4-D3DA-72A9C47BA45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rot="20521866">
            <a:off x="5935534" y="4021058"/>
            <a:ext cx="839161" cy="441558"/>
          </a:xfrm>
          <a:prstGeom prst="rect">
            <a:avLst/>
          </a:prstGeom>
        </p:spPr>
      </p:pic>
      <p:sp>
        <p:nvSpPr>
          <p:cNvPr id="75" name="正方形/長方形 74">
            <a:extLst>
              <a:ext uri="{FF2B5EF4-FFF2-40B4-BE49-F238E27FC236}">
                <a16:creationId xmlns:a16="http://schemas.microsoft.com/office/drawing/2014/main" id="{C9AF3556-585E-5371-E4A0-F7277A5DBFFE}"/>
              </a:ext>
            </a:extLst>
          </p:cNvPr>
          <p:cNvSpPr/>
          <p:nvPr/>
        </p:nvSpPr>
        <p:spPr>
          <a:xfrm rot="20950642">
            <a:off x="6140251" y="4176859"/>
            <a:ext cx="381548" cy="145600"/>
          </a:xfrm>
          <a:prstGeom prst="rect">
            <a:avLst/>
          </a:prstGeom>
          <a:noFill/>
          <a:ln w="12700">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400"/>
          </a:p>
        </p:txBody>
      </p:sp>
      <p:cxnSp>
        <p:nvCxnSpPr>
          <p:cNvPr id="78" name="直線矢印コネクタ 77">
            <a:extLst>
              <a:ext uri="{FF2B5EF4-FFF2-40B4-BE49-F238E27FC236}">
                <a16:creationId xmlns:a16="http://schemas.microsoft.com/office/drawing/2014/main" id="{E0AB2CDC-C844-7659-C22B-3A6800C36439}"/>
              </a:ext>
            </a:extLst>
          </p:cNvPr>
          <p:cNvCxnSpPr>
            <a:cxnSpLocks/>
            <a:stCxn id="75" idx="3"/>
            <a:endCxn id="48" idx="2"/>
          </p:cNvCxnSpPr>
          <p:nvPr/>
        </p:nvCxnSpPr>
        <p:spPr>
          <a:xfrm>
            <a:off x="6518406" y="4213837"/>
            <a:ext cx="596555" cy="213895"/>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89" name="直線コネクタ 88">
            <a:extLst>
              <a:ext uri="{FF2B5EF4-FFF2-40B4-BE49-F238E27FC236}">
                <a16:creationId xmlns:a16="http://schemas.microsoft.com/office/drawing/2014/main" id="{5D73DFEC-5E30-5DFC-BA1D-51FF4EB96A5A}"/>
              </a:ext>
            </a:extLst>
          </p:cNvPr>
          <p:cNvCxnSpPr>
            <a:cxnSpLocks/>
          </p:cNvCxnSpPr>
          <p:nvPr/>
        </p:nvCxnSpPr>
        <p:spPr>
          <a:xfrm flipH="1" flipV="1">
            <a:off x="5772808" y="5304617"/>
            <a:ext cx="359108" cy="401116"/>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pic>
        <p:nvPicPr>
          <p:cNvPr id="21" name="Picture 2" descr="C:\Documents and Settings\kawanish\Local Settings\Temporary Internet Files\Content.IE5\A16D4QAF\MCj04289710000[1].wmf">
            <a:extLst>
              <a:ext uri="{FF2B5EF4-FFF2-40B4-BE49-F238E27FC236}">
                <a16:creationId xmlns:a16="http://schemas.microsoft.com/office/drawing/2014/main" id="{1CE77B65-61AD-117F-04CA-955665DD2FAD}"/>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460796" y="4988382"/>
            <a:ext cx="412451" cy="533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四角形: 角を丸くする 2">
            <a:extLst>
              <a:ext uri="{FF2B5EF4-FFF2-40B4-BE49-F238E27FC236}">
                <a16:creationId xmlns:a16="http://schemas.microsoft.com/office/drawing/2014/main" id="{5A165785-0C0A-E50F-F7FE-770D4F63C7DB}"/>
              </a:ext>
            </a:extLst>
          </p:cNvPr>
          <p:cNvSpPr/>
          <p:nvPr/>
        </p:nvSpPr>
        <p:spPr>
          <a:xfrm>
            <a:off x="2836314" y="2652665"/>
            <a:ext cx="2255695" cy="1829049"/>
          </a:xfrm>
          <a:prstGeom prst="roundRect">
            <a:avLst>
              <a:gd name="adj" fmla="val 10116"/>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1D747F62-C7C3-1A21-67F3-3DCDE3616381}"/>
              </a:ext>
            </a:extLst>
          </p:cNvPr>
          <p:cNvCxnSpPr>
            <a:cxnSpLocks/>
          </p:cNvCxnSpPr>
          <p:nvPr/>
        </p:nvCxnSpPr>
        <p:spPr>
          <a:xfrm flipH="1" flipV="1">
            <a:off x="4870585" y="3525603"/>
            <a:ext cx="636421" cy="1521307"/>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pic>
        <p:nvPicPr>
          <p:cNvPr id="6" name="Picture 5" descr="C:\Documents and Settings\kawanish\Local Settings\Temporary Internet Files\Content.IE5\N3A0P6SV\MCj04289930000[1].wmf">
            <a:extLst>
              <a:ext uri="{FF2B5EF4-FFF2-40B4-BE49-F238E27FC236}">
                <a16:creationId xmlns:a16="http://schemas.microsoft.com/office/drawing/2014/main" id="{32541F25-B460-DD4D-239E-1D4D7845BCA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4553827" y="3239087"/>
            <a:ext cx="429120" cy="36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グラフィックス 6">
            <a:extLst>
              <a:ext uri="{FF2B5EF4-FFF2-40B4-BE49-F238E27FC236}">
                <a16:creationId xmlns:a16="http://schemas.microsoft.com/office/drawing/2014/main" id="{D03418C8-1BDA-DE22-EB26-CB45B5318E0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3964431" y="3345296"/>
            <a:ext cx="449480" cy="1037283"/>
          </a:xfrm>
          <a:prstGeom prst="rect">
            <a:avLst/>
          </a:prstGeom>
        </p:spPr>
      </p:pic>
      <p:pic>
        <p:nvPicPr>
          <p:cNvPr id="8" name="グラフィックス 7">
            <a:extLst>
              <a:ext uri="{FF2B5EF4-FFF2-40B4-BE49-F238E27FC236}">
                <a16:creationId xmlns:a16="http://schemas.microsoft.com/office/drawing/2014/main" id="{97AE0AFE-E23B-9823-D2F2-73CE24FD0EB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flipH="1">
            <a:off x="3251478" y="3236109"/>
            <a:ext cx="318851" cy="352526"/>
          </a:xfrm>
          <a:prstGeom prst="rect">
            <a:avLst/>
          </a:prstGeom>
        </p:spPr>
      </p:pic>
      <p:cxnSp>
        <p:nvCxnSpPr>
          <p:cNvPr id="9" name="直線コネクタ 8">
            <a:extLst>
              <a:ext uri="{FF2B5EF4-FFF2-40B4-BE49-F238E27FC236}">
                <a16:creationId xmlns:a16="http://schemas.microsoft.com/office/drawing/2014/main" id="{E62188AC-6B99-DE48-B3FF-D6BEB62E357B}"/>
              </a:ext>
            </a:extLst>
          </p:cNvPr>
          <p:cNvCxnSpPr>
            <a:cxnSpLocks/>
            <a:endCxn id="7" idx="1"/>
          </p:cNvCxnSpPr>
          <p:nvPr/>
        </p:nvCxnSpPr>
        <p:spPr bwMode="auto">
          <a:xfrm>
            <a:off x="3556399" y="3535089"/>
            <a:ext cx="408032" cy="328849"/>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461D6702-F747-0BBC-512D-299DAFC39135}"/>
              </a:ext>
            </a:extLst>
          </p:cNvPr>
          <p:cNvCxnSpPr>
            <a:cxnSpLocks/>
          </p:cNvCxnSpPr>
          <p:nvPr/>
        </p:nvCxnSpPr>
        <p:spPr bwMode="auto">
          <a:xfrm flipH="1" flipV="1">
            <a:off x="4117726" y="3102161"/>
            <a:ext cx="586328" cy="232906"/>
          </a:xfrm>
          <a:prstGeom prst="line">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pic>
        <p:nvPicPr>
          <p:cNvPr id="11" name="グラフィックス 10">
            <a:extLst>
              <a:ext uri="{FF2B5EF4-FFF2-40B4-BE49-F238E27FC236}">
                <a16:creationId xmlns:a16="http://schemas.microsoft.com/office/drawing/2014/main" id="{417CCC4C-CCA8-356A-2FAA-CF9A036834D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flipH="1">
            <a:off x="3786220" y="2780812"/>
            <a:ext cx="318851" cy="352526"/>
          </a:xfrm>
          <a:prstGeom prst="rect">
            <a:avLst/>
          </a:prstGeom>
        </p:spPr>
      </p:pic>
      <p:sp>
        <p:nvSpPr>
          <p:cNvPr id="13" name="テキスト ボックス 102">
            <a:extLst>
              <a:ext uri="{FF2B5EF4-FFF2-40B4-BE49-F238E27FC236}">
                <a16:creationId xmlns:a16="http://schemas.microsoft.com/office/drawing/2014/main" id="{0D628370-AE4B-5E6A-4686-E929F1571C20}"/>
              </a:ext>
            </a:extLst>
          </p:cNvPr>
          <p:cNvSpPr txBox="1">
            <a:spLocks noChangeArrowheads="1"/>
          </p:cNvSpPr>
          <p:nvPr/>
        </p:nvSpPr>
        <p:spPr bwMode="auto">
          <a:xfrm flipH="1">
            <a:off x="2836314" y="2627542"/>
            <a:ext cx="11317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400" b="1" dirty="0"/>
              <a:t>300GHz</a:t>
            </a:r>
          </a:p>
          <a:p>
            <a:pPr eaLnBrk="1" hangingPunct="1"/>
            <a:r>
              <a:rPr kumimoji="0" lang="en-US" altLang="ja-JP" sz="1400" b="1" dirty="0"/>
              <a:t>100Gbps</a:t>
            </a:r>
          </a:p>
        </p:txBody>
      </p:sp>
      <p:sp>
        <p:nvSpPr>
          <p:cNvPr id="14" name="テキスト ボックス 102">
            <a:extLst>
              <a:ext uri="{FF2B5EF4-FFF2-40B4-BE49-F238E27FC236}">
                <a16:creationId xmlns:a16="http://schemas.microsoft.com/office/drawing/2014/main" id="{CD56AFE7-6C98-A42B-E18F-286D3FDC8FE0}"/>
              </a:ext>
            </a:extLst>
          </p:cNvPr>
          <p:cNvSpPr txBox="1">
            <a:spLocks noChangeArrowheads="1"/>
          </p:cNvSpPr>
          <p:nvPr/>
        </p:nvSpPr>
        <p:spPr bwMode="auto">
          <a:xfrm flipH="1">
            <a:off x="3603921" y="3124670"/>
            <a:ext cx="113175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400" b="1" dirty="0"/>
              <a:t>3m</a:t>
            </a:r>
          </a:p>
        </p:txBody>
      </p:sp>
      <p:cxnSp>
        <p:nvCxnSpPr>
          <p:cNvPr id="27" name="直線コネクタ 26">
            <a:extLst>
              <a:ext uri="{FF2B5EF4-FFF2-40B4-BE49-F238E27FC236}">
                <a16:creationId xmlns:a16="http://schemas.microsoft.com/office/drawing/2014/main" id="{ED2708A1-2C9B-CFAD-A7B8-CF0A54712C3E}"/>
              </a:ext>
            </a:extLst>
          </p:cNvPr>
          <p:cNvCxnSpPr>
            <a:cxnSpLocks/>
            <a:endCxn id="7" idx="3"/>
          </p:cNvCxnSpPr>
          <p:nvPr/>
        </p:nvCxnSpPr>
        <p:spPr>
          <a:xfrm flipH="1" flipV="1">
            <a:off x="4413911" y="3863938"/>
            <a:ext cx="1071808" cy="1224934"/>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6237A082-22B0-106A-203C-257464825411}"/>
              </a:ext>
            </a:extLst>
          </p:cNvPr>
          <p:cNvCxnSpPr>
            <a:cxnSpLocks/>
            <a:stCxn id="21" idx="1"/>
          </p:cNvCxnSpPr>
          <p:nvPr/>
        </p:nvCxnSpPr>
        <p:spPr>
          <a:xfrm flipH="1">
            <a:off x="4455993" y="5254898"/>
            <a:ext cx="1004803" cy="441973"/>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sp>
        <p:nvSpPr>
          <p:cNvPr id="52" name="日付プレースホルダー 3">
            <a:extLst>
              <a:ext uri="{FF2B5EF4-FFF2-40B4-BE49-F238E27FC236}">
                <a16:creationId xmlns:a16="http://schemas.microsoft.com/office/drawing/2014/main" id="{B034E2FE-43AD-4913-A54D-2204D4F42568}"/>
              </a:ext>
            </a:extLst>
          </p:cNvPr>
          <p:cNvSpPr>
            <a:spLocks noGrp="1"/>
          </p:cNvSpPr>
          <p:nvPr>
            <p:ph type="dt" sz="half" idx="10"/>
          </p:nvPr>
        </p:nvSpPr>
        <p:spPr>
          <a:xfrm>
            <a:off x="685800" y="378281"/>
            <a:ext cx="1600200" cy="215444"/>
          </a:xfrm>
        </p:spPr>
        <p:txBody>
          <a:bodyPr/>
          <a:lstStyle/>
          <a:p>
            <a:r>
              <a:rPr lang="en-US" altLang="ja-JP" dirty="0"/>
              <a:t>November 2022</a:t>
            </a:r>
          </a:p>
        </p:txBody>
      </p:sp>
    </p:spTree>
    <p:extLst>
      <p:ext uri="{BB962C8B-B14F-4D97-AF65-F5344CB8AC3E}">
        <p14:creationId xmlns:p14="http://schemas.microsoft.com/office/powerpoint/2010/main" val="19508381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77663" y="555965"/>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dirty="0">
                <a:solidFill>
                  <a:schemeClr val="tx1"/>
                </a:solidFill>
              </a:rPr>
              <a:t>A short-range wireless communication system</a:t>
            </a:r>
            <a:endParaRPr lang="en-GB" sz="2800" b="1" dirty="0">
              <a:solidFill>
                <a:schemeClr val="tx1"/>
              </a:solidFill>
            </a:endParaRPr>
          </a:p>
        </p:txBody>
      </p:sp>
      <p:sp>
        <p:nvSpPr>
          <p:cNvPr id="15" name="テキスト ボックス 14">
            <a:extLst>
              <a:ext uri="{FF2B5EF4-FFF2-40B4-BE49-F238E27FC236}">
                <a16:creationId xmlns:a16="http://schemas.microsoft.com/office/drawing/2014/main" id="{0A3191DC-1643-8A5F-7918-AF725CAD5C48}"/>
              </a:ext>
            </a:extLst>
          </p:cNvPr>
          <p:cNvSpPr txBox="1"/>
          <p:nvPr/>
        </p:nvSpPr>
        <p:spPr>
          <a:xfrm>
            <a:off x="6109422" y="6568271"/>
            <a:ext cx="2855066" cy="276999"/>
          </a:xfrm>
          <a:prstGeom prst="rect">
            <a:avLst/>
          </a:prstGeom>
          <a:noFill/>
        </p:spPr>
        <p:txBody>
          <a:bodyPr wrap="square">
            <a:spAutoFit/>
          </a:bodyPr>
          <a:lstStyle/>
          <a:p>
            <a:r>
              <a:rPr lang="da-DK" altLang="ja-JP" dirty="0"/>
              <a:t>Tetsuya Kawanishi, Waseda Univ., et al</a:t>
            </a:r>
            <a:endParaRPr lang="en-US" altLang="ja-JP" dirty="0"/>
          </a:p>
        </p:txBody>
      </p:sp>
      <p:sp>
        <p:nvSpPr>
          <p:cNvPr id="6" name="テキスト ボックス 5">
            <a:extLst>
              <a:ext uri="{FF2B5EF4-FFF2-40B4-BE49-F238E27FC236}">
                <a16:creationId xmlns:a16="http://schemas.microsoft.com/office/drawing/2014/main" id="{CFC277D6-4937-458C-A6A3-76A72B09069D}"/>
              </a:ext>
            </a:extLst>
          </p:cNvPr>
          <p:cNvSpPr txBox="1"/>
          <p:nvPr/>
        </p:nvSpPr>
        <p:spPr>
          <a:xfrm>
            <a:off x="755576" y="1196752"/>
            <a:ext cx="7908456" cy="3170099"/>
          </a:xfrm>
          <a:prstGeom prst="rect">
            <a:avLst/>
          </a:prstGeom>
          <a:noFill/>
        </p:spPr>
        <p:txBody>
          <a:bodyPr wrap="square">
            <a:spAutoFit/>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000" dirty="0">
                <a:ea typeface="+mj-ea"/>
                <a:cs typeface="Times New Roman" panose="02020603050405020304" pitchFamily="18" charset="0"/>
              </a:rPr>
              <a:t>Target </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000" dirty="0">
                <a:ea typeface="+mj-ea"/>
                <a:cs typeface="Times New Roman" panose="02020603050405020304" pitchFamily="18" charset="0"/>
              </a:rPr>
              <a:t>- Throughput			100 Gbps</a:t>
            </a:r>
            <a:endParaRPr lang="en-GB" altLang="ja-JP" sz="2000" dirty="0">
              <a:ea typeface="+mj-ea"/>
              <a:cs typeface="Times New Roman" panose="02020603050405020304" pitchFamily="18" charset="0"/>
            </a:endParaRP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a:t>
            </a:r>
            <a:r>
              <a:rPr lang="ja-JP" altLang="en-US" sz="2000" dirty="0">
                <a:ea typeface="+mj-ea"/>
                <a:cs typeface="Times New Roman" panose="02020603050405020304" pitchFamily="18" charset="0"/>
              </a:rPr>
              <a:t> </a:t>
            </a:r>
            <a:r>
              <a:rPr lang="en-GB" altLang="ja-JP" sz="2000" dirty="0">
                <a:ea typeface="+mj-ea"/>
                <a:cs typeface="Times New Roman" panose="02020603050405020304" pitchFamily="18" charset="0"/>
              </a:rPr>
              <a:t>Bandwidth			25 GHz</a:t>
            </a:r>
            <a:endParaRPr lang="en-US" altLang="ja-JP" sz="2000" dirty="0">
              <a:ea typeface="+mj-ea"/>
              <a:cs typeface="Times New Roman" panose="02020603050405020304" pitchFamily="18" charset="0"/>
            </a:endParaRP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 Distance			3 m</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000" dirty="0">
                <a:ea typeface="+mj-ea"/>
                <a:cs typeface="Times New Roman" panose="02020603050405020304" pitchFamily="18" charset="0"/>
              </a:rPr>
              <a:t>- Beam</a:t>
            </a:r>
            <a:r>
              <a:rPr lang="ja-JP" altLang="en-US" sz="2000" dirty="0">
                <a:ea typeface="+mj-ea"/>
                <a:cs typeface="Times New Roman" panose="02020603050405020304" pitchFamily="18" charset="0"/>
              </a:rPr>
              <a:t> </a:t>
            </a:r>
            <a:r>
              <a:rPr lang="en-US" altLang="ja-JP" sz="2000" dirty="0">
                <a:ea typeface="+mj-ea"/>
                <a:cs typeface="Times New Roman" panose="02020603050405020304" pitchFamily="18" charset="0"/>
              </a:rPr>
              <a:t>scan</a:t>
            </a:r>
            <a:r>
              <a:rPr lang="ja-JP" altLang="en-US" sz="2000" dirty="0">
                <a:ea typeface="+mj-ea"/>
                <a:cs typeface="Times New Roman" panose="02020603050405020304" pitchFamily="18" charset="0"/>
              </a:rPr>
              <a:t> </a:t>
            </a:r>
            <a:r>
              <a:rPr lang="en-US" altLang="ja-JP" sz="2000" dirty="0">
                <a:ea typeface="+mj-ea"/>
                <a:cs typeface="Times New Roman" panose="02020603050405020304" pitchFamily="18" charset="0"/>
              </a:rPr>
              <a:t>			30deg</a:t>
            </a:r>
            <a:endParaRPr lang="en-GB" altLang="ja-JP" sz="2000" dirty="0">
              <a:ea typeface="+mj-ea"/>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000" dirty="0">
                <a:ea typeface="+mj-ea"/>
                <a:cs typeface="Times New Roman" panose="02020603050405020304" pitchFamily="18" charset="0"/>
              </a:rPr>
              <a:t>Key Features</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- 16-QAM</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 Beamforming</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 A small size TX module for a compact access point</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ja-JP" altLang="en-US" sz="2000" dirty="0">
                <a:ea typeface="+mj-ea"/>
                <a:cs typeface="Times New Roman" panose="02020603050405020304" pitchFamily="18" charset="0"/>
              </a:rPr>
              <a:t>　　　　</a:t>
            </a:r>
            <a:endParaRPr lang="en-GB" altLang="ja-JP" sz="2000" dirty="0">
              <a:ea typeface="+mj-ea"/>
              <a:cs typeface="Times New Roman" panose="02020603050405020304" pitchFamily="18" charset="0"/>
            </a:endParaRPr>
          </a:p>
        </p:txBody>
      </p:sp>
      <p:grpSp>
        <p:nvGrpSpPr>
          <p:cNvPr id="77" name="グループ化 76">
            <a:extLst>
              <a:ext uri="{FF2B5EF4-FFF2-40B4-BE49-F238E27FC236}">
                <a16:creationId xmlns:a16="http://schemas.microsoft.com/office/drawing/2014/main" id="{1FE1D490-4DCF-9906-5B2C-28D91F2BBBA4}"/>
              </a:ext>
            </a:extLst>
          </p:cNvPr>
          <p:cNvGrpSpPr/>
          <p:nvPr/>
        </p:nvGrpSpPr>
        <p:grpSpPr>
          <a:xfrm>
            <a:off x="6732538" y="3017065"/>
            <a:ext cx="2144161" cy="2750038"/>
            <a:chOff x="-1152756" y="4290279"/>
            <a:chExt cx="992112" cy="1272454"/>
          </a:xfrm>
        </p:grpSpPr>
        <p:sp>
          <p:nvSpPr>
            <p:cNvPr id="78" name="円柱 77">
              <a:extLst>
                <a:ext uri="{FF2B5EF4-FFF2-40B4-BE49-F238E27FC236}">
                  <a16:creationId xmlns:a16="http://schemas.microsoft.com/office/drawing/2014/main" id="{F271575F-A40B-A3B8-E3FE-5C8BC703E248}"/>
                </a:ext>
              </a:extLst>
            </p:cNvPr>
            <p:cNvSpPr/>
            <p:nvPr/>
          </p:nvSpPr>
          <p:spPr>
            <a:xfrm rot="10800000">
              <a:off x="-611730" y="4475632"/>
              <a:ext cx="159176" cy="86686"/>
            </a:xfrm>
            <a:prstGeom prst="can">
              <a:avLst>
                <a:gd name="adj" fmla="val 47743"/>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sp>
          <p:nvSpPr>
            <p:cNvPr id="79" name="フローチャート: 抜出し 78">
              <a:extLst>
                <a:ext uri="{FF2B5EF4-FFF2-40B4-BE49-F238E27FC236}">
                  <a16:creationId xmlns:a16="http://schemas.microsoft.com/office/drawing/2014/main" id="{8C322DBE-BFB0-783E-E0FB-A612E1FEFEE6}"/>
                </a:ext>
              </a:extLst>
            </p:cNvPr>
            <p:cNvSpPr/>
            <p:nvPr/>
          </p:nvSpPr>
          <p:spPr>
            <a:xfrm rot="1800000">
              <a:off x="-1070558" y="4488512"/>
              <a:ext cx="685800" cy="797877"/>
            </a:xfrm>
            <a:prstGeom prst="flowChartExtract">
              <a:avLst/>
            </a:prstGeom>
            <a:gradFill>
              <a:gsLst>
                <a:gs pos="0">
                  <a:schemeClr val="accent2">
                    <a:lumMod val="60000"/>
                    <a:lumOff val="4000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grpSp>
          <p:nvGrpSpPr>
            <p:cNvPr id="80" name="グループ化 79">
              <a:extLst>
                <a:ext uri="{FF2B5EF4-FFF2-40B4-BE49-F238E27FC236}">
                  <a16:creationId xmlns:a16="http://schemas.microsoft.com/office/drawing/2014/main" id="{3EA6DC17-1A22-187A-CA44-95C0BD6231D4}"/>
                </a:ext>
              </a:extLst>
            </p:cNvPr>
            <p:cNvGrpSpPr/>
            <p:nvPr/>
          </p:nvGrpSpPr>
          <p:grpSpPr>
            <a:xfrm>
              <a:off x="-1152756" y="4805033"/>
              <a:ext cx="355712" cy="757700"/>
              <a:chOff x="3555655" y="116293"/>
              <a:chExt cx="1106419" cy="2356778"/>
            </a:xfrm>
          </p:grpSpPr>
          <p:sp>
            <p:nvSpPr>
              <p:cNvPr id="83" name="円/楕円 4">
                <a:extLst>
                  <a:ext uri="{FF2B5EF4-FFF2-40B4-BE49-F238E27FC236}">
                    <a16:creationId xmlns:a16="http://schemas.microsoft.com/office/drawing/2014/main" id="{46D8784C-85AD-8582-22D9-ACE47E07C738}"/>
                  </a:ext>
                </a:extLst>
              </p:cNvPr>
              <p:cNvSpPr/>
              <p:nvPr/>
            </p:nvSpPr>
            <p:spPr>
              <a:xfrm>
                <a:off x="3590927" y="141351"/>
                <a:ext cx="693420" cy="754380"/>
              </a:xfrm>
              <a:prstGeom prst="ellipse">
                <a:avLst/>
              </a:prstGeom>
              <a:solidFill>
                <a:schemeClr val="accent2">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sp>
            <p:nvSpPr>
              <p:cNvPr id="84" name="フリーフォーム 6">
                <a:extLst>
                  <a:ext uri="{FF2B5EF4-FFF2-40B4-BE49-F238E27FC236}">
                    <a16:creationId xmlns:a16="http://schemas.microsoft.com/office/drawing/2014/main" id="{3DE3B0D7-7251-F41C-B54D-C16D4686A8AD}"/>
                  </a:ext>
                </a:extLst>
              </p:cNvPr>
              <p:cNvSpPr/>
              <p:nvPr/>
            </p:nvSpPr>
            <p:spPr>
              <a:xfrm>
                <a:off x="3555655" y="116293"/>
                <a:ext cx="770465" cy="673355"/>
              </a:xfrm>
              <a:custGeom>
                <a:avLst/>
                <a:gdLst>
                  <a:gd name="connsiteX0" fmla="*/ 701125 w 794172"/>
                  <a:gd name="connsiteY0" fmla="*/ 185988 h 681885"/>
                  <a:gd name="connsiteX1" fmla="*/ 594445 w 794172"/>
                  <a:gd name="connsiteY1" fmla="*/ 33588 h 681885"/>
                  <a:gd name="connsiteX2" fmla="*/ 282025 w 794172"/>
                  <a:gd name="connsiteY2" fmla="*/ 10728 h 681885"/>
                  <a:gd name="connsiteX3" fmla="*/ 99145 w 794172"/>
                  <a:gd name="connsiteY3" fmla="*/ 170748 h 681885"/>
                  <a:gd name="connsiteX4" fmla="*/ 85 w 794172"/>
                  <a:gd name="connsiteY4" fmla="*/ 452688 h 681885"/>
                  <a:gd name="connsiteX5" fmla="*/ 114385 w 794172"/>
                  <a:gd name="connsiteY5" fmla="*/ 681288 h 681885"/>
                  <a:gd name="connsiteX6" fmla="*/ 274405 w 794172"/>
                  <a:gd name="connsiteY6" fmla="*/ 513648 h 681885"/>
                  <a:gd name="connsiteX7" fmla="*/ 312505 w 794172"/>
                  <a:gd name="connsiteY7" fmla="*/ 346008 h 681885"/>
                  <a:gd name="connsiteX8" fmla="*/ 457285 w 794172"/>
                  <a:gd name="connsiteY8" fmla="*/ 422208 h 681885"/>
                  <a:gd name="connsiteX9" fmla="*/ 487765 w 794172"/>
                  <a:gd name="connsiteY9" fmla="*/ 285048 h 681885"/>
                  <a:gd name="connsiteX10" fmla="*/ 784945 w 794172"/>
                  <a:gd name="connsiteY10" fmla="*/ 346008 h 681885"/>
                  <a:gd name="connsiteX11" fmla="*/ 701125 w 794172"/>
                  <a:gd name="connsiteY11" fmla="*/ 185988 h 681885"/>
                  <a:gd name="connsiteX0" fmla="*/ 716365 w 795497"/>
                  <a:gd name="connsiteY0" fmla="*/ 170220 h 681357"/>
                  <a:gd name="connsiteX1" fmla="*/ 594445 w 795497"/>
                  <a:gd name="connsiteY1" fmla="*/ 33060 h 681357"/>
                  <a:gd name="connsiteX2" fmla="*/ 282025 w 795497"/>
                  <a:gd name="connsiteY2" fmla="*/ 10200 h 681357"/>
                  <a:gd name="connsiteX3" fmla="*/ 99145 w 795497"/>
                  <a:gd name="connsiteY3" fmla="*/ 170220 h 681357"/>
                  <a:gd name="connsiteX4" fmla="*/ 85 w 795497"/>
                  <a:gd name="connsiteY4" fmla="*/ 452160 h 681357"/>
                  <a:gd name="connsiteX5" fmla="*/ 114385 w 795497"/>
                  <a:gd name="connsiteY5" fmla="*/ 680760 h 681357"/>
                  <a:gd name="connsiteX6" fmla="*/ 274405 w 795497"/>
                  <a:gd name="connsiteY6" fmla="*/ 513120 h 681357"/>
                  <a:gd name="connsiteX7" fmla="*/ 312505 w 795497"/>
                  <a:gd name="connsiteY7" fmla="*/ 345480 h 681357"/>
                  <a:gd name="connsiteX8" fmla="*/ 457285 w 795497"/>
                  <a:gd name="connsiteY8" fmla="*/ 421680 h 681357"/>
                  <a:gd name="connsiteX9" fmla="*/ 487765 w 795497"/>
                  <a:gd name="connsiteY9" fmla="*/ 284520 h 681357"/>
                  <a:gd name="connsiteX10" fmla="*/ 784945 w 795497"/>
                  <a:gd name="connsiteY10" fmla="*/ 345480 h 681357"/>
                  <a:gd name="connsiteX11" fmla="*/ 716365 w 795497"/>
                  <a:gd name="connsiteY11" fmla="*/ 170220 h 681357"/>
                  <a:gd name="connsiteX0" fmla="*/ 716365 w 796238"/>
                  <a:gd name="connsiteY0" fmla="*/ 170220 h 681357"/>
                  <a:gd name="connsiteX1" fmla="*/ 548725 w 796238"/>
                  <a:gd name="connsiteY1" fmla="*/ 33060 h 681357"/>
                  <a:gd name="connsiteX2" fmla="*/ 282025 w 796238"/>
                  <a:gd name="connsiteY2" fmla="*/ 10200 h 681357"/>
                  <a:gd name="connsiteX3" fmla="*/ 99145 w 796238"/>
                  <a:gd name="connsiteY3" fmla="*/ 170220 h 681357"/>
                  <a:gd name="connsiteX4" fmla="*/ 85 w 796238"/>
                  <a:gd name="connsiteY4" fmla="*/ 452160 h 681357"/>
                  <a:gd name="connsiteX5" fmla="*/ 114385 w 796238"/>
                  <a:gd name="connsiteY5" fmla="*/ 680760 h 681357"/>
                  <a:gd name="connsiteX6" fmla="*/ 274405 w 796238"/>
                  <a:gd name="connsiteY6" fmla="*/ 513120 h 681357"/>
                  <a:gd name="connsiteX7" fmla="*/ 312505 w 796238"/>
                  <a:gd name="connsiteY7" fmla="*/ 345480 h 681357"/>
                  <a:gd name="connsiteX8" fmla="*/ 457285 w 796238"/>
                  <a:gd name="connsiteY8" fmla="*/ 421680 h 681357"/>
                  <a:gd name="connsiteX9" fmla="*/ 487765 w 796238"/>
                  <a:gd name="connsiteY9" fmla="*/ 284520 h 681357"/>
                  <a:gd name="connsiteX10" fmla="*/ 784945 w 796238"/>
                  <a:gd name="connsiteY10" fmla="*/ 345480 h 681357"/>
                  <a:gd name="connsiteX11" fmla="*/ 716365 w 796238"/>
                  <a:gd name="connsiteY11" fmla="*/ 170220 h 681357"/>
                  <a:gd name="connsiteX0" fmla="*/ 716365 w 796238"/>
                  <a:gd name="connsiteY0" fmla="*/ 158977 h 670114"/>
                  <a:gd name="connsiteX1" fmla="*/ 548725 w 796238"/>
                  <a:gd name="connsiteY1" fmla="*/ 21817 h 670114"/>
                  <a:gd name="connsiteX2" fmla="*/ 282025 w 796238"/>
                  <a:gd name="connsiteY2" fmla="*/ 14197 h 670114"/>
                  <a:gd name="connsiteX3" fmla="*/ 99145 w 796238"/>
                  <a:gd name="connsiteY3" fmla="*/ 158977 h 670114"/>
                  <a:gd name="connsiteX4" fmla="*/ 85 w 796238"/>
                  <a:gd name="connsiteY4" fmla="*/ 440917 h 670114"/>
                  <a:gd name="connsiteX5" fmla="*/ 114385 w 796238"/>
                  <a:gd name="connsiteY5" fmla="*/ 669517 h 670114"/>
                  <a:gd name="connsiteX6" fmla="*/ 274405 w 796238"/>
                  <a:gd name="connsiteY6" fmla="*/ 501877 h 670114"/>
                  <a:gd name="connsiteX7" fmla="*/ 312505 w 796238"/>
                  <a:gd name="connsiteY7" fmla="*/ 334237 h 670114"/>
                  <a:gd name="connsiteX8" fmla="*/ 457285 w 796238"/>
                  <a:gd name="connsiteY8" fmla="*/ 410437 h 670114"/>
                  <a:gd name="connsiteX9" fmla="*/ 487765 w 796238"/>
                  <a:gd name="connsiteY9" fmla="*/ 273277 h 670114"/>
                  <a:gd name="connsiteX10" fmla="*/ 784945 w 796238"/>
                  <a:gd name="connsiteY10" fmla="*/ 334237 h 670114"/>
                  <a:gd name="connsiteX11" fmla="*/ 716365 w 796238"/>
                  <a:gd name="connsiteY11" fmla="*/ 158977 h 670114"/>
                  <a:gd name="connsiteX0" fmla="*/ 717484 w 797357"/>
                  <a:gd name="connsiteY0" fmla="*/ 162218 h 673355"/>
                  <a:gd name="connsiteX1" fmla="*/ 549844 w 797357"/>
                  <a:gd name="connsiteY1" fmla="*/ 25058 h 673355"/>
                  <a:gd name="connsiteX2" fmla="*/ 283144 w 797357"/>
                  <a:gd name="connsiteY2" fmla="*/ 17438 h 673355"/>
                  <a:gd name="connsiteX3" fmla="*/ 69784 w 797357"/>
                  <a:gd name="connsiteY3" fmla="*/ 207938 h 673355"/>
                  <a:gd name="connsiteX4" fmla="*/ 1204 w 797357"/>
                  <a:gd name="connsiteY4" fmla="*/ 444158 h 673355"/>
                  <a:gd name="connsiteX5" fmla="*/ 115504 w 797357"/>
                  <a:gd name="connsiteY5" fmla="*/ 672758 h 673355"/>
                  <a:gd name="connsiteX6" fmla="*/ 275524 w 797357"/>
                  <a:gd name="connsiteY6" fmla="*/ 505118 h 673355"/>
                  <a:gd name="connsiteX7" fmla="*/ 313624 w 797357"/>
                  <a:gd name="connsiteY7" fmla="*/ 337478 h 673355"/>
                  <a:gd name="connsiteX8" fmla="*/ 458404 w 797357"/>
                  <a:gd name="connsiteY8" fmla="*/ 413678 h 673355"/>
                  <a:gd name="connsiteX9" fmla="*/ 488884 w 797357"/>
                  <a:gd name="connsiteY9" fmla="*/ 276518 h 673355"/>
                  <a:gd name="connsiteX10" fmla="*/ 786064 w 797357"/>
                  <a:gd name="connsiteY10" fmla="*/ 337478 h 673355"/>
                  <a:gd name="connsiteX11" fmla="*/ 717484 w 797357"/>
                  <a:gd name="connsiteY11" fmla="*/ 162218 h 673355"/>
                  <a:gd name="connsiteX0" fmla="*/ 688958 w 768831"/>
                  <a:gd name="connsiteY0" fmla="*/ 162218 h 673355"/>
                  <a:gd name="connsiteX1" fmla="*/ 521318 w 768831"/>
                  <a:gd name="connsiteY1" fmla="*/ 25058 h 673355"/>
                  <a:gd name="connsiteX2" fmla="*/ 254618 w 768831"/>
                  <a:gd name="connsiteY2" fmla="*/ 17438 h 673355"/>
                  <a:gd name="connsiteX3" fmla="*/ 41258 w 768831"/>
                  <a:gd name="connsiteY3" fmla="*/ 207938 h 673355"/>
                  <a:gd name="connsiteX4" fmla="*/ 3158 w 768831"/>
                  <a:gd name="connsiteY4" fmla="*/ 444158 h 673355"/>
                  <a:gd name="connsiteX5" fmla="*/ 86978 w 768831"/>
                  <a:gd name="connsiteY5" fmla="*/ 672758 h 673355"/>
                  <a:gd name="connsiteX6" fmla="*/ 246998 w 768831"/>
                  <a:gd name="connsiteY6" fmla="*/ 505118 h 673355"/>
                  <a:gd name="connsiteX7" fmla="*/ 285098 w 768831"/>
                  <a:gd name="connsiteY7" fmla="*/ 337478 h 673355"/>
                  <a:gd name="connsiteX8" fmla="*/ 429878 w 768831"/>
                  <a:gd name="connsiteY8" fmla="*/ 413678 h 673355"/>
                  <a:gd name="connsiteX9" fmla="*/ 460358 w 768831"/>
                  <a:gd name="connsiteY9" fmla="*/ 276518 h 673355"/>
                  <a:gd name="connsiteX10" fmla="*/ 757538 w 768831"/>
                  <a:gd name="connsiteY10" fmla="*/ 337478 h 673355"/>
                  <a:gd name="connsiteX11" fmla="*/ 688958 w 768831"/>
                  <a:gd name="connsiteY11" fmla="*/ 162218 h 673355"/>
                  <a:gd name="connsiteX0" fmla="*/ 690592 w 770465"/>
                  <a:gd name="connsiteY0" fmla="*/ 162218 h 673355"/>
                  <a:gd name="connsiteX1" fmla="*/ 522952 w 770465"/>
                  <a:gd name="connsiteY1" fmla="*/ 25058 h 673355"/>
                  <a:gd name="connsiteX2" fmla="*/ 256252 w 770465"/>
                  <a:gd name="connsiteY2" fmla="*/ 17438 h 673355"/>
                  <a:gd name="connsiteX3" fmla="*/ 42892 w 770465"/>
                  <a:gd name="connsiteY3" fmla="*/ 207938 h 673355"/>
                  <a:gd name="connsiteX4" fmla="*/ 4792 w 770465"/>
                  <a:gd name="connsiteY4" fmla="*/ 444158 h 673355"/>
                  <a:gd name="connsiteX5" fmla="*/ 111472 w 770465"/>
                  <a:gd name="connsiteY5" fmla="*/ 672758 h 673355"/>
                  <a:gd name="connsiteX6" fmla="*/ 248632 w 770465"/>
                  <a:gd name="connsiteY6" fmla="*/ 505118 h 673355"/>
                  <a:gd name="connsiteX7" fmla="*/ 286732 w 770465"/>
                  <a:gd name="connsiteY7" fmla="*/ 337478 h 673355"/>
                  <a:gd name="connsiteX8" fmla="*/ 431512 w 770465"/>
                  <a:gd name="connsiteY8" fmla="*/ 413678 h 673355"/>
                  <a:gd name="connsiteX9" fmla="*/ 461992 w 770465"/>
                  <a:gd name="connsiteY9" fmla="*/ 276518 h 673355"/>
                  <a:gd name="connsiteX10" fmla="*/ 759172 w 770465"/>
                  <a:gd name="connsiteY10" fmla="*/ 337478 h 673355"/>
                  <a:gd name="connsiteX11" fmla="*/ 690592 w 770465"/>
                  <a:gd name="connsiteY11" fmla="*/ 162218 h 673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70465" h="673355">
                    <a:moveTo>
                      <a:pt x="690592" y="162218"/>
                    </a:moveTo>
                    <a:cubicBezTo>
                      <a:pt x="651222" y="110148"/>
                      <a:pt x="595342" y="49188"/>
                      <a:pt x="522952" y="25058"/>
                    </a:cubicBezTo>
                    <a:cubicBezTo>
                      <a:pt x="450562" y="928"/>
                      <a:pt x="336262" y="-13042"/>
                      <a:pt x="256252" y="17438"/>
                    </a:cubicBezTo>
                    <a:cubicBezTo>
                      <a:pt x="176242" y="47918"/>
                      <a:pt x="84802" y="136818"/>
                      <a:pt x="42892" y="207938"/>
                    </a:cubicBezTo>
                    <a:cubicBezTo>
                      <a:pt x="982" y="279058"/>
                      <a:pt x="-6638" y="366688"/>
                      <a:pt x="4792" y="444158"/>
                    </a:cubicBezTo>
                    <a:cubicBezTo>
                      <a:pt x="16222" y="521628"/>
                      <a:pt x="70832" y="662598"/>
                      <a:pt x="111472" y="672758"/>
                    </a:cubicBezTo>
                    <a:cubicBezTo>
                      <a:pt x="152112" y="682918"/>
                      <a:pt x="219422" y="560998"/>
                      <a:pt x="248632" y="505118"/>
                    </a:cubicBezTo>
                    <a:cubicBezTo>
                      <a:pt x="277842" y="449238"/>
                      <a:pt x="256252" y="352718"/>
                      <a:pt x="286732" y="337478"/>
                    </a:cubicBezTo>
                    <a:cubicBezTo>
                      <a:pt x="317212" y="322238"/>
                      <a:pt x="402302" y="423838"/>
                      <a:pt x="431512" y="413678"/>
                    </a:cubicBezTo>
                    <a:cubicBezTo>
                      <a:pt x="460722" y="403518"/>
                      <a:pt x="407382" y="289218"/>
                      <a:pt x="461992" y="276518"/>
                    </a:cubicBezTo>
                    <a:cubicBezTo>
                      <a:pt x="516602" y="263818"/>
                      <a:pt x="721072" y="356528"/>
                      <a:pt x="759172" y="337478"/>
                    </a:cubicBezTo>
                    <a:cubicBezTo>
                      <a:pt x="797272" y="318428"/>
                      <a:pt x="729962" y="214288"/>
                      <a:pt x="690592" y="162218"/>
                    </a:cubicBezTo>
                    <a:close/>
                  </a:path>
                </a:pathLst>
              </a:cu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sp>
            <p:nvSpPr>
              <p:cNvPr id="85" name="正方形/長方形 84">
                <a:extLst>
                  <a:ext uri="{FF2B5EF4-FFF2-40B4-BE49-F238E27FC236}">
                    <a16:creationId xmlns:a16="http://schemas.microsoft.com/office/drawing/2014/main" id="{EBDB5207-FA3B-BC90-9EE2-00DF2BE053F4}"/>
                  </a:ext>
                </a:extLst>
              </p:cNvPr>
              <p:cNvSpPr/>
              <p:nvPr/>
            </p:nvSpPr>
            <p:spPr>
              <a:xfrm>
                <a:off x="3872867" y="865251"/>
                <a:ext cx="160020" cy="13716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sp>
            <p:nvSpPr>
              <p:cNvPr id="86" name="台形 85">
                <a:extLst>
                  <a:ext uri="{FF2B5EF4-FFF2-40B4-BE49-F238E27FC236}">
                    <a16:creationId xmlns:a16="http://schemas.microsoft.com/office/drawing/2014/main" id="{ABC0AD8D-F3F1-49E8-B6C5-3F2183230614}"/>
                  </a:ext>
                </a:extLst>
              </p:cNvPr>
              <p:cNvSpPr/>
              <p:nvPr/>
            </p:nvSpPr>
            <p:spPr>
              <a:xfrm>
                <a:off x="3720467" y="987171"/>
                <a:ext cx="480060" cy="659892"/>
              </a:xfrm>
              <a:prstGeom prst="trapezoid">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sp>
            <p:nvSpPr>
              <p:cNvPr id="87" name="台形 86">
                <a:extLst>
                  <a:ext uri="{FF2B5EF4-FFF2-40B4-BE49-F238E27FC236}">
                    <a16:creationId xmlns:a16="http://schemas.microsoft.com/office/drawing/2014/main" id="{E8169148-9D8D-5D32-7B7B-D0B6E428697F}"/>
                  </a:ext>
                </a:extLst>
              </p:cNvPr>
              <p:cNvSpPr/>
              <p:nvPr/>
            </p:nvSpPr>
            <p:spPr>
              <a:xfrm rot="10800000">
                <a:off x="3758567" y="1650111"/>
                <a:ext cx="411480" cy="659892"/>
              </a:xfrm>
              <a:prstGeom prst="trapezoid">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sp>
            <p:nvSpPr>
              <p:cNvPr id="88" name="1 つの角を丸めた四角形 10">
                <a:extLst>
                  <a:ext uri="{FF2B5EF4-FFF2-40B4-BE49-F238E27FC236}">
                    <a16:creationId xmlns:a16="http://schemas.microsoft.com/office/drawing/2014/main" id="{B9B5285A-289B-C18B-26EC-8F82045502C6}"/>
                  </a:ext>
                </a:extLst>
              </p:cNvPr>
              <p:cNvSpPr/>
              <p:nvPr/>
            </p:nvSpPr>
            <p:spPr>
              <a:xfrm>
                <a:off x="3850007" y="2320671"/>
                <a:ext cx="358140" cy="152400"/>
              </a:xfrm>
              <a:prstGeom prst="round1Rect">
                <a:avLst>
                  <a:gd name="adj" fmla="val 50000"/>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sp>
            <p:nvSpPr>
              <p:cNvPr id="89" name="正方形/長方形 88">
                <a:extLst>
                  <a:ext uri="{FF2B5EF4-FFF2-40B4-BE49-F238E27FC236}">
                    <a16:creationId xmlns:a16="http://schemas.microsoft.com/office/drawing/2014/main" id="{57FE7AD3-D925-5F0D-E63C-4CC52C3F9796}"/>
                  </a:ext>
                </a:extLst>
              </p:cNvPr>
              <p:cNvSpPr/>
              <p:nvPr/>
            </p:nvSpPr>
            <p:spPr>
              <a:xfrm rot="20700000">
                <a:off x="3956687" y="1053846"/>
                <a:ext cx="640080" cy="1143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sp>
            <p:nvSpPr>
              <p:cNvPr id="90" name="角丸四角形 12">
                <a:extLst>
                  <a:ext uri="{FF2B5EF4-FFF2-40B4-BE49-F238E27FC236}">
                    <a16:creationId xmlns:a16="http://schemas.microsoft.com/office/drawing/2014/main" id="{D49B79F6-1A93-606D-B852-66C2D8AD299E}"/>
                  </a:ext>
                </a:extLst>
              </p:cNvPr>
              <p:cNvSpPr/>
              <p:nvPr/>
            </p:nvSpPr>
            <p:spPr>
              <a:xfrm rot="1800000">
                <a:off x="3640256" y="819257"/>
                <a:ext cx="163657" cy="75826"/>
              </a:xfrm>
              <a:prstGeom prst="round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sp>
            <p:nvSpPr>
              <p:cNvPr id="91" name="角丸四角形 13">
                <a:extLst>
                  <a:ext uri="{FF2B5EF4-FFF2-40B4-BE49-F238E27FC236}">
                    <a16:creationId xmlns:a16="http://schemas.microsoft.com/office/drawing/2014/main" id="{2BAE6456-0600-CD1F-6BC6-61282A1C8F09}"/>
                  </a:ext>
                </a:extLst>
              </p:cNvPr>
              <p:cNvSpPr/>
              <p:nvPr/>
            </p:nvSpPr>
            <p:spPr>
              <a:xfrm>
                <a:off x="4119089" y="537115"/>
                <a:ext cx="175260" cy="99060"/>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cxnSp>
            <p:nvCxnSpPr>
              <p:cNvPr id="92" name="直線コネクタ 91">
                <a:extLst>
                  <a:ext uri="{FF2B5EF4-FFF2-40B4-BE49-F238E27FC236}">
                    <a16:creationId xmlns:a16="http://schemas.microsoft.com/office/drawing/2014/main" id="{DEE99235-529F-7F17-9DDF-C6DFBA89349C}"/>
                  </a:ext>
                </a:extLst>
              </p:cNvPr>
              <p:cNvCxnSpPr>
                <a:stCxn id="91" idx="1"/>
                <a:endCxn id="84" idx="6"/>
              </p:cNvCxnSpPr>
              <p:nvPr/>
            </p:nvCxnSpPr>
            <p:spPr>
              <a:xfrm flipH="1">
                <a:off x="3804287" y="586645"/>
                <a:ext cx="314802" cy="347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3" name="グループ化 92">
                <a:extLst>
                  <a:ext uri="{FF2B5EF4-FFF2-40B4-BE49-F238E27FC236}">
                    <a16:creationId xmlns:a16="http://schemas.microsoft.com/office/drawing/2014/main" id="{E7945D5C-6380-9B57-435E-9C6674A64F9F}"/>
                  </a:ext>
                </a:extLst>
              </p:cNvPr>
              <p:cNvGrpSpPr/>
              <p:nvPr/>
            </p:nvGrpSpPr>
            <p:grpSpPr>
              <a:xfrm>
                <a:off x="3943352" y="1331976"/>
                <a:ext cx="161925" cy="257175"/>
                <a:chOff x="6315075" y="3400425"/>
                <a:chExt cx="161925" cy="257175"/>
              </a:xfrm>
            </p:grpSpPr>
            <p:sp>
              <p:nvSpPr>
                <p:cNvPr id="98" name="角丸四角形 21">
                  <a:extLst>
                    <a:ext uri="{FF2B5EF4-FFF2-40B4-BE49-F238E27FC236}">
                      <a16:creationId xmlns:a16="http://schemas.microsoft.com/office/drawing/2014/main" id="{0E16985E-E7EA-A84B-FA21-22AC263DD179}"/>
                    </a:ext>
                  </a:extLst>
                </p:cNvPr>
                <p:cNvSpPr/>
                <p:nvPr/>
              </p:nvSpPr>
              <p:spPr>
                <a:xfrm>
                  <a:off x="6315075" y="3400425"/>
                  <a:ext cx="161925" cy="25717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sp>
              <p:nvSpPr>
                <p:cNvPr id="99" name="角丸四角形 22">
                  <a:extLst>
                    <a:ext uri="{FF2B5EF4-FFF2-40B4-BE49-F238E27FC236}">
                      <a16:creationId xmlns:a16="http://schemas.microsoft.com/office/drawing/2014/main" id="{88D82E31-1A78-0E1B-FA78-3FB5D53B0CAE}"/>
                    </a:ext>
                  </a:extLst>
                </p:cNvPr>
                <p:cNvSpPr/>
                <p:nvPr/>
              </p:nvSpPr>
              <p:spPr>
                <a:xfrm>
                  <a:off x="6334125" y="3422650"/>
                  <a:ext cx="123825" cy="212725"/>
                </a:xfrm>
                <a:prstGeom prst="round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grpSp>
          <p:sp>
            <p:nvSpPr>
              <p:cNvPr id="94" name="稲妻 93">
                <a:extLst>
                  <a:ext uri="{FF2B5EF4-FFF2-40B4-BE49-F238E27FC236}">
                    <a16:creationId xmlns:a16="http://schemas.microsoft.com/office/drawing/2014/main" id="{38EDA38C-92A6-705C-5E89-290B9842ACA5}"/>
                  </a:ext>
                </a:extLst>
              </p:cNvPr>
              <p:cNvSpPr/>
              <p:nvPr/>
            </p:nvSpPr>
            <p:spPr>
              <a:xfrm>
                <a:off x="3619502" y="941451"/>
                <a:ext cx="288925" cy="520700"/>
              </a:xfrm>
              <a:prstGeom prst="lightningBol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sp>
            <p:nvSpPr>
              <p:cNvPr id="95" name="稲妻 94">
                <a:extLst>
                  <a:ext uri="{FF2B5EF4-FFF2-40B4-BE49-F238E27FC236}">
                    <a16:creationId xmlns:a16="http://schemas.microsoft.com/office/drawing/2014/main" id="{FF358053-7124-413B-DC05-04AC227CB913}"/>
                  </a:ext>
                </a:extLst>
              </p:cNvPr>
              <p:cNvSpPr/>
              <p:nvPr/>
            </p:nvSpPr>
            <p:spPr>
              <a:xfrm rot="16200000">
                <a:off x="3811593" y="574737"/>
                <a:ext cx="228601" cy="333377"/>
              </a:xfrm>
              <a:prstGeom prst="lightningBol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sp>
            <p:nvSpPr>
              <p:cNvPr id="96" name="稲妻 95">
                <a:extLst>
                  <a:ext uri="{FF2B5EF4-FFF2-40B4-BE49-F238E27FC236}">
                    <a16:creationId xmlns:a16="http://schemas.microsoft.com/office/drawing/2014/main" id="{89414DA7-33CA-6508-1571-DC35B0A6AC52}"/>
                  </a:ext>
                </a:extLst>
              </p:cNvPr>
              <p:cNvSpPr/>
              <p:nvPr/>
            </p:nvSpPr>
            <p:spPr>
              <a:xfrm rot="12600000">
                <a:off x="4061458" y="690115"/>
                <a:ext cx="242123" cy="658850"/>
              </a:xfrm>
              <a:prstGeom prst="lightningBol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sp>
            <p:nvSpPr>
              <p:cNvPr id="97" name="片側の 2 つの角を丸めた四角形 27">
                <a:extLst>
                  <a:ext uri="{FF2B5EF4-FFF2-40B4-BE49-F238E27FC236}">
                    <a16:creationId xmlns:a16="http://schemas.microsoft.com/office/drawing/2014/main" id="{182B8D6E-3C3D-92A9-6B05-6F0301532FBF}"/>
                  </a:ext>
                </a:extLst>
              </p:cNvPr>
              <p:cNvSpPr/>
              <p:nvPr/>
            </p:nvSpPr>
            <p:spPr>
              <a:xfrm rot="900000">
                <a:off x="4514187" y="887459"/>
                <a:ext cx="147887" cy="182151"/>
              </a:xfrm>
              <a:prstGeom prst="round2Same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a:solidFill>
                    <a:schemeClr val="tx1"/>
                  </a:solidFill>
                </a:endParaRPr>
              </a:p>
            </p:txBody>
          </p:sp>
        </p:grpSp>
        <p:sp>
          <p:nvSpPr>
            <p:cNvPr id="81" name="テキスト ボックス 80">
              <a:extLst>
                <a:ext uri="{FF2B5EF4-FFF2-40B4-BE49-F238E27FC236}">
                  <a16:creationId xmlns:a16="http://schemas.microsoft.com/office/drawing/2014/main" id="{302B5B5A-3C76-FCE5-7960-FB6BC38DFF44}"/>
                </a:ext>
              </a:extLst>
            </p:cNvPr>
            <p:cNvSpPr txBox="1"/>
            <p:nvPr/>
          </p:nvSpPr>
          <p:spPr>
            <a:xfrm>
              <a:off x="-861714" y="4290279"/>
              <a:ext cx="701070" cy="185133"/>
            </a:xfrm>
            <a:prstGeom prst="rect">
              <a:avLst/>
            </a:prstGeom>
            <a:noFill/>
          </p:spPr>
          <p:txBody>
            <a:bodyPr wrap="none" rtlCol="0">
              <a:spAutoFit/>
            </a:bodyPr>
            <a:lstStyle/>
            <a:p>
              <a:r>
                <a:rPr lang="en-US" altLang="ja-JP" sz="2000" dirty="0"/>
                <a:t>Access Point</a:t>
              </a:r>
              <a:endParaRPr kumimoji="1" lang="ja-JP" altLang="en-US" sz="2000" dirty="0"/>
            </a:p>
          </p:txBody>
        </p:sp>
        <p:sp>
          <p:nvSpPr>
            <p:cNvPr id="82" name="テキスト ボックス 81">
              <a:extLst>
                <a:ext uri="{FF2B5EF4-FFF2-40B4-BE49-F238E27FC236}">
                  <a16:creationId xmlns:a16="http://schemas.microsoft.com/office/drawing/2014/main" id="{A0D2FE76-CEB5-27A5-590A-D62D09C82531}"/>
                </a:ext>
              </a:extLst>
            </p:cNvPr>
            <p:cNvSpPr txBox="1"/>
            <p:nvPr/>
          </p:nvSpPr>
          <p:spPr>
            <a:xfrm>
              <a:off x="-930137" y="5178805"/>
              <a:ext cx="196703" cy="128169"/>
            </a:xfrm>
            <a:prstGeom prst="rect">
              <a:avLst/>
            </a:prstGeom>
            <a:noFill/>
          </p:spPr>
          <p:txBody>
            <a:bodyPr wrap="none" rtlCol="0">
              <a:spAutoFit/>
            </a:bodyPr>
            <a:lstStyle/>
            <a:p>
              <a:r>
                <a:rPr kumimoji="1" lang="en-US" altLang="ja-JP" dirty="0"/>
                <a:t>WT</a:t>
              </a:r>
              <a:endParaRPr kumimoji="1" lang="ja-JP" altLang="en-US" dirty="0"/>
            </a:p>
          </p:txBody>
        </p:sp>
      </p:grpSp>
      <p:sp>
        <p:nvSpPr>
          <p:cNvPr id="100" name="テキスト ボックス 99">
            <a:extLst>
              <a:ext uri="{FF2B5EF4-FFF2-40B4-BE49-F238E27FC236}">
                <a16:creationId xmlns:a16="http://schemas.microsoft.com/office/drawing/2014/main" id="{2DE924E1-42AD-9754-3DEC-6FEBBA36C049}"/>
              </a:ext>
            </a:extLst>
          </p:cNvPr>
          <p:cNvSpPr txBox="1"/>
          <p:nvPr/>
        </p:nvSpPr>
        <p:spPr>
          <a:xfrm>
            <a:off x="6183469" y="5792900"/>
            <a:ext cx="2626040" cy="400110"/>
          </a:xfrm>
          <a:prstGeom prst="rect">
            <a:avLst/>
          </a:prstGeom>
          <a:noFill/>
        </p:spPr>
        <p:txBody>
          <a:bodyPr wrap="none" rtlCol="0">
            <a:spAutoFit/>
          </a:bodyPr>
          <a:lstStyle/>
          <a:p>
            <a:r>
              <a:rPr kumimoji="1" lang="en-US" altLang="ja-JP" sz="2000" dirty="0"/>
              <a:t>300 GHz beam forming</a:t>
            </a:r>
            <a:endParaRPr kumimoji="1" lang="ja-JP" altLang="en-US" sz="2000" dirty="0"/>
          </a:p>
        </p:txBody>
      </p:sp>
      <p:sp>
        <p:nvSpPr>
          <p:cNvPr id="31" name="日付プレースホルダー 3">
            <a:extLst>
              <a:ext uri="{FF2B5EF4-FFF2-40B4-BE49-F238E27FC236}">
                <a16:creationId xmlns:a16="http://schemas.microsoft.com/office/drawing/2014/main" id="{F45BE7B7-EE05-47B4-A67E-99F8FE7DB5F9}"/>
              </a:ext>
            </a:extLst>
          </p:cNvPr>
          <p:cNvSpPr>
            <a:spLocks noGrp="1"/>
          </p:cNvSpPr>
          <p:nvPr>
            <p:ph type="dt" sz="half" idx="10"/>
          </p:nvPr>
        </p:nvSpPr>
        <p:spPr>
          <a:xfrm>
            <a:off x="685800" y="378281"/>
            <a:ext cx="1600200" cy="215444"/>
          </a:xfrm>
        </p:spPr>
        <p:txBody>
          <a:bodyPr/>
          <a:lstStyle/>
          <a:p>
            <a:r>
              <a:rPr lang="en-US" altLang="ja-JP" dirty="0"/>
              <a:t>November 2022</a:t>
            </a:r>
          </a:p>
        </p:txBody>
      </p:sp>
    </p:spTree>
    <p:extLst>
      <p:ext uri="{BB962C8B-B14F-4D97-AF65-F5344CB8AC3E}">
        <p14:creationId xmlns:p14="http://schemas.microsoft.com/office/powerpoint/2010/main" val="32414963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77663" y="555965"/>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dirty="0">
                <a:solidFill>
                  <a:schemeClr val="tx1"/>
                </a:solidFill>
              </a:rPr>
              <a:t>Link budget for short-range WPAN</a:t>
            </a:r>
            <a:endParaRPr lang="en-GB" sz="2800" b="1" dirty="0">
              <a:solidFill>
                <a:schemeClr val="tx1"/>
              </a:solidFill>
            </a:endParaRPr>
          </a:p>
        </p:txBody>
      </p:sp>
      <p:sp>
        <p:nvSpPr>
          <p:cNvPr id="15" name="テキスト ボックス 14">
            <a:extLst>
              <a:ext uri="{FF2B5EF4-FFF2-40B4-BE49-F238E27FC236}">
                <a16:creationId xmlns:a16="http://schemas.microsoft.com/office/drawing/2014/main" id="{0A3191DC-1643-8A5F-7918-AF725CAD5C48}"/>
              </a:ext>
            </a:extLst>
          </p:cNvPr>
          <p:cNvSpPr txBox="1"/>
          <p:nvPr/>
        </p:nvSpPr>
        <p:spPr>
          <a:xfrm>
            <a:off x="6109422" y="6568271"/>
            <a:ext cx="2855066" cy="276999"/>
          </a:xfrm>
          <a:prstGeom prst="rect">
            <a:avLst/>
          </a:prstGeom>
          <a:noFill/>
        </p:spPr>
        <p:txBody>
          <a:bodyPr wrap="square">
            <a:spAutoFit/>
          </a:bodyPr>
          <a:lstStyle/>
          <a:p>
            <a:r>
              <a:rPr lang="da-DK" altLang="ja-JP" dirty="0"/>
              <a:t>Tetsuya Kawanishi, Waseda Univ., et al</a:t>
            </a:r>
            <a:endParaRPr lang="en-US" altLang="ja-JP" dirty="0"/>
          </a:p>
        </p:txBody>
      </p:sp>
      <p:sp>
        <p:nvSpPr>
          <p:cNvPr id="30" name="矢印: 上 29">
            <a:extLst>
              <a:ext uri="{FF2B5EF4-FFF2-40B4-BE49-F238E27FC236}">
                <a16:creationId xmlns:a16="http://schemas.microsoft.com/office/drawing/2014/main" id="{57EE4774-3EC5-4FB6-A364-A11D3722AF69}"/>
              </a:ext>
            </a:extLst>
          </p:cNvPr>
          <p:cNvSpPr/>
          <p:nvPr/>
        </p:nvSpPr>
        <p:spPr>
          <a:xfrm>
            <a:off x="3598145" y="2899149"/>
            <a:ext cx="389744" cy="1045564"/>
          </a:xfrm>
          <a:prstGeom prst="upArrow">
            <a:avLst/>
          </a:prstGeom>
          <a:solidFill>
            <a:schemeClr val="accent4">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31" name="テキスト ボックス 30">
            <a:extLst>
              <a:ext uri="{FF2B5EF4-FFF2-40B4-BE49-F238E27FC236}">
                <a16:creationId xmlns:a16="http://schemas.microsoft.com/office/drawing/2014/main" id="{2ED72B42-05D9-4BCA-A09D-43FFA95C294C}"/>
              </a:ext>
            </a:extLst>
          </p:cNvPr>
          <p:cNvSpPr txBox="1"/>
          <p:nvPr/>
        </p:nvSpPr>
        <p:spPr>
          <a:xfrm flipH="1">
            <a:off x="2537436" y="3098766"/>
            <a:ext cx="1424066" cy="584775"/>
          </a:xfrm>
          <a:prstGeom prst="rect">
            <a:avLst/>
          </a:prstGeom>
          <a:noFill/>
        </p:spPr>
        <p:txBody>
          <a:bodyPr wrap="square" rtlCol="0">
            <a:spAutoFit/>
          </a:bodyPr>
          <a:lstStyle/>
          <a:p>
            <a:r>
              <a:rPr lang="en-US" altLang="ja-JP" sz="1600" dirty="0"/>
              <a:t>25dBm</a:t>
            </a:r>
          </a:p>
          <a:p>
            <a:r>
              <a:rPr lang="en-US" altLang="ja-JP" sz="1600" dirty="0"/>
              <a:t>(Tx Pow.)</a:t>
            </a:r>
          </a:p>
        </p:txBody>
      </p:sp>
      <p:sp>
        <p:nvSpPr>
          <p:cNvPr id="32" name="矢印: 上 31">
            <a:extLst>
              <a:ext uri="{FF2B5EF4-FFF2-40B4-BE49-F238E27FC236}">
                <a16:creationId xmlns:a16="http://schemas.microsoft.com/office/drawing/2014/main" id="{8C22912E-A968-495A-AB9F-8647779D3AAB}"/>
              </a:ext>
            </a:extLst>
          </p:cNvPr>
          <p:cNvSpPr/>
          <p:nvPr/>
        </p:nvSpPr>
        <p:spPr>
          <a:xfrm>
            <a:off x="3598145" y="1853585"/>
            <a:ext cx="389744" cy="1045564"/>
          </a:xfrm>
          <a:prstGeom prst="upArrow">
            <a:avLst/>
          </a:prstGeom>
          <a:solidFill>
            <a:schemeClr val="accent4">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33" name="テキスト ボックス 32">
            <a:extLst>
              <a:ext uri="{FF2B5EF4-FFF2-40B4-BE49-F238E27FC236}">
                <a16:creationId xmlns:a16="http://schemas.microsoft.com/office/drawing/2014/main" id="{AFF411E1-BE90-40E4-9741-DF6C8D553EFC}"/>
              </a:ext>
            </a:extLst>
          </p:cNvPr>
          <p:cNvSpPr txBox="1"/>
          <p:nvPr/>
        </p:nvSpPr>
        <p:spPr>
          <a:xfrm flipH="1">
            <a:off x="2537435" y="2153011"/>
            <a:ext cx="1424067" cy="584775"/>
          </a:xfrm>
          <a:prstGeom prst="rect">
            <a:avLst/>
          </a:prstGeom>
          <a:noFill/>
        </p:spPr>
        <p:txBody>
          <a:bodyPr wrap="square" rtlCol="0">
            <a:spAutoFit/>
          </a:bodyPr>
          <a:lstStyle/>
          <a:p>
            <a:r>
              <a:rPr lang="en-US" altLang="ja-JP" sz="1600" dirty="0"/>
              <a:t>15dBi</a:t>
            </a:r>
          </a:p>
          <a:p>
            <a:r>
              <a:rPr lang="en-US" altLang="ja-JP" sz="1600" dirty="0"/>
              <a:t>(Ant. Gain)</a:t>
            </a:r>
          </a:p>
        </p:txBody>
      </p:sp>
      <p:sp>
        <p:nvSpPr>
          <p:cNvPr id="34" name="テキスト ボックス 33">
            <a:extLst>
              <a:ext uri="{FF2B5EF4-FFF2-40B4-BE49-F238E27FC236}">
                <a16:creationId xmlns:a16="http://schemas.microsoft.com/office/drawing/2014/main" id="{9DC9C857-8E31-4D30-8043-A1D26DB16FBB}"/>
              </a:ext>
            </a:extLst>
          </p:cNvPr>
          <p:cNvSpPr txBox="1"/>
          <p:nvPr/>
        </p:nvSpPr>
        <p:spPr>
          <a:xfrm flipH="1">
            <a:off x="3275856" y="1210933"/>
            <a:ext cx="1424067" cy="584775"/>
          </a:xfrm>
          <a:prstGeom prst="rect">
            <a:avLst/>
          </a:prstGeom>
          <a:noFill/>
        </p:spPr>
        <p:txBody>
          <a:bodyPr wrap="square" rtlCol="0">
            <a:spAutoFit/>
          </a:bodyPr>
          <a:lstStyle/>
          <a:p>
            <a:r>
              <a:rPr lang="en-US" altLang="ja-JP" sz="1600" dirty="0"/>
              <a:t>40dBm</a:t>
            </a:r>
          </a:p>
          <a:p>
            <a:r>
              <a:rPr lang="en-US" altLang="ja-JP" sz="1600" dirty="0"/>
              <a:t>(EIRP)</a:t>
            </a:r>
          </a:p>
        </p:txBody>
      </p:sp>
      <p:sp>
        <p:nvSpPr>
          <p:cNvPr id="35" name="矢印: 上 34">
            <a:extLst>
              <a:ext uri="{FF2B5EF4-FFF2-40B4-BE49-F238E27FC236}">
                <a16:creationId xmlns:a16="http://schemas.microsoft.com/office/drawing/2014/main" id="{F73665D5-F320-4516-AC76-7F32D7E469B1}"/>
              </a:ext>
            </a:extLst>
          </p:cNvPr>
          <p:cNvSpPr/>
          <p:nvPr/>
        </p:nvSpPr>
        <p:spPr>
          <a:xfrm flipV="1">
            <a:off x="4392625" y="1853583"/>
            <a:ext cx="389744" cy="3584165"/>
          </a:xfrm>
          <a:prstGeom prst="upArrow">
            <a:avLst/>
          </a:prstGeom>
          <a:solidFill>
            <a:schemeClr val="accent4">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36" name="テキスト ボックス 35">
            <a:extLst>
              <a:ext uri="{FF2B5EF4-FFF2-40B4-BE49-F238E27FC236}">
                <a16:creationId xmlns:a16="http://schemas.microsoft.com/office/drawing/2014/main" id="{61A8178D-43F7-4703-A787-B6A1FC603EF4}"/>
              </a:ext>
            </a:extLst>
          </p:cNvPr>
          <p:cNvSpPr txBox="1"/>
          <p:nvPr/>
        </p:nvSpPr>
        <p:spPr>
          <a:xfrm flipH="1">
            <a:off x="2827370" y="4516925"/>
            <a:ext cx="2510854" cy="584775"/>
          </a:xfrm>
          <a:prstGeom prst="rect">
            <a:avLst/>
          </a:prstGeom>
          <a:noFill/>
        </p:spPr>
        <p:txBody>
          <a:bodyPr wrap="square" rtlCol="0">
            <a:spAutoFit/>
          </a:bodyPr>
          <a:lstStyle/>
          <a:p>
            <a:r>
              <a:rPr lang="en-US" altLang="ja-JP" sz="1600" dirty="0"/>
              <a:t>-91.5dB (3m)</a:t>
            </a:r>
          </a:p>
          <a:p>
            <a:r>
              <a:rPr lang="en-US" altLang="ja-JP" sz="1600" dirty="0"/>
              <a:t>(Free Space Loss)</a:t>
            </a:r>
          </a:p>
        </p:txBody>
      </p:sp>
      <p:sp>
        <p:nvSpPr>
          <p:cNvPr id="37" name="テキスト ボックス 36">
            <a:extLst>
              <a:ext uri="{FF2B5EF4-FFF2-40B4-BE49-F238E27FC236}">
                <a16:creationId xmlns:a16="http://schemas.microsoft.com/office/drawing/2014/main" id="{BB7CFEAE-3E1F-48E6-814E-6028F2F66310}"/>
              </a:ext>
            </a:extLst>
          </p:cNvPr>
          <p:cNvSpPr txBox="1"/>
          <p:nvPr/>
        </p:nvSpPr>
        <p:spPr>
          <a:xfrm flipH="1">
            <a:off x="3884857" y="5465213"/>
            <a:ext cx="1424067" cy="338554"/>
          </a:xfrm>
          <a:prstGeom prst="rect">
            <a:avLst/>
          </a:prstGeom>
          <a:noFill/>
        </p:spPr>
        <p:txBody>
          <a:bodyPr wrap="square" rtlCol="0">
            <a:spAutoFit/>
          </a:bodyPr>
          <a:lstStyle/>
          <a:p>
            <a:r>
              <a:rPr lang="en-US" altLang="ja-JP" sz="1600" dirty="0"/>
              <a:t>-51.5dBm</a:t>
            </a:r>
          </a:p>
        </p:txBody>
      </p:sp>
      <p:sp>
        <p:nvSpPr>
          <p:cNvPr id="38" name="矢印: 上 37">
            <a:extLst>
              <a:ext uri="{FF2B5EF4-FFF2-40B4-BE49-F238E27FC236}">
                <a16:creationId xmlns:a16="http://schemas.microsoft.com/office/drawing/2014/main" id="{5FC9A5B7-2DDE-499C-9799-ABB08A5EFEC8}"/>
              </a:ext>
            </a:extLst>
          </p:cNvPr>
          <p:cNvSpPr/>
          <p:nvPr/>
        </p:nvSpPr>
        <p:spPr>
          <a:xfrm>
            <a:off x="5143352" y="4893001"/>
            <a:ext cx="389744" cy="572212"/>
          </a:xfrm>
          <a:prstGeom prst="upArrow">
            <a:avLst/>
          </a:prstGeom>
          <a:solidFill>
            <a:schemeClr val="accent4">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39" name="テキスト ボックス 38">
            <a:extLst>
              <a:ext uri="{FF2B5EF4-FFF2-40B4-BE49-F238E27FC236}">
                <a16:creationId xmlns:a16="http://schemas.microsoft.com/office/drawing/2014/main" id="{D6FEEC23-B6EE-4F2F-A867-433180BC5914}"/>
              </a:ext>
            </a:extLst>
          </p:cNvPr>
          <p:cNvSpPr txBox="1"/>
          <p:nvPr/>
        </p:nvSpPr>
        <p:spPr>
          <a:xfrm flipH="1">
            <a:off x="4904478" y="4301854"/>
            <a:ext cx="1424067" cy="584775"/>
          </a:xfrm>
          <a:prstGeom prst="rect">
            <a:avLst/>
          </a:prstGeom>
          <a:noFill/>
        </p:spPr>
        <p:txBody>
          <a:bodyPr wrap="square" rtlCol="0">
            <a:spAutoFit/>
          </a:bodyPr>
          <a:lstStyle/>
          <a:p>
            <a:r>
              <a:rPr lang="en-US" altLang="ja-JP" sz="1600" dirty="0"/>
              <a:t>-46.5dBm</a:t>
            </a:r>
          </a:p>
          <a:p>
            <a:r>
              <a:rPr lang="en-US" altLang="ja-JP" sz="1600" dirty="0"/>
              <a:t>(Rx Pow.)</a:t>
            </a:r>
          </a:p>
        </p:txBody>
      </p:sp>
      <p:cxnSp>
        <p:nvCxnSpPr>
          <p:cNvPr id="40" name="直線コネクタ 39">
            <a:extLst>
              <a:ext uri="{FF2B5EF4-FFF2-40B4-BE49-F238E27FC236}">
                <a16:creationId xmlns:a16="http://schemas.microsoft.com/office/drawing/2014/main" id="{9A010212-39C4-44EA-87F4-90944A8A2841}"/>
              </a:ext>
            </a:extLst>
          </p:cNvPr>
          <p:cNvCxnSpPr>
            <a:cxnSpLocks/>
          </p:cNvCxnSpPr>
          <p:nvPr/>
        </p:nvCxnSpPr>
        <p:spPr>
          <a:xfrm>
            <a:off x="5187105" y="6061174"/>
            <a:ext cx="218614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1" name="矢印: 上下 40">
            <a:extLst>
              <a:ext uri="{FF2B5EF4-FFF2-40B4-BE49-F238E27FC236}">
                <a16:creationId xmlns:a16="http://schemas.microsoft.com/office/drawing/2014/main" id="{9A8F2081-B910-4172-BE2E-F357B9CC419A}"/>
              </a:ext>
            </a:extLst>
          </p:cNvPr>
          <p:cNvSpPr/>
          <p:nvPr/>
        </p:nvSpPr>
        <p:spPr>
          <a:xfrm>
            <a:off x="6952377" y="4925359"/>
            <a:ext cx="389744" cy="1135815"/>
          </a:xfrm>
          <a:prstGeom prst="upDownArrow">
            <a:avLst/>
          </a:prstGeom>
          <a:solidFill>
            <a:schemeClr val="accent4">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2" name="テキスト ボックス 41">
            <a:extLst>
              <a:ext uri="{FF2B5EF4-FFF2-40B4-BE49-F238E27FC236}">
                <a16:creationId xmlns:a16="http://schemas.microsoft.com/office/drawing/2014/main" id="{DB2D2865-05BD-45C9-8D5B-CE67821D4C35}"/>
              </a:ext>
            </a:extLst>
          </p:cNvPr>
          <p:cNvSpPr txBox="1"/>
          <p:nvPr/>
        </p:nvSpPr>
        <p:spPr>
          <a:xfrm flipH="1">
            <a:off x="981900" y="4737463"/>
            <a:ext cx="1424067" cy="1323439"/>
          </a:xfrm>
          <a:prstGeom prst="rect">
            <a:avLst/>
          </a:prstGeom>
          <a:noFill/>
          <a:ln>
            <a:solidFill>
              <a:schemeClr val="tx1"/>
            </a:solidFill>
          </a:ln>
        </p:spPr>
        <p:txBody>
          <a:bodyPr wrap="square" rtlCol="0">
            <a:spAutoFit/>
          </a:bodyPr>
          <a:lstStyle/>
          <a:p>
            <a:r>
              <a:rPr lang="en-US" altLang="ja-JP" sz="1600" dirty="0"/>
              <a:t>3m: -91.5dB</a:t>
            </a:r>
          </a:p>
          <a:p>
            <a:r>
              <a:rPr lang="en-US" altLang="ja-JP" sz="1600" dirty="0"/>
              <a:t>5m: -96.dB</a:t>
            </a:r>
          </a:p>
          <a:p>
            <a:r>
              <a:rPr lang="en-US" altLang="ja-JP" sz="1600" dirty="0"/>
              <a:t>10m: -102dB</a:t>
            </a:r>
          </a:p>
          <a:p>
            <a:r>
              <a:rPr lang="en-US" altLang="ja-JP" sz="1600" dirty="0"/>
              <a:t>20m: -108dB</a:t>
            </a:r>
          </a:p>
          <a:p>
            <a:r>
              <a:rPr lang="en-US" altLang="ja-JP" sz="1600" dirty="0"/>
              <a:t>50m: -115dB</a:t>
            </a:r>
          </a:p>
        </p:txBody>
      </p:sp>
      <p:sp>
        <p:nvSpPr>
          <p:cNvPr id="43" name="テキスト ボックス 42">
            <a:extLst>
              <a:ext uri="{FF2B5EF4-FFF2-40B4-BE49-F238E27FC236}">
                <a16:creationId xmlns:a16="http://schemas.microsoft.com/office/drawing/2014/main" id="{7EC80871-32BE-4246-8FA8-698B2D4E9358}"/>
              </a:ext>
            </a:extLst>
          </p:cNvPr>
          <p:cNvSpPr txBox="1"/>
          <p:nvPr/>
        </p:nvSpPr>
        <p:spPr>
          <a:xfrm flipH="1">
            <a:off x="5338224" y="6092014"/>
            <a:ext cx="2740941" cy="338554"/>
          </a:xfrm>
          <a:prstGeom prst="rect">
            <a:avLst/>
          </a:prstGeom>
          <a:noFill/>
        </p:spPr>
        <p:txBody>
          <a:bodyPr wrap="square" rtlCol="0">
            <a:spAutoFit/>
          </a:bodyPr>
          <a:lstStyle/>
          <a:p>
            <a:r>
              <a:rPr lang="en-US" altLang="ja-JP" sz="1600" dirty="0"/>
              <a:t>Noise Floor (-73.8dBm)</a:t>
            </a:r>
          </a:p>
        </p:txBody>
      </p:sp>
      <p:cxnSp>
        <p:nvCxnSpPr>
          <p:cNvPr id="44" name="直線矢印コネクタ 43">
            <a:extLst>
              <a:ext uri="{FF2B5EF4-FFF2-40B4-BE49-F238E27FC236}">
                <a16:creationId xmlns:a16="http://schemas.microsoft.com/office/drawing/2014/main" id="{9B83EB81-A8F3-4DE5-8CD3-512D9C1F8585}"/>
              </a:ext>
            </a:extLst>
          </p:cNvPr>
          <p:cNvCxnSpPr>
            <a:cxnSpLocks/>
          </p:cNvCxnSpPr>
          <p:nvPr/>
        </p:nvCxnSpPr>
        <p:spPr>
          <a:xfrm flipH="1">
            <a:off x="2405967" y="4877509"/>
            <a:ext cx="455776" cy="189242"/>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6E4165AC-C45E-4175-BBA0-60A2FA14D808}"/>
              </a:ext>
            </a:extLst>
          </p:cNvPr>
          <p:cNvSpPr txBox="1"/>
          <p:nvPr/>
        </p:nvSpPr>
        <p:spPr>
          <a:xfrm flipH="1">
            <a:off x="5594150" y="4882080"/>
            <a:ext cx="1424067" cy="584775"/>
          </a:xfrm>
          <a:prstGeom prst="rect">
            <a:avLst/>
          </a:prstGeom>
          <a:noFill/>
        </p:spPr>
        <p:txBody>
          <a:bodyPr wrap="square" rtlCol="0">
            <a:spAutoFit/>
          </a:bodyPr>
          <a:lstStyle/>
          <a:p>
            <a:r>
              <a:rPr lang="en-US" altLang="ja-JP" sz="1600" dirty="0"/>
              <a:t>5dBi</a:t>
            </a:r>
          </a:p>
          <a:p>
            <a:r>
              <a:rPr lang="en-US" altLang="ja-JP" sz="1600" dirty="0"/>
              <a:t>(Ant. Gain)</a:t>
            </a:r>
          </a:p>
        </p:txBody>
      </p:sp>
      <p:sp>
        <p:nvSpPr>
          <p:cNvPr id="22" name="日付プレースホルダー 3">
            <a:extLst>
              <a:ext uri="{FF2B5EF4-FFF2-40B4-BE49-F238E27FC236}">
                <a16:creationId xmlns:a16="http://schemas.microsoft.com/office/drawing/2014/main" id="{1A46BDE4-52F9-4EEC-937B-419EEFC92AC9}"/>
              </a:ext>
            </a:extLst>
          </p:cNvPr>
          <p:cNvSpPr>
            <a:spLocks noGrp="1"/>
          </p:cNvSpPr>
          <p:nvPr>
            <p:ph type="dt" sz="half" idx="10"/>
          </p:nvPr>
        </p:nvSpPr>
        <p:spPr>
          <a:xfrm>
            <a:off x="685800" y="378281"/>
            <a:ext cx="1600200" cy="215444"/>
          </a:xfrm>
        </p:spPr>
        <p:txBody>
          <a:bodyPr/>
          <a:lstStyle/>
          <a:p>
            <a:r>
              <a:rPr lang="en-US" altLang="ja-JP" dirty="0"/>
              <a:t>November 2022</a:t>
            </a:r>
          </a:p>
        </p:txBody>
      </p:sp>
    </p:spTree>
    <p:extLst>
      <p:ext uri="{BB962C8B-B14F-4D97-AF65-F5344CB8AC3E}">
        <p14:creationId xmlns:p14="http://schemas.microsoft.com/office/powerpoint/2010/main" val="387323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31331605-8B16-7F0A-6A5F-038B62A41C34}"/>
              </a:ext>
            </a:extLst>
          </p:cNvPr>
          <p:cNvSpPr>
            <a:spLocks noGrp="1"/>
          </p:cNvSpPr>
          <p:nvPr>
            <p:ph type="dt" sz="half" idx="10"/>
          </p:nvPr>
        </p:nvSpPr>
        <p:spPr/>
        <p:txBody>
          <a:bodyPr/>
          <a:lstStyle/>
          <a:p>
            <a:r>
              <a:rPr lang="en-US" altLang="ja-JP" dirty="0"/>
              <a:t>November 2022</a:t>
            </a:r>
          </a:p>
        </p:txBody>
      </p:sp>
      <p:sp>
        <p:nvSpPr>
          <p:cNvPr id="5" name="フッター プレースホルダー 4">
            <a:extLst>
              <a:ext uri="{FF2B5EF4-FFF2-40B4-BE49-F238E27FC236}">
                <a16:creationId xmlns:a16="http://schemas.microsoft.com/office/drawing/2014/main" id="{05FA6D7A-063A-51E2-BB3D-8B1B58EA72E5}"/>
              </a:ext>
            </a:extLst>
          </p:cNvPr>
          <p:cNvSpPr>
            <a:spLocks noGrp="1"/>
          </p:cNvSpPr>
          <p:nvPr>
            <p:ph type="ftr" sz="quarter" idx="11"/>
          </p:nvPr>
        </p:nvSpPr>
        <p:spPr/>
        <p:txBody>
          <a:bodyPr/>
          <a:lstStyle/>
          <a:p>
            <a:r>
              <a:rPr lang="da-DK" altLang="ja-JP"/>
              <a:t>Tetsuya Kawanishi, NICT, et al</a:t>
            </a:r>
            <a:endParaRPr lang="en-US" altLang="ja-JP" dirty="0"/>
          </a:p>
        </p:txBody>
      </p:sp>
      <p:sp>
        <p:nvSpPr>
          <p:cNvPr id="6" name="スライド番号プレースホルダー 5">
            <a:extLst>
              <a:ext uri="{FF2B5EF4-FFF2-40B4-BE49-F238E27FC236}">
                <a16:creationId xmlns:a16="http://schemas.microsoft.com/office/drawing/2014/main" id="{136FC64C-FA8E-3F8A-82FF-CD5ECE9D97C7}"/>
              </a:ext>
            </a:extLst>
          </p:cNvPr>
          <p:cNvSpPr>
            <a:spLocks noGrp="1"/>
          </p:cNvSpPr>
          <p:nvPr>
            <p:ph type="sldNum" sz="quarter" idx="12"/>
          </p:nvPr>
        </p:nvSpPr>
        <p:spPr>
          <a:xfrm>
            <a:off x="4393695" y="6475413"/>
            <a:ext cx="432811" cy="184666"/>
          </a:xfrm>
        </p:spPr>
        <p:txBody>
          <a:bodyPr/>
          <a:lstStyle/>
          <a:p>
            <a:r>
              <a:rPr lang="en-US" altLang="ja-JP"/>
              <a:t>Slide </a:t>
            </a:r>
            <a:fld id="{F2CBD843-DC67-4AE4-BFF0-66A63764CC7B}" type="slidenum">
              <a:rPr lang="en-US" altLang="ja-JP" smtClean="0"/>
              <a:pPr/>
              <a:t>7</a:t>
            </a:fld>
            <a:endParaRPr lang="en-US" altLang="ja-JP"/>
          </a:p>
        </p:txBody>
      </p:sp>
      <p:sp>
        <p:nvSpPr>
          <p:cNvPr id="12" name="Rectangle 1">
            <a:extLst>
              <a:ext uri="{FF2B5EF4-FFF2-40B4-BE49-F238E27FC236}">
                <a16:creationId xmlns:a16="http://schemas.microsoft.com/office/drawing/2014/main" id="{E4A5A502-BAB4-2BD9-5A6E-62FA21F31D06}"/>
              </a:ext>
            </a:extLst>
          </p:cNvPr>
          <p:cNvSpPr>
            <a:spLocks noGrp="1" noChangeArrowheads="1"/>
          </p:cNvSpPr>
          <p:nvPr>
            <p:ph type="title"/>
          </p:nvPr>
        </p:nvSpPr>
        <p:spPr>
          <a:xfrm>
            <a:off x="577663" y="555965"/>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dirty="0"/>
              <a:t>System Design for middle-range WPAN</a:t>
            </a:r>
          </a:p>
        </p:txBody>
      </p:sp>
      <p:sp>
        <p:nvSpPr>
          <p:cNvPr id="9" name="テキスト ボックス 8">
            <a:extLst>
              <a:ext uri="{FF2B5EF4-FFF2-40B4-BE49-F238E27FC236}">
                <a16:creationId xmlns:a16="http://schemas.microsoft.com/office/drawing/2014/main" id="{7236E22F-377A-0C3C-157F-49993D0D8BA6}"/>
              </a:ext>
            </a:extLst>
          </p:cNvPr>
          <p:cNvSpPr txBox="1"/>
          <p:nvPr/>
        </p:nvSpPr>
        <p:spPr>
          <a:xfrm>
            <a:off x="755576" y="1196752"/>
            <a:ext cx="7908456" cy="2862322"/>
          </a:xfrm>
          <a:prstGeom prst="rect">
            <a:avLst/>
          </a:prstGeom>
          <a:noFill/>
        </p:spPr>
        <p:txBody>
          <a:bodyPr wrap="square">
            <a:spAutoFit/>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000" dirty="0">
                <a:ea typeface="+mj-ea"/>
                <a:cs typeface="Times New Roman" panose="02020603050405020304" pitchFamily="18" charset="0"/>
              </a:rPr>
              <a:t>Target </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 </a:t>
            </a:r>
            <a:r>
              <a:rPr lang="en-US" altLang="ja-JP" sz="2000" dirty="0">
                <a:ea typeface="+mj-ea"/>
                <a:cs typeface="Times New Roman" panose="02020603050405020304" pitchFamily="18" charset="0"/>
              </a:rPr>
              <a:t>Throughput			20 Gbps per channel</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 Spectral efficiency		10 bps/Hz</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 Bandwidth			2.16 GHz</a:t>
            </a:r>
            <a:r>
              <a:rPr lang="en-US" altLang="ja-JP" sz="2000" dirty="0">
                <a:ea typeface="+mj-ea"/>
                <a:cs typeface="Times New Roman" panose="02020603050405020304" pitchFamily="18" charset="0"/>
              </a:rPr>
              <a:t> per channel</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 Distance			70 m</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000" dirty="0">
                <a:ea typeface="+mj-ea"/>
                <a:cs typeface="Times New Roman" panose="02020603050405020304" pitchFamily="18" charset="0"/>
              </a:rPr>
              <a:t>Key Specification</a:t>
            </a:r>
            <a:endParaRPr lang="en-GB" altLang="ja-JP" sz="2000" dirty="0">
              <a:ea typeface="+mj-ea"/>
              <a:cs typeface="Times New Roman" panose="02020603050405020304" pitchFamily="18" charset="0"/>
            </a:endParaRP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a:ea typeface="+mj-ea"/>
                <a:cs typeface="Times New Roman" panose="02020603050405020304" pitchFamily="18" charset="0"/>
              </a:rPr>
              <a:t>- 3x3 MIMO</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sz="2000" dirty="0">
                <a:ea typeface="+mj-ea"/>
                <a:cs typeface="Times New Roman" panose="02020603050405020304" pitchFamily="18" charset="0"/>
              </a:rPr>
              <a:t>- </a:t>
            </a:r>
            <a:r>
              <a:rPr lang="en-GB" altLang="ja-JP" sz="2000" dirty="0">
                <a:ea typeface="+mj-ea"/>
                <a:cs typeface="Times New Roman" panose="02020603050405020304" pitchFamily="18" charset="0"/>
              </a:rPr>
              <a:t>CP-OFDM	    64-QAM subcarriers and LDPC (1440, 1344)</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ja-JP" altLang="en-US" sz="2000" dirty="0">
                <a:ea typeface="+mj-ea"/>
                <a:cs typeface="Times New Roman" panose="02020603050405020304" pitchFamily="18" charset="0"/>
              </a:rPr>
              <a:t>　　　　　　</a:t>
            </a:r>
            <a:r>
              <a:rPr lang="en-GB" altLang="ja-JP" sz="2000" dirty="0">
                <a:ea typeface="+mj-ea"/>
                <a:cs typeface="Times New Roman" panose="02020603050405020304" pitchFamily="18" charset="0"/>
              </a:rPr>
              <a:t>256-QAM subcarriers and LDPC (1440, 1056)</a:t>
            </a:r>
          </a:p>
        </p:txBody>
      </p:sp>
      <p:sp>
        <p:nvSpPr>
          <p:cNvPr id="2" name="正方形/長方形 1">
            <a:extLst>
              <a:ext uri="{FF2B5EF4-FFF2-40B4-BE49-F238E27FC236}">
                <a16:creationId xmlns:a16="http://schemas.microsoft.com/office/drawing/2014/main" id="{D64CD1D1-FC84-4DEC-8B94-E46C0ABA7583}"/>
              </a:ext>
            </a:extLst>
          </p:cNvPr>
          <p:cNvSpPr/>
          <p:nvPr/>
        </p:nvSpPr>
        <p:spPr bwMode="auto">
          <a:xfrm>
            <a:off x="2277353" y="4357550"/>
            <a:ext cx="1718665" cy="1562052"/>
          </a:xfrm>
          <a:prstGeom prst="rect">
            <a:avLst/>
          </a:prstGeom>
          <a:solidFill>
            <a:schemeClr val="bg1"/>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ja-JP" sz="3600" b="0" i="0" u="none" strike="noStrike" cap="none" normalizeH="0" baseline="0" dirty="0">
              <a:ln>
                <a:noFill/>
              </a:ln>
              <a:solidFill>
                <a:schemeClr val="tx1"/>
              </a:solidFill>
              <a:effectLst/>
            </a:endParaRPr>
          </a:p>
          <a:p>
            <a:pPr marL="0" marR="0" indent="0"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a:ln>
                  <a:noFill/>
                </a:ln>
                <a:solidFill>
                  <a:schemeClr val="tx1"/>
                </a:solidFill>
                <a:effectLst/>
              </a:rPr>
              <a:t>　</a:t>
            </a:r>
            <a:r>
              <a:rPr kumimoji="0" lang="en-US" altLang="ja-JP" sz="1600" b="0" i="0" u="none" strike="noStrike" cap="none" normalizeH="0" baseline="0" dirty="0">
                <a:ln>
                  <a:noFill/>
                </a:ln>
                <a:solidFill>
                  <a:schemeClr val="tx1"/>
                </a:solidFill>
                <a:effectLst/>
              </a:rPr>
              <a:t>Transmitter</a:t>
            </a:r>
          </a:p>
        </p:txBody>
      </p:sp>
      <p:sp>
        <p:nvSpPr>
          <p:cNvPr id="11" name="正方形/長方形 10">
            <a:extLst>
              <a:ext uri="{FF2B5EF4-FFF2-40B4-BE49-F238E27FC236}">
                <a16:creationId xmlns:a16="http://schemas.microsoft.com/office/drawing/2014/main" id="{81F32D13-3A5B-3102-A2B0-76C8F0DD6802}"/>
              </a:ext>
            </a:extLst>
          </p:cNvPr>
          <p:cNvSpPr/>
          <p:nvPr/>
        </p:nvSpPr>
        <p:spPr bwMode="auto">
          <a:xfrm>
            <a:off x="5146322" y="4357550"/>
            <a:ext cx="1637785" cy="1562052"/>
          </a:xfrm>
          <a:prstGeom prst="rect">
            <a:avLst/>
          </a:prstGeom>
          <a:solidFill>
            <a:schemeClr val="bg1"/>
          </a:solid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ja-JP" sz="3600" b="0" i="0" u="none" strike="noStrike" cap="none" normalizeH="0" baseline="0" dirty="0">
              <a:ln>
                <a:noFill/>
              </a:ln>
              <a:solidFill>
                <a:schemeClr val="tx1"/>
              </a:solidFill>
              <a:effectLst/>
            </a:endParaRPr>
          </a:p>
          <a:p>
            <a:pPr marL="0" marR="0" indent="0"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a:ln>
                  <a:noFill/>
                </a:ln>
                <a:solidFill>
                  <a:schemeClr val="tx1"/>
                </a:solidFill>
                <a:effectLst/>
              </a:rPr>
              <a:t>　　</a:t>
            </a:r>
            <a:r>
              <a:rPr kumimoji="0" lang="en-US" altLang="ja-JP" sz="1600" b="0" i="0" u="none" strike="noStrike" cap="none" normalizeH="0" baseline="0" dirty="0">
                <a:ln>
                  <a:noFill/>
                </a:ln>
                <a:solidFill>
                  <a:schemeClr val="tx1"/>
                </a:solidFill>
                <a:effectLst/>
              </a:rPr>
              <a:t>Receiver</a:t>
            </a:r>
            <a:endParaRPr kumimoji="0" lang="ja-JP" altLang="en-US" sz="1600" b="0" i="0" u="none" strike="noStrike" cap="none" normalizeH="0" baseline="0" dirty="0">
              <a:ln>
                <a:noFill/>
              </a:ln>
              <a:solidFill>
                <a:schemeClr val="tx1"/>
              </a:solidFill>
              <a:effectLst/>
            </a:endParaRPr>
          </a:p>
        </p:txBody>
      </p:sp>
      <p:sp>
        <p:nvSpPr>
          <p:cNvPr id="3" name="テキスト ボックス 2">
            <a:extLst>
              <a:ext uri="{FF2B5EF4-FFF2-40B4-BE49-F238E27FC236}">
                <a16:creationId xmlns:a16="http://schemas.microsoft.com/office/drawing/2014/main" id="{005073AF-7E84-15ED-8F0D-4D9DBEFE6F85}"/>
              </a:ext>
            </a:extLst>
          </p:cNvPr>
          <p:cNvSpPr txBox="1"/>
          <p:nvPr/>
        </p:nvSpPr>
        <p:spPr>
          <a:xfrm>
            <a:off x="6372200" y="6053226"/>
            <a:ext cx="2321469" cy="400110"/>
          </a:xfrm>
          <a:prstGeom prst="rect">
            <a:avLst/>
          </a:prstGeom>
          <a:noFill/>
        </p:spPr>
        <p:txBody>
          <a:bodyPr wrap="none" rtlCol="0">
            <a:spAutoFit/>
          </a:bodyPr>
          <a:lstStyle/>
          <a:p>
            <a:r>
              <a:rPr kumimoji="1" lang="en-US" altLang="ja-JP" sz="1000" dirty="0"/>
              <a:t>RHCP Right-handed circular polarization</a:t>
            </a:r>
          </a:p>
          <a:p>
            <a:r>
              <a:rPr kumimoji="1" lang="en-US" altLang="ja-JP" sz="1000" dirty="0"/>
              <a:t>LHCP Left-handed circular polarization</a:t>
            </a:r>
          </a:p>
        </p:txBody>
      </p:sp>
      <p:grpSp>
        <p:nvGrpSpPr>
          <p:cNvPr id="32" name="グループ化 31">
            <a:extLst>
              <a:ext uri="{FF2B5EF4-FFF2-40B4-BE49-F238E27FC236}">
                <a16:creationId xmlns:a16="http://schemas.microsoft.com/office/drawing/2014/main" id="{E1E46BEF-3BA5-C08B-D0D1-B3D854B1B1E1}"/>
              </a:ext>
            </a:extLst>
          </p:cNvPr>
          <p:cNvGrpSpPr/>
          <p:nvPr/>
        </p:nvGrpSpPr>
        <p:grpSpPr>
          <a:xfrm>
            <a:off x="4082578" y="4475334"/>
            <a:ext cx="993478" cy="1130062"/>
            <a:chOff x="4082578" y="4589782"/>
            <a:chExt cx="792088" cy="1130062"/>
          </a:xfrm>
        </p:grpSpPr>
        <p:sp>
          <p:nvSpPr>
            <p:cNvPr id="7" name="矢印: 右 6">
              <a:extLst>
                <a:ext uri="{FF2B5EF4-FFF2-40B4-BE49-F238E27FC236}">
                  <a16:creationId xmlns:a16="http://schemas.microsoft.com/office/drawing/2014/main" id="{C37CF64E-A29E-F5D2-AE29-411C15219E4F}"/>
                </a:ext>
              </a:extLst>
            </p:cNvPr>
            <p:cNvSpPr/>
            <p:nvPr/>
          </p:nvSpPr>
          <p:spPr bwMode="auto">
            <a:xfrm>
              <a:off x="4082578" y="4589782"/>
              <a:ext cx="792088" cy="276999"/>
            </a:xfrm>
            <a:prstGeom prst="rightArrow">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4" name="矢印: 右 13">
              <a:extLst>
                <a:ext uri="{FF2B5EF4-FFF2-40B4-BE49-F238E27FC236}">
                  <a16:creationId xmlns:a16="http://schemas.microsoft.com/office/drawing/2014/main" id="{DF2DB958-E7BD-08F4-8A36-EF294D0875C0}"/>
                </a:ext>
              </a:extLst>
            </p:cNvPr>
            <p:cNvSpPr/>
            <p:nvPr/>
          </p:nvSpPr>
          <p:spPr bwMode="auto">
            <a:xfrm>
              <a:off x="4082578" y="5019386"/>
              <a:ext cx="792088" cy="276999"/>
            </a:xfrm>
            <a:prstGeom prst="rightArrow">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5" name="矢印: 右 14">
              <a:extLst>
                <a:ext uri="{FF2B5EF4-FFF2-40B4-BE49-F238E27FC236}">
                  <a16:creationId xmlns:a16="http://schemas.microsoft.com/office/drawing/2014/main" id="{A81AB692-D41F-544F-2590-9208D4F5608E}"/>
                </a:ext>
              </a:extLst>
            </p:cNvPr>
            <p:cNvSpPr/>
            <p:nvPr/>
          </p:nvSpPr>
          <p:spPr bwMode="auto">
            <a:xfrm>
              <a:off x="4082578" y="5442845"/>
              <a:ext cx="792088" cy="276999"/>
            </a:xfrm>
            <a:prstGeom prst="rightArrow">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sp>
        <p:nvSpPr>
          <p:cNvPr id="17" name="円弧 16">
            <a:extLst>
              <a:ext uri="{FF2B5EF4-FFF2-40B4-BE49-F238E27FC236}">
                <a16:creationId xmlns:a16="http://schemas.microsoft.com/office/drawing/2014/main" id="{8578A6CA-8003-DC1D-E353-F0EFC0C19C5E}"/>
              </a:ext>
            </a:extLst>
          </p:cNvPr>
          <p:cNvSpPr/>
          <p:nvPr/>
        </p:nvSpPr>
        <p:spPr bwMode="auto">
          <a:xfrm>
            <a:off x="4128798" y="4430285"/>
            <a:ext cx="184905" cy="1233720"/>
          </a:xfrm>
          <a:prstGeom prst="arc">
            <a:avLst>
              <a:gd name="adj1" fmla="val 4174618"/>
              <a:gd name="adj2" fmla="val 1755301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cxnSp>
        <p:nvCxnSpPr>
          <p:cNvPr id="22" name="直線矢印コネクタ 21">
            <a:extLst>
              <a:ext uri="{FF2B5EF4-FFF2-40B4-BE49-F238E27FC236}">
                <a16:creationId xmlns:a16="http://schemas.microsoft.com/office/drawing/2014/main" id="{DF372E68-2CBA-CB94-5A1A-25409F15C25D}"/>
              </a:ext>
            </a:extLst>
          </p:cNvPr>
          <p:cNvCxnSpPr>
            <a:cxnSpLocks/>
            <a:stCxn id="25" idx="3"/>
            <a:endCxn id="2" idx="1"/>
          </p:cNvCxnSpPr>
          <p:nvPr/>
        </p:nvCxnSpPr>
        <p:spPr bwMode="auto">
          <a:xfrm>
            <a:off x="1615676" y="5125834"/>
            <a:ext cx="661677" cy="12742"/>
          </a:xfrm>
          <a:prstGeom prst="straightConnector1">
            <a:avLst/>
          </a:prstGeom>
          <a:solidFill>
            <a:schemeClr val="accent1"/>
          </a:solidFill>
          <a:ln w="381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矢印コネクタ 23">
            <a:extLst>
              <a:ext uri="{FF2B5EF4-FFF2-40B4-BE49-F238E27FC236}">
                <a16:creationId xmlns:a16="http://schemas.microsoft.com/office/drawing/2014/main" id="{D9003F24-24BD-64D0-71B4-BBF536F2B9B3}"/>
              </a:ext>
            </a:extLst>
          </p:cNvPr>
          <p:cNvCxnSpPr>
            <a:stCxn id="11" idx="3"/>
            <a:endCxn id="26" idx="1"/>
          </p:cNvCxnSpPr>
          <p:nvPr/>
        </p:nvCxnSpPr>
        <p:spPr bwMode="auto">
          <a:xfrm flipV="1">
            <a:off x="6784107" y="5125834"/>
            <a:ext cx="708622" cy="12742"/>
          </a:xfrm>
          <a:prstGeom prst="straightConnector1">
            <a:avLst/>
          </a:prstGeom>
          <a:solidFill>
            <a:schemeClr val="accent1"/>
          </a:solidFill>
          <a:ln w="381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テキスト ボックス 24">
            <a:extLst>
              <a:ext uri="{FF2B5EF4-FFF2-40B4-BE49-F238E27FC236}">
                <a16:creationId xmlns:a16="http://schemas.microsoft.com/office/drawing/2014/main" id="{0315A9B1-7FFF-B411-7F2D-4B9D0B49358F}"/>
              </a:ext>
            </a:extLst>
          </p:cNvPr>
          <p:cNvSpPr txBox="1"/>
          <p:nvPr/>
        </p:nvSpPr>
        <p:spPr>
          <a:xfrm>
            <a:off x="791989" y="4941168"/>
            <a:ext cx="823687" cy="369332"/>
          </a:xfrm>
          <a:prstGeom prst="rect">
            <a:avLst/>
          </a:prstGeom>
          <a:noFill/>
        </p:spPr>
        <p:txBody>
          <a:bodyPr wrap="none" rtlCol="0">
            <a:spAutoFit/>
          </a:bodyPr>
          <a:lstStyle/>
          <a:p>
            <a:r>
              <a:rPr kumimoji="1" lang="en-US" altLang="ja-JP" sz="1800" dirty="0"/>
              <a:t>IP data</a:t>
            </a:r>
            <a:endParaRPr kumimoji="1" lang="ja-JP" altLang="en-US" sz="1800" dirty="0"/>
          </a:p>
        </p:txBody>
      </p:sp>
      <p:sp>
        <p:nvSpPr>
          <p:cNvPr id="26" name="テキスト ボックス 25">
            <a:extLst>
              <a:ext uri="{FF2B5EF4-FFF2-40B4-BE49-F238E27FC236}">
                <a16:creationId xmlns:a16="http://schemas.microsoft.com/office/drawing/2014/main" id="{BEE21588-8FE2-81AF-3010-FD7DFD741D6F}"/>
              </a:ext>
            </a:extLst>
          </p:cNvPr>
          <p:cNvSpPr txBox="1"/>
          <p:nvPr/>
        </p:nvSpPr>
        <p:spPr>
          <a:xfrm>
            <a:off x="7492729" y="4941168"/>
            <a:ext cx="823687" cy="369332"/>
          </a:xfrm>
          <a:prstGeom prst="rect">
            <a:avLst/>
          </a:prstGeom>
          <a:noFill/>
        </p:spPr>
        <p:txBody>
          <a:bodyPr wrap="none" rtlCol="0">
            <a:spAutoFit/>
          </a:bodyPr>
          <a:lstStyle/>
          <a:p>
            <a:r>
              <a:rPr kumimoji="1" lang="en-US" altLang="ja-JP" sz="1800" dirty="0"/>
              <a:t>IP data</a:t>
            </a:r>
            <a:endParaRPr kumimoji="1" lang="ja-JP" altLang="en-US" sz="1800" dirty="0"/>
          </a:p>
        </p:txBody>
      </p:sp>
      <p:sp>
        <p:nvSpPr>
          <p:cNvPr id="27" name="テキスト ボックス 26">
            <a:extLst>
              <a:ext uri="{FF2B5EF4-FFF2-40B4-BE49-F238E27FC236}">
                <a16:creationId xmlns:a16="http://schemas.microsoft.com/office/drawing/2014/main" id="{3BFDCF69-7929-9480-1A74-E0E04925DF82}"/>
              </a:ext>
            </a:extLst>
          </p:cNvPr>
          <p:cNvSpPr txBox="1"/>
          <p:nvPr/>
        </p:nvSpPr>
        <p:spPr>
          <a:xfrm>
            <a:off x="2812005" y="5157192"/>
            <a:ext cx="490840" cy="276999"/>
          </a:xfrm>
          <a:prstGeom prst="rect">
            <a:avLst/>
          </a:prstGeom>
          <a:noFill/>
        </p:spPr>
        <p:txBody>
          <a:bodyPr wrap="none" rtlCol="0">
            <a:spAutoFit/>
          </a:bodyPr>
          <a:lstStyle/>
          <a:p>
            <a:r>
              <a:rPr kumimoji="1" lang="en-US" altLang="ja-JP" dirty="0"/>
              <a:t>PHY</a:t>
            </a:r>
            <a:endParaRPr kumimoji="1" lang="ja-JP" altLang="en-US" dirty="0"/>
          </a:p>
        </p:txBody>
      </p:sp>
      <p:sp>
        <p:nvSpPr>
          <p:cNvPr id="28" name="テキスト ボックス 27">
            <a:extLst>
              <a:ext uri="{FF2B5EF4-FFF2-40B4-BE49-F238E27FC236}">
                <a16:creationId xmlns:a16="http://schemas.microsoft.com/office/drawing/2014/main" id="{3DD0A21D-B5BF-0276-44FA-28AA437504FE}"/>
              </a:ext>
            </a:extLst>
          </p:cNvPr>
          <p:cNvSpPr txBox="1"/>
          <p:nvPr/>
        </p:nvSpPr>
        <p:spPr>
          <a:xfrm>
            <a:off x="5737344" y="5157192"/>
            <a:ext cx="490840" cy="276999"/>
          </a:xfrm>
          <a:prstGeom prst="rect">
            <a:avLst/>
          </a:prstGeom>
          <a:noFill/>
        </p:spPr>
        <p:txBody>
          <a:bodyPr wrap="none" rtlCol="0">
            <a:spAutoFit/>
          </a:bodyPr>
          <a:lstStyle/>
          <a:p>
            <a:r>
              <a:rPr kumimoji="1" lang="en-US" altLang="ja-JP" dirty="0"/>
              <a:t>PHY</a:t>
            </a:r>
            <a:endParaRPr kumimoji="1" lang="ja-JP" altLang="en-US" dirty="0"/>
          </a:p>
        </p:txBody>
      </p:sp>
      <p:sp>
        <p:nvSpPr>
          <p:cNvPr id="29" name="テキスト ボックス 28">
            <a:extLst>
              <a:ext uri="{FF2B5EF4-FFF2-40B4-BE49-F238E27FC236}">
                <a16:creationId xmlns:a16="http://schemas.microsoft.com/office/drawing/2014/main" id="{D9AA8A22-C537-4FA5-1BD7-D2FD7B624DE6}"/>
              </a:ext>
            </a:extLst>
          </p:cNvPr>
          <p:cNvSpPr txBox="1"/>
          <p:nvPr/>
        </p:nvSpPr>
        <p:spPr>
          <a:xfrm>
            <a:off x="1631031" y="5157192"/>
            <a:ext cx="636713" cy="461665"/>
          </a:xfrm>
          <a:prstGeom prst="rect">
            <a:avLst/>
          </a:prstGeom>
          <a:noFill/>
        </p:spPr>
        <p:txBody>
          <a:bodyPr wrap="none" rtlCol="0">
            <a:spAutoFit/>
          </a:bodyPr>
          <a:lstStyle/>
          <a:p>
            <a:pPr algn="ctr"/>
            <a:r>
              <a:rPr kumimoji="1" lang="en-US" altLang="ja-JP" dirty="0"/>
              <a:t>QSFP+</a:t>
            </a:r>
            <a:br>
              <a:rPr kumimoji="1" lang="en-US" altLang="ja-JP" dirty="0"/>
            </a:br>
            <a:r>
              <a:rPr kumimoji="1" lang="en-US" altLang="ja-JP" dirty="0"/>
              <a:t>I/F</a:t>
            </a:r>
            <a:endParaRPr kumimoji="1" lang="ja-JP" altLang="en-US" dirty="0"/>
          </a:p>
        </p:txBody>
      </p:sp>
      <p:sp>
        <p:nvSpPr>
          <p:cNvPr id="30" name="テキスト ボックス 29">
            <a:extLst>
              <a:ext uri="{FF2B5EF4-FFF2-40B4-BE49-F238E27FC236}">
                <a16:creationId xmlns:a16="http://schemas.microsoft.com/office/drawing/2014/main" id="{66A7731C-77B6-A8DB-01E8-ABF0E28EBFBC}"/>
              </a:ext>
            </a:extLst>
          </p:cNvPr>
          <p:cNvSpPr txBox="1"/>
          <p:nvPr/>
        </p:nvSpPr>
        <p:spPr>
          <a:xfrm>
            <a:off x="6804248" y="5157192"/>
            <a:ext cx="636713" cy="461665"/>
          </a:xfrm>
          <a:prstGeom prst="rect">
            <a:avLst/>
          </a:prstGeom>
          <a:noFill/>
        </p:spPr>
        <p:txBody>
          <a:bodyPr wrap="none" rtlCol="0">
            <a:spAutoFit/>
          </a:bodyPr>
          <a:lstStyle/>
          <a:p>
            <a:pPr algn="ctr"/>
            <a:r>
              <a:rPr kumimoji="1" lang="en-US" altLang="ja-JP" dirty="0"/>
              <a:t>QSFP+</a:t>
            </a:r>
          </a:p>
          <a:p>
            <a:pPr algn="ctr"/>
            <a:r>
              <a:rPr kumimoji="1" lang="en-US" altLang="ja-JP" dirty="0"/>
              <a:t>I/F</a:t>
            </a:r>
            <a:endParaRPr kumimoji="1" lang="ja-JP" altLang="en-US" dirty="0"/>
          </a:p>
        </p:txBody>
      </p:sp>
      <p:sp>
        <p:nvSpPr>
          <p:cNvPr id="31" name="テキスト ボックス 30">
            <a:extLst>
              <a:ext uri="{FF2B5EF4-FFF2-40B4-BE49-F238E27FC236}">
                <a16:creationId xmlns:a16="http://schemas.microsoft.com/office/drawing/2014/main" id="{1C264FF4-C5D1-854C-E396-B773267EFE0A}"/>
              </a:ext>
            </a:extLst>
          </p:cNvPr>
          <p:cNvSpPr txBox="1"/>
          <p:nvPr/>
        </p:nvSpPr>
        <p:spPr>
          <a:xfrm>
            <a:off x="4175257" y="4266793"/>
            <a:ext cx="857462" cy="276999"/>
          </a:xfrm>
          <a:prstGeom prst="rect">
            <a:avLst/>
          </a:prstGeom>
          <a:noFill/>
        </p:spPr>
        <p:txBody>
          <a:bodyPr wrap="square" rtlCol="0">
            <a:spAutoFit/>
          </a:bodyPr>
          <a:lstStyle/>
          <a:p>
            <a:r>
              <a:rPr kumimoji="1" lang="en-US" altLang="ja-JP" dirty="0"/>
              <a:t>3x3MIMO</a:t>
            </a:r>
            <a:endParaRPr kumimoji="1" lang="ja-JP" altLang="en-US" dirty="0"/>
          </a:p>
        </p:txBody>
      </p:sp>
      <p:grpSp>
        <p:nvGrpSpPr>
          <p:cNvPr id="23" name="グループ化 22">
            <a:extLst>
              <a:ext uri="{FF2B5EF4-FFF2-40B4-BE49-F238E27FC236}">
                <a16:creationId xmlns:a16="http://schemas.microsoft.com/office/drawing/2014/main" id="{52038A50-C936-8C39-916C-AE7AE0EC055A}"/>
              </a:ext>
            </a:extLst>
          </p:cNvPr>
          <p:cNvGrpSpPr/>
          <p:nvPr/>
        </p:nvGrpSpPr>
        <p:grpSpPr>
          <a:xfrm>
            <a:off x="3579692" y="4293094"/>
            <a:ext cx="451899" cy="1512170"/>
            <a:chOff x="3361845" y="4365104"/>
            <a:chExt cx="451899" cy="1512170"/>
          </a:xfrm>
        </p:grpSpPr>
        <p:sp>
          <p:nvSpPr>
            <p:cNvPr id="13" name="テキスト ボックス 12">
              <a:extLst>
                <a:ext uri="{FF2B5EF4-FFF2-40B4-BE49-F238E27FC236}">
                  <a16:creationId xmlns:a16="http://schemas.microsoft.com/office/drawing/2014/main" id="{08780510-EF38-E649-883D-1C9143986731}"/>
                </a:ext>
              </a:extLst>
            </p:cNvPr>
            <p:cNvSpPr txBox="1"/>
            <p:nvPr/>
          </p:nvSpPr>
          <p:spPr>
            <a:xfrm rot="5400000">
              <a:off x="3274265" y="4473696"/>
              <a:ext cx="648072" cy="430887"/>
            </a:xfrm>
            <a:prstGeom prst="rect">
              <a:avLst/>
            </a:prstGeom>
            <a:noFill/>
          </p:spPr>
          <p:txBody>
            <a:bodyPr wrap="square" rtlCol="0">
              <a:spAutoFit/>
            </a:bodyPr>
            <a:lstStyle/>
            <a:p>
              <a:pPr algn="ctr"/>
              <a:r>
                <a:rPr kumimoji="1" lang="en-US" altLang="ja-JP" sz="1050" dirty="0"/>
                <a:t>RHCP</a:t>
              </a:r>
            </a:p>
            <a:p>
              <a:pPr algn="ctr"/>
              <a:r>
                <a:rPr kumimoji="1" lang="en-US" altLang="ja-JP" sz="1050" dirty="0"/>
                <a:t>ANT</a:t>
              </a:r>
              <a:endParaRPr kumimoji="1" lang="ja-JP" altLang="en-US" sz="1050" dirty="0"/>
            </a:p>
          </p:txBody>
        </p:sp>
        <p:sp>
          <p:nvSpPr>
            <p:cNvPr id="39" name="テキスト ボックス 38">
              <a:extLst>
                <a:ext uri="{FF2B5EF4-FFF2-40B4-BE49-F238E27FC236}">
                  <a16:creationId xmlns:a16="http://schemas.microsoft.com/office/drawing/2014/main" id="{A9287957-A32E-1622-B1D3-9A608AF43057}"/>
                </a:ext>
              </a:extLst>
            </p:cNvPr>
            <p:cNvSpPr txBox="1"/>
            <p:nvPr/>
          </p:nvSpPr>
          <p:spPr>
            <a:xfrm rot="5400000">
              <a:off x="3263759" y="4905745"/>
              <a:ext cx="648072" cy="430887"/>
            </a:xfrm>
            <a:prstGeom prst="rect">
              <a:avLst/>
            </a:prstGeom>
            <a:noFill/>
          </p:spPr>
          <p:txBody>
            <a:bodyPr wrap="square" rtlCol="0">
              <a:spAutoFit/>
            </a:bodyPr>
            <a:lstStyle/>
            <a:p>
              <a:pPr algn="ctr"/>
              <a:r>
                <a:rPr kumimoji="1" lang="en-US" altLang="ja-JP" sz="1050" dirty="0"/>
                <a:t>LHCP</a:t>
              </a:r>
            </a:p>
            <a:p>
              <a:pPr algn="ctr"/>
              <a:r>
                <a:rPr kumimoji="1" lang="en-US" altLang="ja-JP" sz="1050" dirty="0"/>
                <a:t>ANT</a:t>
              </a:r>
              <a:endParaRPr kumimoji="1" lang="ja-JP" altLang="en-US" sz="1050" dirty="0"/>
            </a:p>
          </p:txBody>
        </p:sp>
        <p:sp>
          <p:nvSpPr>
            <p:cNvPr id="40" name="テキスト ボックス 39">
              <a:extLst>
                <a:ext uri="{FF2B5EF4-FFF2-40B4-BE49-F238E27FC236}">
                  <a16:creationId xmlns:a16="http://schemas.microsoft.com/office/drawing/2014/main" id="{AC186089-ADE1-2DD2-51C0-D6A3D72FE99B}"/>
                </a:ext>
              </a:extLst>
            </p:cNvPr>
            <p:cNvSpPr txBox="1"/>
            <p:nvPr/>
          </p:nvSpPr>
          <p:spPr>
            <a:xfrm rot="5400000">
              <a:off x="3253253" y="5337794"/>
              <a:ext cx="648072" cy="430887"/>
            </a:xfrm>
            <a:prstGeom prst="rect">
              <a:avLst/>
            </a:prstGeom>
            <a:noFill/>
          </p:spPr>
          <p:txBody>
            <a:bodyPr wrap="square" rtlCol="0">
              <a:spAutoFit/>
            </a:bodyPr>
            <a:lstStyle/>
            <a:p>
              <a:pPr algn="ctr"/>
              <a:r>
                <a:rPr kumimoji="1" lang="en-US" altLang="ja-JP" sz="1050" dirty="0"/>
                <a:t>RHCP</a:t>
              </a:r>
            </a:p>
            <a:p>
              <a:pPr algn="ctr"/>
              <a:r>
                <a:rPr kumimoji="1" lang="en-US" altLang="ja-JP" sz="1050" dirty="0"/>
                <a:t>ANT</a:t>
              </a:r>
              <a:endParaRPr kumimoji="1" lang="ja-JP" altLang="en-US" sz="1050" dirty="0"/>
            </a:p>
          </p:txBody>
        </p:sp>
      </p:grpSp>
      <p:grpSp>
        <p:nvGrpSpPr>
          <p:cNvPr id="44" name="グループ化 43">
            <a:extLst>
              <a:ext uri="{FF2B5EF4-FFF2-40B4-BE49-F238E27FC236}">
                <a16:creationId xmlns:a16="http://schemas.microsoft.com/office/drawing/2014/main" id="{5E6A7B3D-E1AF-E480-F17B-EE9A6809800B}"/>
              </a:ext>
            </a:extLst>
          </p:cNvPr>
          <p:cNvGrpSpPr/>
          <p:nvPr/>
        </p:nvGrpSpPr>
        <p:grpSpPr>
          <a:xfrm>
            <a:off x="5119344" y="4286125"/>
            <a:ext cx="415498" cy="1512170"/>
            <a:chOff x="3329691" y="4365104"/>
            <a:chExt cx="495195" cy="1512170"/>
          </a:xfrm>
        </p:grpSpPr>
        <p:sp>
          <p:nvSpPr>
            <p:cNvPr id="45" name="テキスト ボックス 44">
              <a:extLst>
                <a:ext uri="{FF2B5EF4-FFF2-40B4-BE49-F238E27FC236}">
                  <a16:creationId xmlns:a16="http://schemas.microsoft.com/office/drawing/2014/main" id="{8EBB1345-E6EB-2950-2123-CD3B6C0D4874}"/>
                </a:ext>
              </a:extLst>
            </p:cNvPr>
            <p:cNvSpPr txBox="1"/>
            <p:nvPr/>
          </p:nvSpPr>
          <p:spPr>
            <a:xfrm rot="5400000">
              <a:off x="3274265" y="4473696"/>
              <a:ext cx="648072" cy="430887"/>
            </a:xfrm>
            <a:prstGeom prst="rect">
              <a:avLst/>
            </a:prstGeom>
            <a:noFill/>
          </p:spPr>
          <p:txBody>
            <a:bodyPr wrap="square" rtlCol="0">
              <a:spAutoFit/>
            </a:bodyPr>
            <a:lstStyle/>
            <a:p>
              <a:pPr algn="ctr"/>
              <a:r>
                <a:rPr kumimoji="1" lang="en-US" altLang="ja-JP" sz="1050" dirty="0"/>
                <a:t>RHCP</a:t>
              </a:r>
            </a:p>
            <a:p>
              <a:pPr algn="ctr"/>
              <a:r>
                <a:rPr kumimoji="1" lang="en-US" altLang="ja-JP" sz="1050" dirty="0"/>
                <a:t>ANT</a:t>
              </a:r>
              <a:endParaRPr kumimoji="1" lang="ja-JP" altLang="en-US" sz="1050" dirty="0"/>
            </a:p>
          </p:txBody>
        </p:sp>
        <p:sp>
          <p:nvSpPr>
            <p:cNvPr id="46" name="テキスト ボックス 45">
              <a:extLst>
                <a:ext uri="{FF2B5EF4-FFF2-40B4-BE49-F238E27FC236}">
                  <a16:creationId xmlns:a16="http://schemas.microsoft.com/office/drawing/2014/main" id="{33B4AFBE-802E-C37F-2CB0-2626051DE671}"/>
                </a:ext>
              </a:extLst>
            </p:cNvPr>
            <p:cNvSpPr txBox="1"/>
            <p:nvPr/>
          </p:nvSpPr>
          <p:spPr>
            <a:xfrm rot="5400000">
              <a:off x="3263759" y="4905745"/>
              <a:ext cx="648072" cy="430887"/>
            </a:xfrm>
            <a:prstGeom prst="rect">
              <a:avLst/>
            </a:prstGeom>
            <a:noFill/>
          </p:spPr>
          <p:txBody>
            <a:bodyPr wrap="square" rtlCol="0">
              <a:spAutoFit/>
            </a:bodyPr>
            <a:lstStyle/>
            <a:p>
              <a:pPr algn="ctr"/>
              <a:r>
                <a:rPr kumimoji="1" lang="en-US" altLang="ja-JP" sz="1050" dirty="0"/>
                <a:t>LHCP</a:t>
              </a:r>
            </a:p>
            <a:p>
              <a:pPr algn="ctr"/>
              <a:r>
                <a:rPr kumimoji="1" lang="en-US" altLang="ja-JP" sz="1050" dirty="0"/>
                <a:t>ANT</a:t>
              </a:r>
              <a:endParaRPr kumimoji="1" lang="ja-JP" altLang="en-US" sz="1050" dirty="0"/>
            </a:p>
          </p:txBody>
        </p:sp>
        <p:sp>
          <p:nvSpPr>
            <p:cNvPr id="47" name="テキスト ボックス 46">
              <a:extLst>
                <a:ext uri="{FF2B5EF4-FFF2-40B4-BE49-F238E27FC236}">
                  <a16:creationId xmlns:a16="http://schemas.microsoft.com/office/drawing/2014/main" id="{7EF3CA07-EFD1-ED91-E979-E120197E4B5E}"/>
                </a:ext>
              </a:extLst>
            </p:cNvPr>
            <p:cNvSpPr txBox="1"/>
            <p:nvPr/>
          </p:nvSpPr>
          <p:spPr>
            <a:xfrm rot="5400000">
              <a:off x="3253253" y="5305640"/>
              <a:ext cx="648072" cy="495195"/>
            </a:xfrm>
            <a:prstGeom prst="rect">
              <a:avLst/>
            </a:prstGeom>
            <a:noFill/>
          </p:spPr>
          <p:txBody>
            <a:bodyPr wrap="square" rtlCol="0">
              <a:spAutoFit/>
            </a:bodyPr>
            <a:lstStyle/>
            <a:p>
              <a:pPr algn="ctr"/>
              <a:r>
                <a:rPr kumimoji="1" lang="en-US" altLang="ja-JP" sz="1050" dirty="0"/>
                <a:t>RHCP</a:t>
              </a:r>
              <a:br>
                <a:rPr kumimoji="1" lang="en-US" altLang="ja-JP" sz="1050" dirty="0">
                  <a:solidFill>
                    <a:srgbClr val="FF0000"/>
                  </a:solidFill>
                </a:rPr>
              </a:br>
              <a:r>
                <a:rPr kumimoji="1" lang="en-US" altLang="ja-JP" sz="1050" dirty="0"/>
                <a:t>ANT</a:t>
              </a:r>
              <a:endParaRPr kumimoji="1" lang="ja-JP" altLang="en-US" sz="1050" dirty="0"/>
            </a:p>
          </p:txBody>
        </p:sp>
      </p:grpSp>
      <p:cxnSp>
        <p:nvCxnSpPr>
          <p:cNvPr id="10" name="直線矢印コネクタ 9">
            <a:extLst>
              <a:ext uri="{FF2B5EF4-FFF2-40B4-BE49-F238E27FC236}">
                <a16:creationId xmlns:a16="http://schemas.microsoft.com/office/drawing/2014/main" id="{7722FD1A-4813-E567-91BF-2AFD2F498E7F}"/>
              </a:ext>
            </a:extLst>
          </p:cNvPr>
          <p:cNvCxnSpPr>
            <a:stCxn id="15" idx="1"/>
          </p:cNvCxnSpPr>
          <p:nvPr/>
        </p:nvCxnSpPr>
        <p:spPr bwMode="auto">
          <a:xfrm flipV="1">
            <a:off x="4082578" y="4752333"/>
            <a:ext cx="993478" cy="714564"/>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a:extLst>
              <a:ext uri="{FF2B5EF4-FFF2-40B4-BE49-F238E27FC236}">
                <a16:creationId xmlns:a16="http://schemas.microsoft.com/office/drawing/2014/main" id="{F5855074-765B-33AE-EAC2-0A1C312913EA}"/>
              </a:ext>
            </a:extLst>
          </p:cNvPr>
          <p:cNvCxnSpPr>
            <a:stCxn id="7" idx="1"/>
          </p:cNvCxnSpPr>
          <p:nvPr/>
        </p:nvCxnSpPr>
        <p:spPr bwMode="auto">
          <a:xfrm>
            <a:off x="4082578" y="4613834"/>
            <a:ext cx="1014443" cy="768570"/>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テキスト ボックス 32">
            <a:extLst>
              <a:ext uri="{FF2B5EF4-FFF2-40B4-BE49-F238E27FC236}">
                <a16:creationId xmlns:a16="http://schemas.microsoft.com/office/drawing/2014/main" id="{98A85737-F4C1-3278-C6E4-1193DC06E851}"/>
              </a:ext>
            </a:extLst>
          </p:cNvPr>
          <p:cNvSpPr txBox="1"/>
          <p:nvPr/>
        </p:nvSpPr>
        <p:spPr>
          <a:xfrm>
            <a:off x="4261365" y="4700159"/>
            <a:ext cx="931665" cy="276999"/>
          </a:xfrm>
          <a:prstGeom prst="rect">
            <a:avLst/>
          </a:prstGeom>
          <a:noFill/>
        </p:spPr>
        <p:txBody>
          <a:bodyPr wrap="none" rtlCol="0">
            <a:spAutoFit/>
          </a:bodyPr>
          <a:lstStyle/>
          <a:p>
            <a:r>
              <a:rPr kumimoji="1" lang="en-US" altLang="ja-JP" dirty="0"/>
              <a:t>Interference</a:t>
            </a:r>
            <a:endParaRPr kumimoji="1" lang="ja-JP" altLang="en-US" dirty="0"/>
          </a:p>
        </p:txBody>
      </p:sp>
      <p:sp>
        <p:nvSpPr>
          <p:cNvPr id="35" name="テキスト ボックス 34">
            <a:extLst>
              <a:ext uri="{FF2B5EF4-FFF2-40B4-BE49-F238E27FC236}">
                <a16:creationId xmlns:a16="http://schemas.microsoft.com/office/drawing/2014/main" id="{24333282-B8FF-D8AC-C735-AB47B37A1FAF}"/>
              </a:ext>
            </a:extLst>
          </p:cNvPr>
          <p:cNvSpPr txBox="1"/>
          <p:nvPr/>
        </p:nvSpPr>
        <p:spPr>
          <a:xfrm>
            <a:off x="4290199" y="5129052"/>
            <a:ext cx="931665" cy="276999"/>
          </a:xfrm>
          <a:prstGeom prst="rect">
            <a:avLst/>
          </a:prstGeom>
          <a:noFill/>
        </p:spPr>
        <p:txBody>
          <a:bodyPr wrap="none" rtlCol="0">
            <a:spAutoFit/>
          </a:bodyPr>
          <a:lstStyle/>
          <a:p>
            <a:r>
              <a:rPr kumimoji="1" lang="en-US" altLang="ja-JP" dirty="0"/>
              <a:t>Interference</a:t>
            </a:r>
            <a:endParaRPr kumimoji="1" lang="ja-JP" altLang="en-US" dirty="0"/>
          </a:p>
        </p:txBody>
      </p:sp>
      <p:cxnSp>
        <p:nvCxnSpPr>
          <p:cNvPr id="20" name="コネクタ: カギ線 19">
            <a:extLst>
              <a:ext uri="{FF2B5EF4-FFF2-40B4-BE49-F238E27FC236}">
                <a16:creationId xmlns:a16="http://schemas.microsoft.com/office/drawing/2014/main" id="{F20ACB96-CF40-6197-6CC3-2B8A1F355FF4}"/>
              </a:ext>
            </a:extLst>
          </p:cNvPr>
          <p:cNvCxnSpPr>
            <a:cxnSpLocks/>
            <a:stCxn id="18" idx="2"/>
            <a:endCxn id="8" idx="2"/>
          </p:cNvCxnSpPr>
          <p:nvPr/>
        </p:nvCxnSpPr>
        <p:spPr bwMode="auto">
          <a:xfrm rot="5400000" flipH="1">
            <a:off x="4777281" y="4750330"/>
            <a:ext cx="21486" cy="2346944"/>
          </a:xfrm>
          <a:prstGeom prst="bentConnector3">
            <a:avLst>
              <a:gd name="adj1" fmla="val -780229"/>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テキスト ボックス 35">
            <a:extLst>
              <a:ext uri="{FF2B5EF4-FFF2-40B4-BE49-F238E27FC236}">
                <a16:creationId xmlns:a16="http://schemas.microsoft.com/office/drawing/2014/main" id="{E772F158-00E6-B13F-DA95-D7972B0DE43D}"/>
              </a:ext>
            </a:extLst>
          </p:cNvPr>
          <p:cNvSpPr txBox="1"/>
          <p:nvPr/>
        </p:nvSpPr>
        <p:spPr>
          <a:xfrm>
            <a:off x="3728224" y="6049544"/>
            <a:ext cx="2232248" cy="307777"/>
          </a:xfrm>
          <a:prstGeom prst="rect">
            <a:avLst/>
          </a:prstGeom>
          <a:noFill/>
        </p:spPr>
        <p:txBody>
          <a:bodyPr wrap="square">
            <a:spAutoFit/>
          </a:bodyPr>
          <a:lstStyle/>
          <a:p>
            <a:r>
              <a:rPr lang="en-US" altLang="ja-JP" sz="1400" dirty="0">
                <a:latin typeface="+mj-lt"/>
              </a:rPr>
              <a:t>feedback</a:t>
            </a:r>
            <a:r>
              <a:rPr lang="ja-JP" altLang="en-US" sz="1400" dirty="0">
                <a:latin typeface="+mj-lt"/>
              </a:rPr>
              <a:t> </a:t>
            </a:r>
            <a:r>
              <a:rPr lang="en-US" altLang="ja-JP" sz="1400" b="0" i="0" dirty="0">
                <a:effectLst/>
                <a:latin typeface="+mj-lt"/>
              </a:rPr>
              <a:t>precoding weights</a:t>
            </a:r>
          </a:p>
        </p:txBody>
      </p:sp>
      <p:sp>
        <p:nvSpPr>
          <p:cNvPr id="8" name="テキスト ボックス 7">
            <a:extLst>
              <a:ext uri="{FF2B5EF4-FFF2-40B4-BE49-F238E27FC236}">
                <a16:creationId xmlns:a16="http://schemas.microsoft.com/office/drawing/2014/main" id="{8B505A26-C426-1F2A-168A-474BA4B82706}"/>
              </a:ext>
            </a:extLst>
          </p:cNvPr>
          <p:cNvSpPr txBox="1"/>
          <p:nvPr/>
        </p:nvSpPr>
        <p:spPr>
          <a:xfrm>
            <a:off x="3131840" y="5605282"/>
            <a:ext cx="965424" cy="307777"/>
          </a:xfrm>
          <a:prstGeom prst="rect">
            <a:avLst/>
          </a:prstGeom>
          <a:noFill/>
        </p:spPr>
        <p:txBody>
          <a:bodyPr wrap="square">
            <a:spAutoFit/>
          </a:bodyPr>
          <a:lstStyle/>
          <a:p>
            <a:r>
              <a:rPr lang="en-US" altLang="ja-JP" sz="1400" b="0" i="0" dirty="0">
                <a:effectLst/>
                <a:latin typeface="+mj-lt"/>
              </a:rPr>
              <a:t>precoder</a:t>
            </a:r>
          </a:p>
        </p:txBody>
      </p:sp>
      <p:sp>
        <p:nvSpPr>
          <p:cNvPr id="18" name="テキスト ボックス 17">
            <a:extLst>
              <a:ext uri="{FF2B5EF4-FFF2-40B4-BE49-F238E27FC236}">
                <a16:creationId xmlns:a16="http://schemas.microsoft.com/office/drawing/2014/main" id="{D61CFCD5-16D9-3C38-4A23-8D09CBF6743B}"/>
              </a:ext>
            </a:extLst>
          </p:cNvPr>
          <p:cNvSpPr txBox="1"/>
          <p:nvPr/>
        </p:nvSpPr>
        <p:spPr>
          <a:xfrm>
            <a:off x="5478784" y="5626768"/>
            <a:ext cx="965424" cy="307777"/>
          </a:xfrm>
          <a:prstGeom prst="rect">
            <a:avLst/>
          </a:prstGeom>
          <a:noFill/>
        </p:spPr>
        <p:txBody>
          <a:bodyPr wrap="square">
            <a:spAutoFit/>
          </a:bodyPr>
          <a:lstStyle/>
          <a:p>
            <a:r>
              <a:rPr lang="en-US" altLang="ja-JP" sz="1400" b="0" i="0" dirty="0">
                <a:effectLst/>
                <a:latin typeface="+mj-lt"/>
              </a:rPr>
              <a:t>equalizer</a:t>
            </a:r>
          </a:p>
        </p:txBody>
      </p:sp>
      <p:sp>
        <p:nvSpPr>
          <p:cNvPr id="51" name="テキスト ボックス 50">
            <a:extLst>
              <a:ext uri="{FF2B5EF4-FFF2-40B4-BE49-F238E27FC236}">
                <a16:creationId xmlns:a16="http://schemas.microsoft.com/office/drawing/2014/main" id="{681D7969-5148-C545-BDCE-66F0ABCBC099}"/>
              </a:ext>
            </a:extLst>
          </p:cNvPr>
          <p:cNvSpPr txBox="1"/>
          <p:nvPr/>
        </p:nvSpPr>
        <p:spPr>
          <a:xfrm>
            <a:off x="5982764" y="4099697"/>
            <a:ext cx="2945768" cy="600164"/>
          </a:xfrm>
          <a:prstGeom prst="rect">
            <a:avLst/>
          </a:prstGeom>
          <a:solidFill>
            <a:schemeClr val="bg1"/>
          </a:solidFill>
          <a:ln>
            <a:solidFill>
              <a:schemeClr val="tx1"/>
            </a:solidFill>
          </a:ln>
        </p:spPr>
        <p:txBody>
          <a:bodyPr wrap="square">
            <a:spAutoFit/>
          </a:bodyPr>
          <a:lstStyle/>
          <a:p>
            <a:r>
              <a:rPr lang="en-US" altLang="ja-JP" sz="1100" dirty="0"/>
              <a:t>Changing the third stream from LP to RHCP or LHCP reduces the number of interfering stream from </a:t>
            </a:r>
            <a:r>
              <a:rPr lang="en-US" altLang="ja-JP" sz="1100" dirty="0">
                <a:solidFill>
                  <a:srgbClr val="FF0000"/>
                </a:solidFill>
              </a:rPr>
              <a:t>(1,1,2) </a:t>
            </a:r>
            <a:r>
              <a:rPr lang="en-US" altLang="ja-JP" sz="1100" dirty="0"/>
              <a:t>to </a:t>
            </a:r>
            <a:r>
              <a:rPr lang="en-US" altLang="ja-JP" sz="1100" dirty="0">
                <a:solidFill>
                  <a:srgbClr val="0C00FF"/>
                </a:solidFill>
              </a:rPr>
              <a:t>(1,0,1) </a:t>
            </a:r>
            <a:r>
              <a:rPr lang="en-US" altLang="ja-JP" sz="1100" dirty="0"/>
              <a:t>in stream1/2/3.</a:t>
            </a:r>
          </a:p>
        </p:txBody>
      </p:sp>
    </p:spTree>
    <p:extLst>
      <p:ext uri="{BB962C8B-B14F-4D97-AF65-F5344CB8AC3E}">
        <p14:creationId xmlns:p14="http://schemas.microsoft.com/office/powerpoint/2010/main" val="1519794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a:extLst>
              <a:ext uri="{FF2B5EF4-FFF2-40B4-BE49-F238E27FC236}">
                <a16:creationId xmlns:a16="http://schemas.microsoft.com/office/drawing/2014/main" id="{3BAAB705-BAC4-D404-EF6C-645AFCC3266F}"/>
              </a:ext>
            </a:extLst>
          </p:cNvPr>
          <p:cNvPicPr>
            <a:picLocks noChangeAspect="1"/>
          </p:cNvPicPr>
          <p:nvPr/>
        </p:nvPicPr>
        <p:blipFill>
          <a:blip r:embed="rId2"/>
          <a:stretch>
            <a:fillRect/>
          </a:stretch>
        </p:blipFill>
        <p:spPr>
          <a:xfrm>
            <a:off x="737765" y="3148881"/>
            <a:ext cx="4950468" cy="3065777"/>
          </a:xfrm>
          <a:prstGeom prst="rect">
            <a:avLst/>
          </a:prstGeom>
        </p:spPr>
      </p:pic>
      <p:sp>
        <p:nvSpPr>
          <p:cNvPr id="2" name="タイトル 1"/>
          <p:cNvSpPr>
            <a:spLocks noGrp="1"/>
          </p:cNvSpPr>
          <p:nvPr>
            <p:ph type="title"/>
          </p:nvPr>
        </p:nvSpPr>
        <p:spPr>
          <a:xfrm>
            <a:off x="683568" y="548680"/>
            <a:ext cx="7772400" cy="726976"/>
          </a:xfrm>
        </p:spPr>
        <p:txBody>
          <a:bodyPr/>
          <a:lstStyle/>
          <a:p>
            <a:r>
              <a:rPr lang="en-US" altLang="ja-JP" sz="3200" b="1" dirty="0"/>
              <a:t>System Design for middle-range WPAN</a:t>
            </a:r>
            <a:endParaRPr kumimoji="1" lang="ja-JP" altLang="en-US" sz="3200" b="1" dirty="0"/>
          </a:p>
        </p:txBody>
      </p:sp>
      <p:sp>
        <p:nvSpPr>
          <p:cNvPr id="3" name="コンテンツ プレースホルダー 2"/>
          <p:cNvSpPr>
            <a:spLocks noGrp="1"/>
          </p:cNvSpPr>
          <p:nvPr>
            <p:ph idx="1"/>
          </p:nvPr>
        </p:nvSpPr>
        <p:spPr>
          <a:xfrm>
            <a:off x="611560" y="1268760"/>
            <a:ext cx="8136904" cy="4254169"/>
          </a:xfrm>
        </p:spPr>
        <p:txBody>
          <a:bodyPr/>
          <a:lstStyle/>
          <a:p>
            <a:r>
              <a:rPr lang="en-US" altLang="ja-JP" sz="2000" dirty="0">
                <a:latin typeface="+mj-lt"/>
                <a:ea typeface="+mj-ea"/>
                <a:cs typeface="Times New Roman" panose="02020603050405020304" pitchFamily="18" charset="0"/>
              </a:rPr>
              <a:t>MIMO operation</a:t>
            </a:r>
          </a:p>
          <a:p>
            <a:pPr lvl="1"/>
            <a:r>
              <a:rPr lang="en-US" altLang="ja-JP" sz="2000" dirty="0">
                <a:latin typeface="+mj-lt"/>
                <a:cs typeface="Times New Roman"/>
              </a:rPr>
              <a:t>Crosstalk between RHCP and LHCP</a:t>
            </a:r>
            <a:br>
              <a:rPr lang="en-US" altLang="ja-JP" sz="2000" dirty="0">
                <a:latin typeface="+mj-lt"/>
                <a:cs typeface="Times New Roman"/>
              </a:rPr>
            </a:br>
            <a:r>
              <a:rPr lang="en-US" altLang="ja-JP" sz="2000" dirty="0">
                <a:latin typeface="+mj-lt"/>
                <a:cs typeface="Times New Roman"/>
              </a:rPr>
              <a:t>If the XPD between antennas is enough, the D/U ratio is ensured.</a:t>
            </a:r>
          </a:p>
          <a:p>
            <a:pPr lvl="1"/>
            <a:r>
              <a:rPr lang="en-US" altLang="ja-JP" sz="2000" dirty="0">
                <a:latin typeface="+mj-lt"/>
                <a:cs typeface="Times New Roman"/>
              </a:rPr>
              <a:t>Crosstalk between RHCP and RHCP</a:t>
            </a:r>
            <a:br>
              <a:rPr lang="en-US" altLang="ja-JP" sz="2000" dirty="0">
                <a:latin typeface="+mj-lt"/>
                <a:cs typeface="Times New Roman"/>
              </a:rPr>
            </a:br>
            <a:r>
              <a:rPr lang="en-US" altLang="ja-JP" sz="2000" dirty="0">
                <a:latin typeface="+mj-lt"/>
                <a:cs typeface="Times New Roman"/>
              </a:rPr>
              <a:t>D/U ratio is ensured by the null point due to the array antennas.</a:t>
            </a:r>
            <a:endParaRPr lang="en-US" altLang="ja-JP" sz="2000" dirty="0">
              <a:latin typeface="+mj-lt"/>
              <a:ea typeface="+mj-ea"/>
              <a:cs typeface="Times New Roman" panose="02020603050405020304" pitchFamily="18" charset="0"/>
            </a:endParaRPr>
          </a:p>
          <a:p>
            <a:pPr lvl="1"/>
            <a:endParaRPr lang="en-US" altLang="ja-JP" sz="2000" dirty="0">
              <a:latin typeface="+mj-lt"/>
              <a:cs typeface="Times New Roman"/>
            </a:endParaRPr>
          </a:p>
          <a:p>
            <a:endParaRPr lang="en-US" altLang="ja-JP" sz="2400" dirty="0">
              <a:latin typeface="+mj-lt"/>
              <a:cs typeface="Times New Roman"/>
            </a:endParaRPr>
          </a:p>
          <a:p>
            <a:endParaRPr lang="en-US" altLang="ja-JP" sz="2400" dirty="0">
              <a:latin typeface="+mj-lt"/>
              <a:cs typeface="Times New Roman"/>
            </a:endParaRPr>
          </a:p>
          <a:p>
            <a:endParaRPr lang="en-US" altLang="ja-JP" sz="2400" dirty="0">
              <a:latin typeface="+mj-lt"/>
              <a:cs typeface="Times New Roman"/>
            </a:endParaRPr>
          </a:p>
          <a:p>
            <a:endParaRPr lang="en-US" altLang="ja-JP" sz="2400" dirty="0">
              <a:latin typeface="+mj-lt"/>
              <a:cs typeface="Times New Roman"/>
            </a:endParaRPr>
          </a:p>
        </p:txBody>
      </p:sp>
      <p:sp>
        <p:nvSpPr>
          <p:cNvPr id="5" name="フッター プレースホルダー 4"/>
          <p:cNvSpPr>
            <a:spLocks noGrp="1"/>
          </p:cNvSpPr>
          <p:nvPr>
            <p:ph type="ftr" sz="quarter" idx="11"/>
          </p:nvPr>
        </p:nvSpPr>
        <p:spPr/>
        <p:txBody>
          <a:bodyPr/>
          <a:lstStyle/>
          <a:p>
            <a:r>
              <a:rPr lang="da-DK" altLang="ja-JP" dirty="0"/>
              <a:t>Tetsuya Kawanishi, NICT, et al</a:t>
            </a:r>
            <a:endParaRPr lang="en-GB" altLang="ja-JP" dirty="0"/>
          </a:p>
        </p:txBody>
      </p:sp>
      <p:sp>
        <p:nvSpPr>
          <p:cNvPr id="6" name="スライド番号プレースホルダー 5"/>
          <p:cNvSpPr>
            <a:spLocks noGrp="1"/>
          </p:cNvSpPr>
          <p:nvPr>
            <p:ph type="sldNum" sz="quarter" idx="12"/>
          </p:nvPr>
        </p:nvSpPr>
        <p:spPr>
          <a:xfrm>
            <a:off x="4358076" y="6475413"/>
            <a:ext cx="504049" cy="184666"/>
          </a:xfrm>
        </p:spPr>
        <p:txBody>
          <a:bodyPr/>
          <a:lstStyle/>
          <a:p>
            <a:r>
              <a:rPr lang="en-US" altLang="ja-JP"/>
              <a:t>Slide </a:t>
            </a:r>
            <a:fld id="{F2CBD843-DC67-4AE4-BFF0-66A63764CC7B}" type="slidenum">
              <a:rPr lang="en-US" altLang="ja-JP" smtClean="0"/>
              <a:pPr/>
              <a:t>8</a:t>
            </a:fld>
            <a:endParaRPr lang="en-US" altLang="ja-JP"/>
          </a:p>
        </p:txBody>
      </p:sp>
      <p:sp>
        <p:nvSpPr>
          <p:cNvPr id="22" name="テキスト ボックス 21">
            <a:extLst>
              <a:ext uri="{FF2B5EF4-FFF2-40B4-BE49-F238E27FC236}">
                <a16:creationId xmlns:a16="http://schemas.microsoft.com/office/drawing/2014/main" id="{077B5266-6DA5-E0FC-C377-A74E7D30B11F}"/>
              </a:ext>
            </a:extLst>
          </p:cNvPr>
          <p:cNvSpPr txBox="1"/>
          <p:nvPr/>
        </p:nvSpPr>
        <p:spPr>
          <a:xfrm>
            <a:off x="5998347" y="5808576"/>
            <a:ext cx="2767680" cy="646331"/>
          </a:xfrm>
          <a:prstGeom prst="rect">
            <a:avLst/>
          </a:prstGeom>
          <a:noFill/>
        </p:spPr>
        <p:txBody>
          <a:bodyPr wrap="square">
            <a:spAutoFit/>
          </a:bodyPr>
          <a:lstStyle/>
          <a:p>
            <a:r>
              <a:rPr lang="en-US" altLang="ja-JP" i="0" dirty="0">
                <a:solidFill>
                  <a:srgbClr val="5F6368"/>
                </a:solidFill>
                <a:effectLst/>
                <a:latin typeface="+mj-lt"/>
              </a:rPr>
              <a:t>XPD</a:t>
            </a:r>
            <a:r>
              <a:rPr lang="ja-JP" altLang="en-US" b="0" i="0" dirty="0">
                <a:solidFill>
                  <a:srgbClr val="4D5156"/>
                </a:solidFill>
                <a:effectLst/>
                <a:latin typeface="+mj-lt"/>
              </a:rPr>
              <a:t>：</a:t>
            </a:r>
            <a:r>
              <a:rPr lang="en-US" altLang="ja-JP" b="0" i="0" dirty="0">
                <a:solidFill>
                  <a:srgbClr val="4D5156"/>
                </a:solidFill>
                <a:effectLst/>
                <a:latin typeface="+mj-lt"/>
              </a:rPr>
              <a:t>Cross Polarization Discrimination</a:t>
            </a:r>
          </a:p>
          <a:p>
            <a:r>
              <a:rPr lang="en-US" altLang="ja-JP" dirty="0">
                <a:solidFill>
                  <a:srgbClr val="4D5156"/>
                </a:solidFill>
                <a:latin typeface="+mj-lt"/>
              </a:rPr>
              <a:t>HPBW : Half Power Beam Width</a:t>
            </a:r>
          </a:p>
          <a:p>
            <a:r>
              <a:rPr lang="en-US" altLang="ja-JP" dirty="0">
                <a:solidFill>
                  <a:srgbClr val="4D5156"/>
                </a:solidFill>
                <a:latin typeface="+mj-lt"/>
              </a:rPr>
              <a:t>FNBW : First Null Beam Width</a:t>
            </a:r>
            <a:endParaRPr lang="ja-JP" altLang="en-US" dirty="0">
              <a:latin typeface="+mj-lt"/>
            </a:endParaRPr>
          </a:p>
        </p:txBody>
      </p:sp>
      <p:sp>
        <p:nvSpPr>
          <p:cNvPr id="28" name="テキスト ボックス 27">
            <a:extLst>
              <a:ext uri="{FF2B5EF4-FFF2-40B4-BE49-F238E27FC236}">
                <a16:creationId xmlns:a16="http://schemas.microsoft.com/office/drawing/2014/main" id="{0B59E6DC-A7A9-0F72-9C45-F630BC016707}"/>
              </a:ext>
            </a:extLst>
          </p:cNvPr>
          <p:cNvSpPr txBox="1"/>
          <p:nvPr/>
        </p:nvSpPr>
        <p:spPr>
          <a:xfrm>
            <a:off x="6381397" y="4447927"/>
            <a:ext cx="1863011" cy="1077218"/>
          </a:xfrm>
          <a:prstGeom prst="rect">
            <a:avLst/>
          </a:prstGeom>
          <a:noFill/>
        </p:spPr>
        <p:txBody>
          <a:bodyPr wrap="none" rtlCol="0">
            <a:spAutoFit/>
          </a:bodyPr>
          <a:lstStyle/>
          <a:p>
            <a:r>
              <a:rPr kumimoji="1" lang="en-US" altLang="ja-JP" sz="1600" dirty="0"/>
              <a:t>16x16</a:t>
            </a:r>
            <a:r>
              <a:rPr kumimoji="1" lang="ja-JP" altLang="en-US" sz="1600" dirty="0"/>
              <a:t> </a:t>
            </a:r>
            <a:r>
              <a:rPr kumimoji="1" lang="en-US" altLang="ja-JP" sz="1600" dirty="0"/>
              <a:t>array</a:t>
            </a:r>
            <a:r>
              <a:rPr kumimoji="1" lang="ja-JP" altLang="en-US" sz="1600" dirty="0"/>
              <a:t> </a:t>
            </a:r>
            <a:r>
              <a:rPr kumimoji="1" lang="en-US" altLang="ja-JP" sz="1600" dirty="0"/>
              <a:t>antenna</a:t>
            </a:r>
          </a:p>
          <a:p>
            <a:r>
              <a:rPr kumimoji="1" lang="en-US" altLang="ja-JP" sz="1600" dirty="0"/>
              <a:t>Peak Gain: 28.9dBi</a:t>
            </a:r>
          </a:p>
          <a:p>
            <a:r>
              <a:rPr kumimoji="1" lang="en-US" altLang="ja-JP" sz="1600" dirty="0"/>
              <a:t>HPBW: 6.0°</a:t>
            </a:r>
          </a:p>
          <a:p>
            <a:r>
              <a:rPr kumimoji="1" lang="en-US" altLang="ja-JP" sz="1600" dirty="0"/>
              <a:t>FNBW: 16.0° </a:t>
            </a:r>
          </a:p>
        </p:txBody>
      </p:sp>
      <p:sp>
        <p:nvSpPr>
          <p:cNvPr id="29" name="テキスト ボックス 28">
            <a:extLst>
              <a:ext uri="{FF2B5EF4-FFF2-40B4-BE49-F238E27FC236}">
                <a16:creationId xmlns:a16="http://schemas.microsoft.com/office/drawing/2014/main" id="{30A96FAB-21D9-CB6C-7D1A-78E6B4DB2457}"/>
              </a:ext>
            </a:extLst>
          </p:cNvPr>
          <p:cNvSpPr txBox="1"/>
          <p:nvPr/>
        </p:nvSpPr>
        <p:spPr>
          <a:xfrm>
            <a:off x="6396233" y="3223428"/>
            <a:ext cx="1798890" cy="1323439"/>
          </a:xfrm>
          <a:prstGeom prst="rect">
            <a:avLst/>
          </a:prstGeom>
          <a:noFill/>
        </p:spPr>
        <p:txBody>
          <a:bodyPr wrap="none" rtlCol="0">
            <a:spAutoFit/>
          </a:bodyPr>
          <a:lstStyle/>
          <a:p>
            <a:r>
              <a:rPr kumimoji="1" lang="en-US" altLang="ja-JP" sz="1600" dirty="0"/>
              <a:t>8x8</a:t>
            </a:r>
            <a:r>
              <a:rPr kumimoji="1" lang="ja-JP" altLang="en-US" sz="1600" dirty="0"/>
              <a:t> </a:t>
            </a:r>
            <a:r>
              <a:rPr kumimoji="1" lang="en-US" altLang="ja-JP" sz="1600" dirty="0"/>
              <a:t>array</a:t>
            </a:r>
            <a:r>
              <a:rPr kumimoji="1" lang="ja-JP" altLang="en-US" sz="1600" dirty="0"/>
              <a:t> </a:t>
            </a:r>
            <a:r>
              <a:rPr kumimoji="1" lang="en-US" altLang="ja-JP" sz="1600" dirty="0"/>
              <a:t>antenna</a:t>
            </a:r>
          </a:p>
          <a:p>
            <a:r>
              <a:rPr kumimoji="1" lang="en-US" altLang="ja-JP" sz="1600" dirty="0"/>
              <a:t>Peak Gain: 22.9dBi</a:t>
            </a:r>
          </a:p>
          <a:p>
            <a:r>
              <a:rPr kumimoji="1" lang="en-US" altLang="ja-JP" sz="1600" dirty="0"/>
              <a:t>HPBW: 12.0°</a:t>
            </a:r>
          </a:p>
          <a:p>
            <a:r>
              <a:rPr kumimoji="1" lang="en-US" altLang="ja-JP" sz="1600" dirty="0"/>
              <a:t>FNBW: 32.0° </a:t>
            </a:r>
          </a:p>
          <a:p>
            <a:endParaRPr kumimoji="1" lang="en-US" altLang="ja-JP" sz="1600" dirty="0"/>
          </a:p>
        </p:txBody>
      </p:sp>
      <p:sp>
        <p:nvSpPr>
          <p:cNvPr id="11" name="日付プレースホルダー 3">
            <a:extLst>
              <a:ext uri="{FF2B5EF4-FFF2-40B4-BE49-F238E27FC236}">
                <a16:creationId xmlns:a16="http://schemas.microsoft.com/office/drawing/2014/main" id="{E84FF8F5-0501-4FAF-8A1E-87D6489E70D9}"/>
              </a:ext>
            </a:extLst>
          </p:cNvPr>
          <p:cNvSpPr>
            <a:spLocks noGrp="1"/>
          </p:cNvSpPr>
          <p:nvPr>
            <p:ph type="dt" sz="half" idx="10"/>
          </p:nvPr>
        </p:nvSpPr>
        <p:spPr>
          <a:xfrm>
            <a:off x="685800" y="378281"/>
            <a:ext cx="1600200" cy="215444"/>
          </a:xfrm>
        </p:spPr>
        <p:txBody>
          <a:bodyPr/>
          <a:lstStyle/>
          <a:p>
            <a:r>
              <a:rPr lang="en-US" altLang="ja-JP" dirty="0"/>
              <a:t>November 2022</a:t>
            </a:r>
          </a:p>
        </p:txBody>
      </p:sp>
    </p:spTree>
    <p:extLst>
      <p:ext uri="{BB962C8B-B14F-4D97-AF65-F5344CB8AC3E}">
        <p14:creationId xmlns:p14="http://schemas.microsoft.com/office/powerpoint/2010/main" val="3035862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図 50">
            <a:extLst>
              <a:ext uri="{FF2B5EF4-FFF2-40B4-BE49-F238E27FC236}">
                <a16:creationId xmlns:a16="http://schemas.microsoft.com/office/drawing/2014/main" id="{BB8CD04F-7941-0CDE-9703-ACF15A277507}"/>
              </a:ext>
            </a:extLst>
          </p:cNvPr>
          <p:cNvPicPr>
            <a:picLocks noChangeAspect="1"/>
          </p:cNvPicPr>
          <p:nvPr/>
        </p:nvPicPr>
        <p:blipFill>
          <a:blip r:embed="rId2"/>
          <a:stretch>
            <a:fillRect/>
          </a:stretch>
        </p:blipFill>
        <p:spPr>
          <a:xfrm>
            <a:off x="1241261" y="3146617"/>
            <a:ext cx="4260318" cy="3070582"/>
          </a:xfrm>
          <a:prstGeom prst="rect">
            <a:avLst/>
          </a:prstGeom>
        </p:spPr>
      </p:pic>
      <p:sp>
        <p:nvSpPr>
          <p:cNvPr id="142" name="テキスト ボックス 141">
            <a:extLst>
              <a:ext uri="{FF2B5EF4-FFF2-40B4-BE49-F238E27FC236}">
                <a16:creationId xmlns:a16="http://schemas.microsoft.com/office/drawing/2014/main" id="{E46A04D4-4DC4-31CE-2DA1-6C8AE7BDF70C}"/>
              </a:ext>
            </a:extLst>
          </p:cNvPr>
          <p:cNvSpPr txBox="1"/>
          <p:nvPr/>
        </p:nvSpPr>
        <p:spPr>
          <a:xfrm>
            <a:off x="623039" y="1148942"/>
            <a:ext cx="7642485" cy="1477328"/>
          </a:xfrm>
          <a:prstGeom prst="rect">
            <a:avLst/>
          </a:prstGeom>
          <a:noFill/>
        </p:spPr>
        <p:txBody>
          <a:bodyPr wrap="square">
            <a:spAutoFit/>
          </a:bodyPr>
          <a:lstStyle/>
          <a:p>
            <a:r>
              <a:rPr kumimoji="1" lang="en-US" altLang="ja-JP" sz="1800" dirty="0"/>
              <a:t>Assumption</a:t>
            </a:r>
          </a:p>
          <a:p>
            <a:pPr marL="285750" indent="-285750">
              <a:buFontTx/>
              <a:buChar char="-"/>
            </a:pPr>
            <a:r>
              <a:rPr kumimoji="1" lang="en-US" altLang="ja-JP" sz="1800" dirty="0"/>
              <a:t>Tx antennas are in same position</a:t>
            </a:r>
          </a:p>
          <a:p>
            <a:pPr marL="285750" indent="-285750">
              <a:buFontTx/>
              <a:buChar char="-"/>
            </a:pPr>
            <a:r>
              <a:rPr kumimoji="1" lang="en-US" altLang="ja-JP" sz="1800" dirty="0"/>
              <a:t>antenna main lobes opposite each other</a:t>
            </a:r>
          </a:p>
          <a:p>
            <a:pPr marL="285750" indent="-285750">
              <a:buFontTx/>
              <a:buChar char="-"/>
            </a:pPr>
            <a:r>
              <a:rPr kumimoji="1" lang="en-US" altLang="ja-JP" sz="1800" dirty="0"/>
              <a:t>height of TX and RX antenna is same</a:t>
            </a:r>
          </a:p>
          <a:p>
            <a:pPr marL="285750" indent="-285750">
              <a:buFontTx/>
              <a:buChar char="-"/>
            </a:pPr>
            <a:r>
              <a:rPr kumimoji="1" lang="en-US" altLang="ja-JP" sz="1800" dirty="0"/>
              <a:t>1path LoS communication</a:t>
            </a:r>
            <a:endParaRPr kumimoji="1" lang="ja-JP" altLang="en-US" sz="1800" dirty="0"/>
          </a:p>
        </p:txBody>
      </p:sp>
      <p:sp>
        <p:nvSpPr>
          <p:cNvPr id="4" name="日付プレースホルダー 3">
            <a:extLst>
              <a:ext uri="{FF2B5EF4-FFF2-40B4-BE49-F238E27FC236}">
                <a16:creationId xmlns:a16="http://schemas.microsoft.com/office/drawing/2014/main" id="{68EDA19C-1746-F6B1-2BA3-52429440BC9E}"/>
              </a:ext>
            </a:extLst>
          </p:cNvPr>
          <p:cNvSpPr>
            <a:spLocks noGrp="1"/>
          </p:cNvSpPr>
          <p:nvPr>
            <p:ph type="dt" sz="half" idx="10"/>
          </p:nvPr>
        </p:nvSpPr>
        <p:spPr/>
        <p:txBody>
          <a:bodyPr/>
          <a:lstStyle/>
          <a:p>
            <a:r>
              <a:rPr lang="en-US" altLang="ja-JP" dirty="0"/>
              <a:t>November 2022</a:t>
            </a:r>
          </a:p>
        </p:txBody>
      </p:sp>
      <p:sp>
        <p:nvSpPr>
          <p:cNvPr id="5" name="フッター プレースホルダー 4">
            <a:extLst>
              <a:ext uri="{FF2B5EF4-FFF2-40B4-BE49-F238E27FC236}">
                <a16:creationId xmlns:a16="http://schemas.microsoft.com/office/drawing/2014/main" id="{F1ECF83C-BA91-A477-6339-0B99D1FFA606}"/>
              </a:ext>
            </a:extLst>
          </p:cNvPr>
          <p:cNvSpPr>
            <a:spLocks noGrp="1"/>
          </p:cNvSpPr>
          <p:nvPr>
            <p:ph type="ftr" sz="quarter" idx="11"/>
          </p:nvPr>
        </p:nvSpPr>
        <p:spPr/>
        <p:txBody>
          <a:bodyPr/>
          <a:lstStyle/>
          <a:p>
            <a:r>
              <a:rPr lang="da-DK" altLang="ja-JP"/>
              <a:t>Tetsuya Kawanishi, NICT, et al</a:t>
            </a:r>
            <a:endParaRPr lang="en-US" altLang="ja-JP" dirty="0"/>
          </a:p>
        </p:txBody>
      </p:sp>
      <p:sp>
        <p:nvSpPr>
          <p:cNvPr id="6" name="スライド番号プレースホルダー 5">
            <a:extLst>
              <a:ext uri="{FF2B5EF4-FFF2-40B4-BE49-F238E27FC236}">
                <a16:creationId xmlns:a16="http://schemas.microsoft.com/office/drawing/2014/main" id="{61E67B6C-D1EA-139C-D7F1-D8DDA538C0E7}"/>
              </a:ext>
            </a:extLst>
          </p:cNvPr>
          <p:cNvSpPr>
            <a:spLocks noGrp="1"/>
          </p:cNvSpPr>
          <p:nvPr>
            <p:ph type="sldNum" sz="quarter" idx="12"/>
          </p:nvPr>
        </p:nvSpPr>
        <p:spPr/>
        <p:txBody>
          <a:bodyPr/>
          <a:lstStyle/>
          <a:p>
            <a:r>
              <a:rPr lang="en-US" altLang="ja-JP"/>
              <a:t>Slide </a:t>
            </a:r>
            <a:fld id="{F2CBD843-DC67-4AE4-BFF0-66A63764CC7B}" type="slidenum">
              <a:rPr lang="en-US" altLang="ja-JP" smtClean="0"/>
              <a:pPr/>
              <a:t>9</a:t>
            </a:fld>
            <a:endParaRPr lang="en-US" altLang="ja-JP"/>
          </a:p>
        </p:txBody>
      </p:sp>
      <p:sp>
        <p:nvSpPr>
          <p:cNvPr id="7" name="テキスト ボックス 6">
            <a:extLst>
              <a:ext uri="{FF2B5EF4-FFF2-40B4-BE49-F238E27FC236}">
                <a16:creationId xmlns:a16="http://schemas.microsoft.com/office/drawing/2014/main" id="{E0F3FDFA-C3F2-B834-A22F-C74D77659EE1}"/>
              </a:ext>
            </a:extLst>
          </p:cNvPr>
          <p:cNvSpPr txBox="1"/>
          <p:nvPr/>
        </p:nvSpPr>
        <p:spPr>
          <a:xfrm>
            <a:off x="595649" y="812611"/>
            <a:ext cx="3523978" cy="400110"/>
          </a:xfrm>
          <a:prstGeom prst="rect">
            <a:avLst/>
          </a:prstGeom>
          <a:noFill/>
        </p:spPr>
        <p:txBody>
          <a:bodyPr wrap="none" rtlCol="0">
            <a:spAutoFit/>
          </a:bodyPr>
          <a:lstStyle/>
          <a:p>
            <a:r>
              <a:rPr kumimoji="1" lang="en-US" altLang="ja-JP" sz="2000" b="1" dirty="0"/>
              <a:t>D/U ratio vs. Antenna distance</a:t>
            </a:r>
            <a:endParaRPr kumimoji="1" lang="ja-JP" altLang="en-US" sz="2000" b="1" dirty="0"/>
          </a:p>
        </p:txBody>
      </p:sp>
      <p:sp>
        <p:nvSpPr>
          <p:cNvPr id="22" name="テキスト ボックス 21">
            <a:extLst>
              <a:ext uri="{FF2B5EF4-FFF2-40B4-BE49-F238E27FC236}">
                <a16:creationId xmlns:a16="http://schemas.microsoft.com/office/drawing/2014/main" id="{DE10C3DC-76D5-AB7D-3AD5-257ECD3B229A}"/>
              </a:ext>
            </a:extLst>
          </p:cNvPr>
          <p:cNvSpPr txBox="1"/>
          <p:nvPr/>
        </p:nvSpPr>
        <p:spPr>
          <a:xfrm rot="16200000">
            <a:off x="419132" y="4584040"/>
            <a:ext cx="1241045" cy="307777"/>
          </a:xfrm>
          <a:prstGeom prst="rect">
            <a:avLst/>
          </a:prstGeom>
          <a:noFill/>
        </p:spPr>
        <p:txBody>
          <a:bodyPr wrap="none" rtlCol="0">
            <a:spAutoFit/>
          </a:bodyPr>
          <a:lstStyle/>
          <a:p>
            <a:r>
              <a:rPr kumimoji="1" lang="en-US" altLang="ja-JP" sz="1400" dirty="0"/>
              <a:t>D/U ratio [dB]</a:t>
            </a:r>
            <a:endParaRPr kumimoji="1" lang="ja-JP" altLang="en-US" sz="1400" dirty="0"/>
          </a:p>
        </p:txBody>
      </p:sp>
      <p:grpSp>
        <p:nvGrpSpPr>
          <p:cNvPr id="52" name="グループ化 51">
            <a:extLst>
              <a:ext uri="{FF2B5EF4-FFF2-40B4-BE49-F238E27FC236}">
                <a16:creationId xmlns:a16="http://schemas.microsoft.com/office/drawing/2014/main" id="{DAD8F9A2-4E85-B885-B619-70BD89C35E7B}"/>
              </a:ext>
            </a:extLst>
          </p:cNvPr>
          <p:cNvGrpSpPr/>
          <p:nvPr/>
        </p:nvGrpSpPr>
        <p:grpSpPr>
          <a:xfrm>
            <a:off x="4499992" y="1582386"/>
            <a:ext cx="4374444" cy="2206654"/>
            <a:chOff x="1214584" y="1985356"/>
            <a:chExt cx="4374444" cy="2206654"/>
          </a:xfrm>
        </p:grpSpPr>
        <p:sp>
          <p:nvSpPr>
            <p:cNvPr id="10" name="矢印: 右 9">
              <a:extLst>
                <a:ext uri="{FF2B5EF4-FFF2-40B4-BE49-F238E27FC236}">
                  <a16:creationId xmlns:a16="http://schemas.microsoft.com/office/drawing/2014/main" id="{B05DEE87-92D5-0DB5-D460-17DCB0611D23}"/>
                </a:ext>
              </a:extLst>
            </p:cNvPr>
            <p:cNvSpPr/>
            <p:nvPr/>
          </p:nvSpPr>
          <p:spPr bwMode="auto">
            <a:xfrm rot="20984401">
              <a:off x="1918122" y="3067717"/>
              <a:ext cx="737097" cy="131238"/>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4" name="矢印: 右 13">
              <a:extLst>
                <a:ext uri="{FF2B5EF4-FFF2-40B4-BE49-F238E27FC236}">
                  <a16:creationId xmlns:a16="http://schemas.microsoft.com/office/drawing/2014/main" id="{274DC0C4-D54B-A580-9529-51527671ECA4}"/>
                </a:ext>
              </a:extLst>
            </p:cNvPr>
            <p:cNvSpPr/>
            <p:nvPr/>
          </p:nvSpPr>
          <p:spPr bwMode="auto">
            <a:xfrm rot="11457832" flipH="1">
              <a:off x="1918034" y="3194099"/>
              <a:ext cx="737097" cy="131238"/>
            </a:xfrm>
            <a:prstGeom prst="rightArrow">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3" name="矢印: 右 12">
              <a:extLst>
                <a:ext uri="{FF2B5EF4-FFF2-40B4-BE49-F238E27FC236}">
                  <a16:creationId xmlns:a16="http://schemas.microsoft.com/office/drawing/2014/main" id="{92F7C86A-1353-4749-6147-7FFA2644C788}"/>
                </a:ext>
              </a:extLst>
            </p:cNvPr>
            <p:cNvSpPr/>
            <p:nvPr/>
          </p:nvSpPr>
          <p:spPr bwMode="auto">
            <a:xfrm rot="20982732" flipH="1">
              <a:off x="3982041" y="2697321"/>
              <a:ext cx="737097" cy="131238"/>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pic>
          <p:nvPicPr>
            <p:cNvPr id="33" name="図 32">
              <a:extLst>
                <a:ext uri="{FF2B5EF4-FFF2-40B4-BE49-F238E27FC236}">
                  <a16:creationId xmlns:a16="http://schemas.microsoft.com/office/drawing/2014/main" id="{E98956C4-7E82-BD9B-00C9-888FB4E5426A}"/>
                </a:ext>
              </a:extLst>
            </p:cNvPr>
            <p:cNvPicPr>
              <a:picLocks noChangeAspect="1"/>
            </p:cNvPicPr>
            <p:nvPr/>
          </p:nvPicPr>
          <p:blipFill>
            <a:blip r:embed="rId3"/>
            <a:stretch>
              <a:fillRect/>
            </a:stretch>
          </p:blipFill>
          <p:spPr>
            <a:xfrm>
              <a:off x="1577079" y="3206075"/>
              <a:ext cx="382724" cy="377864"/>
            </a:xfrm>
            <a:prstGeom prst="rect">
              <a:avLst/>
            </a:prstGeom>
            <a:ln>
              <a:solidFill>
                <a:schemeClr val="tx1"/>
              </a:solidFill>
            </a:ln>
            <a:scene3d>
              <a:camera prst="isometricOffAxis2Right"/>
              <a:lightRig rig="threePt" dir="t"/>
            </a:scene3d>
            <a:sp3d extrusionH="76200" prstMaterial="metal">
              <a:extrusionClr>
                <a:schemeClr val="bg1">
                  <a:lumMod val="75000"/>
                </a:schemeClr>
              </a:extrusionClr>
            </a:sp3d>
          </p:spPr>
        </p:pic>
        <p:pic>
          <p:nvPicPr>
            <p:cNvPr id="49" name="図 48">
              <a:extLst>
                <a:ext uri="{FF2B5EF4-FFF2-40B4-BE49-F238E27FC236}">
                  <a16:creationId xmlns:a16="http://schemas.microsoft.com/office/drawing/2014/main" id="{606C2BBD-8B72-BC99-ED99-EA697DA4C528}"/>
                </a:ext>
              </a:extLst>
            </p:cNvPr>
            <p:cNvPicPr>
              <a:picLocks noChangeAspect="1"/>
            </p:cNvPicPr>
            <p:nvPr/>
          </p:nvPicPr>
          <p:blipFill>
            <a:blip r:embed="rId3"/>
            <a:stretch>
              <a:fillRect/>
            </a:stretch>
          </p:blipFill>
          <p:spPr>
            <a:xfrm>
              <a:off x="1577079" y="2829324"/>
              <a:ext cx="382724" cy="377864"/>
            </a:xfrm>
            <a:prstGeom prst="rect">
              <a:avLst/>
            </a:prstGeom>
            <a:ln>
              <a:solidFill>
                <a:schemeClr val="tx1"/>
              </a:solidFill>
            </a:ln>
            <a:scene3d>
              <a:camera prst="isometricOffAxis2Right"/>
              <a:lightRig rig="threePt" dir="t"/>
            </a:scene3d>
            <a:sp3d extrusionH="76200" prstMaterial="metal">
              <a:extrusionClr>
                <a:schemeClr val="bg1">
                  <a:lumMod val="75000"/>
                </a:schemeClr>
              </a:extrusionClr>
            </a:sp3d>
          </p:spPr>
        </p:pic>
        <p:pic>
          <p:nvPicPr>
            <p:cNvPr id="61" name="図 60">
              <a:extLst>
                <a:ext uri="{FF2B5EF4-FFF2-40B4-BE49-F238E27FC236}">
                  <a16:creationId xmlns:a16="http://schemas.microsoft.com/office/drawing/2014/main" id="{DCFF5476-6948-C0D6-619F-E07333A1A7EE}"/>
                </a:ext>
              </a:extLst>
            </p:cNvPr>
            <p:cNvPicPr>
              <a:picLocks noChangeAspect="1"/>
            </p:cNvPicPr>
            <p:nvPr/>
          </p:nvPicPr>
          <p:blipFill>
            <a:blip r:embed="rId3"/>
            <a:stretch>
              <a:fillRect/>
            </a:stretch>
          </p:blipFill>
          <p:spPr>
            <a:xfrm>
              <a:off x="4656177" y="3546930"/>
              <a:ext cx="382724" cy="377864"/>
            </a:xfrm>
            <a:prstGeom prst="rect">
              <a:avLst/>
            </a:prstGeom>
            <a:ln>
              <a:solidFill>
                <a:schemeClr val="tx1"/>
              </a:solidFill>
            </a:ln>
            <a:scene3d>
              <a:camera prst="isometricOffAxis2Right"/>
              <a:lightRig rig="threePt" dir="t"/>
            </a:scene3d>
            <a:sp3d extrusionH="76200" prstMaterial="metal">
              <a:extrusionClr>
                <a:schemeClr val="bg1">
                  <a:lumMod val="75000"/>
                </a:schemeClr>
              </a:extrusionClr>
            </a:sp3d>
          </p:spPr>
        </p:pic>
        <p:pic>
          <p:nvPicPr>
            <p:cNvPr id="62" name="図 61">
              <a:extLst>
                <a:ext uri="{FF2B5EF4-FFF2-40B4-BE49-F238E27FC236}">
                  <a16:creationId xmlns:a16="http://schemas.microsoft.com/office/drawing/2014/main" id="{39793C19-68C0-FCAE-F52F-AD30604027A9}"/>
                </a:ext>
              </a:extLst>
            </p:cNvPr>
            <p:cNvPicPr>
              <a:picLocks noChangeAspect="1"/>
            </p:cNvPicPr>
            <p:nvPr/>
          </p:nvPicPr>
          <p:blipFill>
            <a:blip r:embed="rId3"/>
            <a:stretch>
              <a:fillRect/>
            </a:stretch>
          </p:blipFill>
          <p:spPr>
            <a:xfrm>
              <a:off x="4656177" y="2466810"/>
              <a:ext cx="382724" cy="377864"/>
            </a:xfrm>
            <a:prstGeom prst="rect">
              <a:avLst/>
            </a:prstGeom>
            <a:ln>
              <a:solidFill>
                <a:schemeClr val="tx1"/>
              </a:solidFill>
            </a:ln>
            <a:scene3d>
              <a:camera prst="isometricOffAxis2Right"/>
              <a:lightRig rig="threePt" dir="t"/>
            </a:scene3d>
            <a:sp3d extrusionH="76200" prstMaterial="metal">
              <a:extrusionClr>
                <a:schemeClr val="bg1">
                  <a:lumMod val="75000"/>
                </a:schemeClr>
              </a:extrusionClr>
            </a:sp3d>
          </p:spPr>
        </p:pic>
        <p:cxnSp>
          <p:nvCxnSpPr>
            <p:cNvPr id="65" name="直線矢印コネクタ 64">
              <a:extLst>
                <a:ext uri="{FF2B5EF4-FFF2-40B4-BE49-F238E27FC236}">
                  <a16:creationId xmlns:a16="http://schemas.microsoft.com/office/drawing/2014/main" id="{7C1EEF96-9904-66BB-F1E2-FB5555CA52BD}"/>
                </a:ext>
              </a:extLst>
            </p:cNvPr>
            <p:cNvCxnSpPr/>
            <p:nvPr/>
          </p:nvCxnSpPr>
          <p:spPr bwMode="auto">
            <a:xfrm flipV="1">
              <a:off x="1939398" y="2700658"/>
              <a:ext cx="2716779" cy="49695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矢印コネクタ 68">
              <a:extLst>
                <a:ext uri="{FF2B5EF4-FFF2-40B4-BE49-F238E27FC236}">
                  <a16:creationId xmlns:a16="http://schemas.microsoft.com/office/drawing/2014/main" id="{471FCDF6-F793-BBA6-5D5A-66EADAB63D2F}"/>
                </a:ext>
              </a:extLst>
            </p:cNvPr>
            <p:cNvCxnSpPr/>
            <p:nvPr/>
          </p:nvCxnSpPr>
          <p:spPr bwMode="auto">
            <a:xfrm>
              <a:off x="1930117" y="3197609"/>
              <a:ext cx="2726060" cy="51138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テキスト ボックス 73">
              <a:extLst>
                <a:ext uri="{FF2B5EF4-FFF2-40B4-BE49-F238E27FC236}">
                  <a16:creationId xmlns:a16="http://schemas.microsoft.com/office/drawing/2014/main" id="{2D5EBC3D-0361-4393-A9A8-331BF3019670}"/>
                </a:ext>
              </a:extLst>
            </p:cNvPr>
            <p:cNvSpPr txBox="1"/>
            <p:nvPr/>
          </p:nvSpPr>
          <p:spPr>
            <a:xfrm>
              <a:off x="3097139" y="2611994"/>
              <a:ext cx="550151" cy="338554"/>
            </a:xfrm>
            <a:prstGeom prst="rect">
              <a:avLst/>
            </a:prstGeom>
            <a:noFill/>
          </p:spPr>
          <p:txBody>
            <a:bodyPr wrap="none" rtlCol="0">
              <a:spAutoFit/>
            </a:bodyPr>
            <a:lstStyle/>
            <a:p>
              <a:r>
                <a:rPr kumimoji="1" lang="en-US" altLang="ja-JP" sz="1600" dirty="0"/>
                <a:t>10m</a:t>
              </a:r>
              <a:endParaRPr kumimoji="1" lang="ja-JP" altLang="en-US" sz="1600" dirty="0"/>
            </a:p>
          </p:txBody>
        </p:sp>
        <p:cxnSp>
          <p:nvCxnSpPr>
            <p:cNvPr id="76" name="直線矢印コネクタ 75">
              <a:extLst>
                <a:ext uri="{FF2B5EF4-FFF2-40B4-BE49-F238E27FC236}">
                  <a16:creationId xmlns:a16="http://schemas.microsoft.com/office/drawing/2014/main" id="{5820DCD6-DAB0-96CD-2A9A-E963823BCF26}"/>
                </a:ext>
              </a:extLst>
            </p:cNvPr>
            <p:cNvCxnSpPr>
              <a:cxnSpLocks/>
            </p:cNvCxnSpPr>
            <p:nvPr/>
          </p:nvCxnSpPr>
          <p:spPr bwMode="auto">
            <a:xfrm>
              <a:off x="5016217" y="2628650"/>
              <a:ext cx="0" cy="1107212"/>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テキスト ボックス 78">
              <a:extLst>
                <a:ext uri="{FF2B5EF4-FFF2-40B4-BE49-F238E27FC236}">
                  <a16:creationId xmlns:a16="http://schemas.microsoft.com/office/drawing/2014/main" id="{CB401F54-313C-8204-66BF-C8CE6A3E606D}"/>
                </a:ext>
              </a:extLst>
            </p:cNvPr>
            <p:cNvSpPr txBox="1"/>
            <p:nvPr/>
          </p:nvSpPr>
          <p:spPr>
            <a:xfrm>
              <a:off x="5010192" y="2967255"/>
              <a:ext cx="300082" cy="369332"/>
            </a:xfrm>
            <a:prstGeom prst="rect">
              <a:avLst/>
            </a:prstGeom>
            <a:noFill/>
          </p:spPr>
          <p:txBody>
            <a:bodyPr wrap="none" rtlCol="0">
              <a:spAutoFit/>
            </a:bodyPr>
            <a:lstStyle/>
            <a:p>
              <a:r>
                <a:rPr kumimoji="1" lang="en-US" altLang="ja-JP" sz="1800" dirty="0"/>
                <a:t>d</a:t>
              </a:r>
              <a:endParaRPr kumimoji="1" lang="ja-JP" altLang="en-US" sz="1800" dirty="0"/>
            </a:p>
          </p:txBody>
        </p:sp>
        <p:sp>
          <p:nvSpPr>
            <p:cNvPr id="81" name="テキスト ボックス 80">
              <a:extLst>
                <a:ext uri="{FF2B5EF4-FFF2-40B4-BE49-F238E27FC236}">
                  <a16:creationId xmlns:a16="http://schemas.microsoft.com/office/drawing/2014/main" id="{37F1B1A5-0088-B1B4-5BFF-D2CC09D39372}"/>
                </a:ext>
              </a:extLst>
            </p:cNvPr>
            <p:cNvSpPr txBox="1"/>
            <p:nvPr/>
          </p:nvSpPr>
          <p:spPr>
            <a:xfrm>
              <a:off x="3990617" y="3915011"/>
              <a:ext cx="1449466" cy="276999"/>
            </a:xfrm>
            <a:prstGeom prst="rect">
              <a:avLst/>
            </a:prstGeom>
            <a:noFill/>
          </p:spPr>
          <p:txBody>
            <a:bodyPr wrap="square" rtlCol="0">
              <a:spAutoFit/>
            </a:bodyPr>
            <a:lstStyle/>
            <a:p>
              <a:r>
                <a:rPr kumimoji="1" lang="en-US" altLang="ja-JP" dirty="0"/>
                <a:t>RHCP array antenna</a:t>
              </a:r>
              <a:endParaRPr kumimoji="1" lang="ja-JP" altLang="en-US" dirty="0"/>
            </a:p>
          </p:txBody>
        </p:sp>
        <p:sp>
          <p:nvSpPr>
            <p:cNvPr id="82" name="テキスト ボックス 81">
              <a:extLst>
                <a:ext uri="{FF2B5EF4-FFF2-40B4-BE49-F238E27FC236}">
                  <a16:creationId xmlns:a16="http://schemas.microsoft.com/office/drawing/2014/main" id="{4F62E0D4-CD3E-CE20-FABB-F8B4B35CCB1A}"/>
                </a:ext>
              </a:extLst>
            </p:cNvPr>
            <p:cNvSpPr txBox="1"/>
            <p:nvPr/>
          </p:nvSpPr>
          <p:spPr>
            <a:xfrm>
              <a:off x="1214584" y="3669797"/>
              <a:ext cx="1793616" cy="276999"/>
            </a:xfrm>
            <a:prstGeom prst="rect">
              <a:avLst/>
            </a:prstGeom>
            <a:noFill/>
          </p:spPr>
          <p:txBody>
            <a:bodyPr wrap="square" rtlCol="0">
              <a:spAutoFit/>
            </a:bodyPr>
            <a:lstStyle/>
            <a:p>
              <a:endParaRPr kumimoji="1" lang="en-US" altLang="ja-JP" dirty="0"/>
            </a:p>
          </p:txBody>
        </p:sp>
        <p:sp>
          <p:nvSpPr>
            <p:cNvPr id="83" name="テキスト ボックス 82">
              <a:extLst>
                <a:ext uri="{FF2B5EF4-FFF2-40B4-BE49-F238E27FC236}">
                  <a16:creationId xmlns:a16="http://schemas.microsoft.com/office/drawing/2014/main" id="{9329ACCC-F6D0-0CEF-B24A-1B8E405160D8}"/>
                </a:ext>
              </a:extLst>
            </p:cNvPr>
            <p:cNvSpPr txBox="1"/>
            <p:nvPr/>
          </p:nvSpPr>
          <p:spPr>
            <a:xfrm>
              <a:off x="2808687" y="2128499"/>
              <a:ext cx="968920" cy="338554"/>
            </a:xfrm>
            <a:prstGeom prst="rect">
              <a:avLst/>
            </a:prstGeom>
            <a:noFill/>
          </p:spPr>
          <p:txBody>
            <a:bodyPr wrap="none" rtlCol="0">
              <a:spAutoFit/>
            </a:bodyPr>
            <a:lstStyle/>
            <a:p>
              <a:r>
                <a:rPr kumimoji="1" lang="en-US" altLang="ja-JP" sz="1600" b="1" dirty="0"/>
                <a:t>Top view</a:t>
              </a:r>
            </a:p>
          </p:txBody>
        </p:sp>
        <p:sp>
          <p:nvSpPr>
            <p:cNvPr id="132" name="テキスト ボックス 131">
              <a:extLst>
                <a:ext uri="{FF2B5EF4-FFF2-40B4-BE49-F238E27FC236}">
                  <a16:creationId xmlns:a16="http://schemas.microsoft.com/office/drawing/2014/main" id="{876DA021-550B-F3BE-1BB6-8EB13FC76537}"/>
                </a:ext>
              </a:extLst>
            </p:cNvPr>
            <p:cNvSpPr txBox="1"/>
            <p:nvPr/>
          </p:nvSpPr>
          <p:spPr>
            <a:xfrm>
              <a:off x="3097139" y="3175476"/>
              <a:ext cx="550151" cy="338554"/>
            </a:xfrm>
            <a:prstGeom prst="rect">
              <a:avLst/>
            </a:prstGeom>
            <a:noFill/>
          </p:spPr>
          <p:txBody>
            <a:bodyPr wrap="none" rtlCol="0">
              <a:spAutoFit/>
            </a:bodyPr>
            <a:lstStyle/>
            <a:p>
              <a:r>
                <a:rPr kumimoji="1" lang="en-US" altLang="ja-JP" sz="1600" dirty="0"/>
                <a:t>10m</a:t>
              </a:r>
              <a:endParaRPr kumimoji="1" lang="ja-JP" altLang="en-US" sz="1600" dirty="0"/>
            </a:p>
          </p:txBody>
        </p:sp>
        <p:cxnSp>
          <p:nvCxnSpPr>
            <p:cNvPr id="136" name="直線コネクタ 135">
              <a:extLst>
                <a:ext uri="{FF2B5EF4-FFF2-40B4-BE49-F238E27FC236}">
                  <a16:creationId xmlns:a16="http://schemas.microsoft.com/office/drawing/2014/main" id="{6389F11F-6B89-147D-8553-38444098D786}"/>
                </a:ext>
              </a:extLst>
            </p:cNvPr>
            <p:cNvCxnSpPr/>
            <p:nvPr/>
          </p:nvCxnSpPr>
          <p:spPr bwMode="auto">
            <a:xfrm>
              <a:off x="1923253" y="3201803"/>
              <a:ext cx="2776223" cy="0"/>
            </a:xfrm>
            <a:prstGeom prst="line">
              <a:avLst/>
            </a:prstGeom>
            <a:solidFill>
              <a:schemeClr val="accent1"/>
            </a:solidFill>
            <a:ln w="6350" cap="flat" cmpd="sng" algn="ctr">
              <a:solidFill>
                <a:schemeClr val="bg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 name="テキスト ボックス 142">
              <a:extLst>
                <a:ext uri="{FF2B5EF4-FFF2-40B4-BE49-F238E27FC236}">
                  <a16:creationId xmlns:a16="http://schemas.microsoft.com/office/drawing/2014/main" id="{DDBFFF92-D0A6-E77E-A61D-8F4BF0C8C506}"/>
                </a:ext>
              </a:extLst>
            </p:cNvPr>
            <p:cNvSpPr txBox="1"/>
            <p:nvPr/>
          </p:nvSpPr>
          <p:spPr>
            <a:xfrm>
              <a:off x="1268548" y="2515991"/>
              <a:ext cx="1449466" cy="276999"/>
            </a:xfrm>
            <a:prstGeom prst="rect">
              <a:avLst/>
            </a:prstGeom>
            <a:noFill/>
          </p:spPr>
          <p:txBody>
            <a:bodyPr wrap="square" rtlCol="0">
              <a:spAutoFit/>
            </a:bodyPr>
            <a:lstStyle/>
            <a:p>
              <a:r>
                <a:rPr kumimoji="1" lang="en-US" altLang="ja-JP" dirty="0"/>
                <a:t>RHCP array antenna</a:t>
              </a:r>
              <a:endParaRPr kumimoji="1" lang="ja-JP" altLang="en-US" dirty="0"/>
            </a:p>
          </p:txBody>
        </p:sp>
        <p:sp>
          <p:nvSpPr>
            <p:cNvPr id="146" name="テキスト ボックス 145">
              <a:extLst>
                <a:ext uri="{FF2B5EF4-FFF2-40B4-BE49-F238E27FC236}">
                  <a16:creationId xmlns:a16="http://schemas.microsoft.com/office/drawing/2014/main" id="{726B2822-2225-8B55-0418-FDCD8D2669A0}"/>
                </a:ext>
              </a:extLst>
            </p:cNvPr>
            <p:cNvSpPr txBox="1"/>
            <p:nvPr/>
          </p:nvSpPr>
          <p:spPr>
            <a:xfrm>
              <a:off x="4109486" y="2150372"/>
              <a:ext cx="1449466" cy="276999"/>
            </a:xfrm>
            <a:prstGeom prst="rect">
              <a:avLst/>
            </a:prstGeom>
            <a:noFill/>
          </p:spPr>
          <p:txBody>
            <a:bodyPr wrap="square" rtlCol="0">
              <a:spAutoFit/>
            </a:bodyPr>
            <a:lstStyle/>
            <a:p>
              <a:r>
                <a:rPr kumimoji="1" lang="en-US" altLang="ja-JP" dirty="0"/>
                <a:t>RHCP array antenna</a:t>
              </a:r>
              <a:endParaRPr kumimoji="1" lang="ja-JP" altLang="en-US" dirty="0"/>
            </a:p>
          </p:txBody>
        </p:sp>
        <p:sp>
          <p:nvSpPr>
            <p:cNvPr id="8" name="円弧 7">
              <a:extLst>
                <a:ext uri="{FF2B5EF4-FFF2-40B4-BE49-F238E27FC236}">
                  <a16:creationId xmlns:a16="http://schemas.microsoft.com/office/drawing/2014/main" id="{CF68C352-438A-BC31-FBE8-1FCB5133999D}"/>
                </a:ext>
              </a:extLst>
            </p:cNvPr>
            <p:cNvSpPr/>
            <p:nvPr/>
          </p:nvSpPr>
          <p:spPr bwMode="auto">
            <a:xfrm rot="2239519">
              <a:off x="2588406" y="3034616"/>
              <a:ext cx="192488" cy="212149"/>
            </a:xfrm>
            <a:prstGeom prst="arc">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9" name="テキスト ボックス 8">
              <a:extLst>
                <a:ext uri="{FF2B5EF4-FFF2-40B4-BE49-F238E27FC236}">
                  <a16:creationId xmlns:a16="http://schemas.microsoft.com/office/drawing/2014/main" id="{15213204-8D9C-19D4-0D88-665904DB73C0}"/>
                </a:ext>
              </a:extLst>
            </p:cNvPr>
            <p:cNvSpPr txBox="1"/>
            <p:nvPr/>
          </p:nvSpPr>
          <p:spPr>
            <a:xfrm>
              <a:off x="2720167" y="2995823"/>
              <a:ext cx="258404" cy="276999"/>
            </a:xfrm>
            <a:prstGeom prst="rect">
              <a:avLst/>
            </a:prstGeom>
            <a:noFill/>
          </p:spPr>
          <p:txBody>
            <a:bodyPr wrap="none" rtlCol="0">
              <a:spAutoFit/>
            </a:bodyPr>
            <a:lstStyle/>
            <a:p>
              <a:r>
                <a:rPr kumimoji="1" lang="en-US" altLang="ja-JP" dirty="0"/>
                <a:t>θ</a:t>
              </a:r>
              <a:endParaRPr kumimoji="1" lang="ja-JP" altLang="en-US" dirty="0"/>
            </a:p>
          </p:txBody>
        </p:sp>
        <p:sp>
          <p:nvSpPr>
            <p:cNvPr id="48" name="テキスト ボックス 47">
              <a:extLst>
                <a:ext uri="{FF2B5EF4-FFF2-40B4-BE49-F238E27FC236}">
                  <a16:creationId xmlns:a16="http://schemas.microsoft.com/office/drawing/2014/main" id="{FEDFAA48-03DA-3A96-8106-AB1D3302C477}"/>
                </a:ext>
              </a:extLst>
            </p:cNvPr>
            <p:cNvSpPr txBox="1"/>
            <p:nvPr/>
          </p:nvSpPr>
          <p:spPr>
            <a:xfrm>
              <a:off x="2154902" y="2847950"/>
              <a:ext cx="295274" cy="276999"/>
            </a:xfrm>
            <a:prstGeom prst="rect">
              <a:avLst/>
            </a:prstGeom>
            <a:noFill/>
          </p:spPr>
          <p:txBody>
            <a:bodyPr wrap="none" rtlCol="0">
              <a:spAutoFit/>
            </a:bodyPr>
            <a:lstStyle/>
            <a:p>
              <a:r>
                <a:rPr kumimoji="1" lang="en-US" altLang="ja-JP" dirty="0"/>
                <a:t>D</a:t>
              </a:r>
              <a:endParaRPr kumimoji="1" lang="ja-JP" altLang="en-US" dirty="0"/>
            </a:p>
          </p:txBody>
        </p:sp>
        <p:sp>
          <p:nvSpPr>
            <p:cNvPr id="50" name="テキスト ボックス 49">
              <a:extLst>
                <a:ext uri="{FF2B5EF4-FFF2-40B4-BE49-F238E27FC236}">
                  <a16:creationId xmlns:a16="http://schemas.microsoft.com/office/drawing/2014/main" id="{8CCA848F-1826-BB22-98B7-3925DD6BBCC3}"/>
                </a:ext>
              </a:extLst>
            </p:cNvPr>
            <p:cNvSpPr txBox="1"/>
            <p:nvPr/>
          </p:nvSpPr>
          <p:spPr>
            <a:xfrm>
              <a:off x="2152123" y="3273545"/>
              <a:ext cx="295274" cy="276999"/>
            </a:xfrm>
            <a:prstGeom prst="rect">
              <a:avLst/>
            </a:prstGeom>
            <a:noFill/>
          </p:spPr>
          <p:txBody>
            <a:bodyPr wrap="none" rtlCol="0">
              <a:spAutoFit/>
            </a:bodyPr>
            <a:lstStyle/>
            <a:p>
              <a:r>
                <a:rPr kumimoji="1" lang="en-US" altLang="ja-JP" dirty="0"/>
                <a:t>U</a:t>
              </a:r>
              <a:endParaRPr kumimoji="1" lang="ja-JP" altLang="en-US" dirty="0"/>
            </a:p>
          </p:txBody>
        </p:sp>
        <p:sp>
          <p:nvSpPr>
            <p:cNvPr id="68" name="テキスト ボックス 67">
              <a:extLst>
                <a:ext uri="{FF2B5EF4-FFF2-40B4-BE49-F238E27FC236}">
                  <a16:creationId xmlns:a16="http://schemas.microsoft.com/office/drawing/2014/main" id="{471DDEAD-B081-387A-22A7-9FE243FF0C09}"/>
                </a:ext>
              </a:extLst>
            </p:cNvPr>
            <p:cNvSpPr txBox="1"/>
            <p:nvPr/>
          </p:nvSpPr>
          <p:spPr>
            <a:xfrm>
              <a:off x="1279536" y="2355556"/>
              <a:ext cx="1449466" cy="276999"/>
            </a:xfrm>
            <a:prstGeom prst="rect">
              <a:avLst/>
            </a:prstGeom>
            <a:noFill/>
          </p:spPr>
          <p:txBody>
            <a:bodyPr wrap="square" rtlCol="0">
              <a:spAutoFit/>
            </a:bodyPr>
            <a:lstStyle/>
            <a:p>
              <a:r>
                <a:rPr kumimoji="1" lang="en-US" altLang="ja-JP" dirty="0"/>
                <a:t>Tx</a:t>
              </a:r>
              <a:endParaRPr kumimoji="1" lang="ja-JP" altLang="en-US" dirty="0"/>
            </a:p>
          </p:txBody>
        </p:sp>
        <p:sp>
          <p:nvSpPr>
            <p:cNvPr id="70" name="テキスト ボックス 69">
              <a:extLst>
                <a:ext uri="{FF2B5EF4-FFF2-40B4-BE49-F238E27FC236}">
                  <a16:creationId xmlns:a16="http://schemas.microsoft.com/office/drawing/2014/main" id="{DA0A7662-33F5-57F4-001D-DD3E660EF888}"/>
                </a:ext>
              </a:extLst>
            </p:cNvPr>
            <p:cNvSpPr txBox="1"/>
            <p:nvPr/>
          </p:nvSpPr>
          <p:spPr>
            <a:xfrm>
              <a:off x="4139562" y="1985356"/>
              <a:ext cx="1449466" cy="276999"/>
            </a:xfrm>
            <a:prstGeom prst="rect">
              <a:avLst/>
            </a:prstGeom>
            <a:noFill/>
          </p:spPr>
          <p:txBody>
            <a:bodyPr wrap="square" rtlCol="0">
              <a:spAutoFit/>
            </a:bodyPr>
            <a:lstStyle/>
            <a:p>
              <a:r>
                <a:rPr kumimoji="1" lang="en-US" altLang="ja-JP" dirty="0"/>
                <a:t>Rx</a:t>
              </a:r>
              <a:endParaRPr kumimoji="1" lang="ja-JP" altLang="en-US" dirty="0"/>
            </a:p>
          </p:txBody>
        </p:sp>
      </p:grpSp>
      <p:sp>
        <p:nvSpPr>
          <p:cNvPr id="53" name="テキスト ボックス 52">
            <a:extLst>
              <a:ext uri="{FF2B5EF4-FFF2-40B4-BE49-F238E27FC236}">
                <a16:creationId xmlns:a16="http://schemas.microsoft.com/office/drawing/2014/main" id="{9573232A-1F39-BB6A-E610-A7E4BD705F0E}"/>
              </a:ext>
            </a:extLst>
          </p:cNvPr>
          <p:cNvSpPr txBox="1"/>
          <p:nvPr/>
        </p:nvSpPr>
        <p:spPr>
          <a:xfrm>
            <a:off x="2488542" y="6078699"/>
            <a:ext cx="2058577" cy="338554"/>
          </a:xfrm>
          <a:prstGeom prst="rect">
            <a:avLst/>
          </a:prstGeom>
          <a:noFill/>
        </p:spPr>
        <p:txBody>
          <a:bodyPr wrap="none" rtlCol="0">
            <a:spAutoFit/>
          </a:bodyPr>
          <a:lstStyle/>
          <a:p>
            <a:r>
              <a:rPr kumimoji="1" lang="en-US" altLang="ja-JP" sz="1600" dirty="0"/>
              <a:t>Antenna distance d[m]</a:t>
            </a:r>
            <a:endParaRPr kumimoji="1" lang="ja-JP" altLang="en-US" sz="1600" dirty="0"/>
          </a:p>
        </p:txBody>
      </p:sp>
      <p:sp>
        <p:nvSpPr>
          <p:cNvPr id="55" name="テキスト ボックス 54">
            <a:extLst>
              <a:ext uri="{FF2B5EF4-FFF2-40B4-BE49-F238E27FC236}">
                <a16:creationId xmlns:a16="http://schemas.microsoft.com/office/drawing/2014/main" id="{4D1D2EA5-CA3A-C72A-CC8A-AE7792447214}"/>
              </a:ext>
            </a:extLst>
          </p:cNvPr>
          <p:cNvSpPr txBox="1"/>
          <p:nvPr/>
        </p:nvSpPr>
        <p:spPr>
          <a:xfrm>
            <a:off x="5424919" y="5190450"/>
            <a:ext cx="843501" cy="307777"/>
          </a:xfrm>
          <a:prstGeom prst="rect">
            <a:avLst/>
          </a:prstGeom>
          <a:noFill/>
        </p:spPr>
        <p:txBody>
          <a:bodyPr wrap="none" rtlCol="0">
            <a:spAutoFit/>
          </a:bodyPr>
          <a:lstStyle/>
          <a:p>
            <a:r>
              <a:rPr kumimoji="1" lang="en-US" altLang="ja-JP" sz="1400" dirty="0"/>
              <a:t>64-QAM</a:t>
            </a:r>
            <a:endParaRPr kumimoji="1" lang="ja-JP" altLang="en-US" sz="1400" dirty="0"/>
          </a:p>
        </p:txBody>
      </p:sp>
      <p:grpSp>
        <p:nvGrpSpPr>
          <p:cNvPr id="58" name="グループ化 57">
            <a:extLst>
              <a:ext uri="{FF2B5EF4-FFF2-40B4-BE49-F238E27FC236}">
                <a16:creationId xmlns:a16="http://schemas.microsoft.com/office/drawing/2014/main" id="{C55DF5D8-1A21-EDA8-D803-C1BB24EB7613}"/>
              </a:ext>
            </a:extLst>
          </p:cNvPr>
          <p:cNvGrpSpPr/>
          <p:nvPr/>
        </p:nvGrpSpPr>
        <p:grpSpPr>
          <a:xfrm>
            <a:off x="1658314" y="5212602"/>
            <a:ext cx="3782516" cy="264822"/>
            <a:chOff x="3275856" y="5223923"/>
            <a:chExt cx="3134441" cy="239726"/>
          </a:xfrm>
        </p:grpSpPr>
        <p:cxnSp>
          <p:nvCxnSpPr>
            <p:cNvPr id="54" name="直線コネクタ 53">
              <a:extLst>
                <a:ext uri="{FF2B5EF4-FFF2-40B4-BE49-F238E27FC236}">
                  <a16:creationId xmlns:a16="http://schemas.microsoft.com/office/drawing/2014/main" id="{CBA1C56F-CA4F-CD27-55EF-0405381CECF5}"/>
                </a:ext>
              </a:extLst>
            </p:cNvPr>
            <p:cNvCxnSpPr/>
            <p:nvPr/>
          </p:nvCxnSpPr>
          <p:spPr bwMode="auto">
            <a:xfrm>
              <a:off x="3275856" y="5345307"/>
              <a:ext cx="3133266" cy="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コネクタ 55">
              <a:extLst>
                <a:ext uri="{FF2B5EF4-FFF2-40B4-BE49-F238E27FC236}">
                  <a16:creationId xmlns:a16="http://schemas.microsoft.com/office/drawing/2014/main" id="{71B0B3AC-307E-AA1C-044C-4A16A476FAD6}"/>
                </a:ext>
              </a:extLst>
            </p:cNvPr>
            <p:cNvCxnSpPr/>
            <p:nvPr/>
          </p:nvCxnSpPr>
          <p:spPr bwMode="auto">
            <a:xfrm>
              <a:off x="3277031" y="5223923"/>
              <a:ext cx="3133266" cy="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コネクタ 90">
              <a:extLst>
                <a:ext uri="{FF2B5EF4-FFF2-40B4-BE49-F238E27FC236}">
                  <a16:creationId xmlns:a16="http://schemas.microsoft.com/office/drawing/2014/main" id="{0CD7B524-B2B7-8863-6B5E-EF928238102A}"/>
                </a:ext>
              </a:extLst>
            </p:cNvPr>
            <p:cNvCxnSpPr/>
            <p:nvPr/>
          </p:nvCxnSpPr>
          <p:spPr bwMode="auto">
            <a:xfrm>
              <a:off x="3276157" y="5463649"/>
              <a:ext cx="3133266" cy="0"/>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7" name="テキスト ボックス 56">
            <a:extLst>
              <a:ext uri="{FF2B5EF4-FFF2-40B4-BE49-F238E27FC236}">
                <a16:creationId xmlns:a16="http://schemas.microsoft.com/office/drawing/2014/main" id="{9A5BDF9F-DBB1-501E-CC2B-F18AE8DD8416}"/>
              </a:ext>
            </a:extLst>
          </p:cNvPr>
          <p:cNvSpPr txBox="1"/>
          <p:nvPr/>
        </p:nvSpPr>
        <p:spPr>
          <a:xfrm>
            <a:off x="5390027" y="5019900"/>
            <a:ext cx="933269" cy="307777"/>
          </a:xfrm>
          <a:prstGeom prst="rect">
            <a:avLst/>
          </a:prstGeom>
          <a:noFill/>
        </p:spPr>
        <p:txBody>
          <a:bodyPr wrap="none" rtlCol="0">
            <a:spAutoFit/>
          </a:bodyPr>
          <a:lstStyle/>
          <a:p>
            <a:r>
              <a:rPr kumimoji="1" lang="en-US" altLang="ja-JP" sz="1400" dirty="0"/>
              <a:t>256-QAM</a:t>
            </a:r>
            <a:endParaRPr kumimoji="1" lang="ja-JP" altLang="en-US" sz="1400" dirty="0"/>
          </a:p>
        </p:txBody>
      </p:sp>
      <p:sp>
        <p:nvSpPr>
          <p:cNvPr id="59" name="吹き出し: 四角形 58">
            <a:extLst>
              <a:ext uri="{FF2B5EF4-FFF2-40B4-BE49-F238E27FC236}">
                <a16:creationId xmlns:a16="http://schemas.microsoft.com/office/drawing/2014/main" id="{29796514-0983-057B-87C7-0938BFC3DEE8}"/>
              </a:ext>
            </a:extLst>
          </p:cNvPr>
          <p:cNvSpPr/>
          <p:nvPr/>
        </p:nvSpPr>
        <p:spPr bwMode="auto">
          <a:xfrm>
            <a:off x="6234912" y="4632066"/>
            <a:ext cx="2441544" cy="446424"/>
          </a:xfrm>
          <a:prstGeom prst="wedgeRectCallout">
            <a:avLst>
              <a:gd name="adj1" fmla="val -48117"/>
              <a:gd name="adj2" fmla="val 82256"/>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kumimoji="1" lang="en-US" altLang="ja-JP" sz="1200" dirty="0"/>
              <a:t>desired D/U ratio is 3dB higher than desired SINR for demodulation.</a:t>
            </a:r>
          </a:p>
        </p:txBody>
      </p:sp>
      <p:sp>
        <p:nvSpPr>
          <p:cNvPr id="60" name="テキスト ボックス 59">
            <a:extLst>
              <a:ext uri="{FF2B5EF4-FFF2-40B4-BE49-F238E27FC236}">
                <a16:creationId xmlns:a16="http://schemas.microsoft.com/office/drawing/2014/main" id="{CDFF7D46-DE9B-A3CC-9832-9206FB084D99}"/>
              </a:ext>
            </a:extLst>
          </p:cNvPr>
          <p:cNvSpPr txBox="1"/>
          <p:nvPr/>
        </p:nvSpPr>
        <p:spPr>
          <a:xfrm>
            <a:off x="4361140" y="3573016"/>
            <a:ext cx="1651414" cy="307777"/>
          </a:xfrm>
          <a:prstGeom prst="rect">
            <a:avLst/>
          </a:prstGeom>
          <a:noFill/>
        </p:spPr>
        <p:txBody>
          <a:bodyPr wrap="none" rtlCol="0">
            <a:spAutoFit/>
          </a:bodyPr>
          <a:lstStyle/>
          <a:p>
            <a:r>
              <a:rPr kumimoji="1" lang="en-US" altLang="ja-JP" sz="1400" dirty="0"/>
              <a:t>16x16 array antenna</a:t>
            </a:r>
            <a:endParaRPr kumimoji="1" lang="ja-JP" altLang="en-US" sz="1400" dirty="0"/>
          </a:p>
        </p:txBody>
      </p:sp>
      <p:cxnSp>
        <p:nvCxnSpPr>
          <p:cNvPr id="63" name="直線矢印コネクタ 62">
            <a:extLst>
              <a:ext uri="{FF2B5EF4-FFF2-40B4-BE49-F238E27FC236}">
                <a16:creationId xmlns:a16="http://schemas.microsoft.com/office/drawing/2014/main" id="{8EDFAD4B-FFC2-D5F5-9770-8FF22684D851}"/>
              </a:ext>
            </a:extLst>
          </p:cNvPr>
          <p:cNvCxnSpPr/>
          <p:nvPr/>
        </p:nvCxnSpPr>
        <p:spPr bwMode="auto">
          <a:xfrm flipH="1">
            <a:off x="4380420" y="3847563"/>
            <a:ext cx="327690" cy="37352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テキスト ボックス 63">
            <a:extLst>
              <a:ext uri="{FF2B5EF4-FFF2-40B4-BE49-F238E27FC236}">
                <a16:creationId xmlns:a16="http://schemas.microsoft.com/office/drawing/2014/main" id="{F3B09FBE-BF50-5E56-40B6-6F3E07669B34}"/>
              </a:ext>
            </a:extLst>
          </p:cNvPr>
          <p:cNvSpPr txBox="1"/>
          <p:nvPr/>
        </p:nvSpPr>
        <p:spPr>
          <a:xfrm>
            <a:off x="4564162" y="4156989"/>
            <a:ext cx="1339627" cy="280123"/>
          </a:xfrm>
          <a:prstGeom prst="rect">
            <a:avLst/>
          </a:prstGeom>
          <a:noFill/>
        </p:spPr>
        <p:txBody>
          <a:bodyPr wrap="none" rtlCol="0">
            <a:spAutoFit/>
          </a:bodyPr>
          <a:lstStyle/>
          <a:p>
            <a:r>
              <a:rPr kumimoji="1" lang="en-US" altLang="ja-JP" sz="1400" dirty="0"/>
              <a:t>8x8 array antenna</a:t>
            </a:r>
            <a:endParaRPr kumimoji="1" lang="ja-JP" altLang="en-US" sz="1400" dirty="0"/>
          </a:p>
        </p:txBody>
      </p:sp>
      <p:cxnSp>
        <p:nvCxnSpPr>
          <p:cNvPr id="66" name="直線矢印コネクタ 65">
            <a:extLst>
              <a:ext uri="{FF2B5EF4-FFF2-40B4-BE49-F238E27FC236}">
                <a16:creationId xmlns:a16="http://schemas.microsoft.com/office/drawing/2014/main" id="{F2026860-02FA-0D52-E161-2090F98CDE12}"/>
              </a:ext>
            </a:extLst>
          </p:cNvPr>
          <p:cNvCxnSpPr/>
          <p:nvPr/>
        </p:nvCxnSpPr>
        <p:spPr bwMode="auto">
          <a:xfrm flipH="1">
            <a:off x="4348138" y="4423627"/>
            <a:ext cx="562994" cy="73135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7" name="図 76">
            <a:extLst>
              <a:ext uri="{FF2B5EF4-FFF2-40B4-BE49-F238E27FC236}">
                <a16:creationId xmlns:a16="http://schemas.microsoft.com/office/drawing/2014/main" id="{0732BEAC-C8ED-E4AC-C855-D239F4E92E3F}"/>
              </a:ext>
            </a:extLst>
          </p:cNvPr>
          <p:cNvPicPr>
            <a:picLocks noChangeAspect="1"/>
          </p:cNvPicPr>
          <p:nvPr/>
        </p:nvPicPr>
        <p:blipFill>
          <a:blip r:embed="rId4"/>
          <a:stretch>
            <a:fillRect/>
          </a:stretch>
        </p:blipFill>
        <p:spPr>
          <a:xfrm>
            <a:off x="5107728" y="732399"/>
            <a:ext cx="988388" cy="1033442"/>
          </a:xfrm>
          <a:prstGeom prst="rect">
            <a:avLst/>
          </a:prstGeom>
        </p:spPr>
      </p:pic>
      <p:sp>
        <p:nvSpPr>
          <p:cNvPr id="78" name="テキスト ボックス 77">
            <a:extLst>
              <a:ext uri="{FF2B5EF4-FFF2-40B4-BE49-F238E27FC236}">
                <a16:creationId xmlns:a16="http://schemas.microsoft.com/office/drawing/2014/main" id="{07D71921-1EC4-5A7E-0777-903B37C80196}"/>
              </a:ext>
            </a:extLst>
          </p:cNvPr>
          <p:cNvSpPr txBox="1"/>
          <p:nvPr/>
        </p:nvSpPr>
        <p:spPr>
          <a:xfrm>
            <a:off x="6635782" y="2557189"/>
            <a:ext cx="1055097" cy="276999"/>
          </a:xfrm>
          <a:prstGeom prst="rect">
            <a:avLst/>
          </a:prstGeom>
          <a:noFill/>
        </p:spPr>
        <p:txBody>
          <a:bodyPr wrap="none" rtlCol="0">
            <a:spAutoFit/>
          </a:bodyPr>
          <a:lstStyle/>
          <a:p>
            <a:r>
              <a:rPr kumimoji="1" lang="en-US" altLang="ja-JP" dirty="0"/>
              <a:t>2.86° @d=1m</a:t>
            </a:r>
            <a:endParaRPr kumimoji="1" lang="ja-JP" altLang="en-US" dirty="0"/>
          </a:p>
        </p:txBody>
      </p:sp>
      <p:sp>
        <p:nvSpPr>
          <p:cNvPr id="95" name="テキスト ボックス 94">
            <a:extLst>
              <a:ext uri="{FF2B5EF4-FFF2-40B4-BE49-F238E27FC236}">
                <a16:creationId xmlns:a16="http://schemas.microsoft.com/office/drawing/2014/main" id="{C1FBBF8F-86A3-E766-3869-AE2FC974B23D}"/>
              </a:ext>
            </a:extLst>
          </p:cNvPr>
          <p:cNvSpPr txBox="1"/>
          <p:nvPr/>
        </p:nvSpPr>
        <p:spPr>
          <a:xfrm>
            <a:off x="5436096" y="5368854"/>
            <a:ext cx="843501" cy="307777"/>
          </a:xfrm>
          <a:prstGeom prst="rect">
            <a:avLst/>
          </a:prstGeom>
          <a:noFill/>
        </p:spPr>
        <p:txBody>
          <a:bodyPr wrap="none" rtlCol="0">
            <a:spAutoFit/>
          </a:bodyPr>
          <a:lstStyle/>
          <a:p>
            <a:r>
              <a:rPr kumimoji="1" lang="en-US" altLang="ja-JP" sz="1400" dirty="0"/>
              <a:t>16-QAM</a:t>
            </a:r>
            <a:endParaRPr kumimoji="1" lang="ja-JP" altLang="en-US" sz="1400" dirty="0"/>
          </a:p>
        </p:txBody>
      </p:sp>
    </p:spTree>
    <p:extLst>
      <p:ext uri="{BB962C8B-B14F-4D97-AF65-F5344CB8AC3E}">
        <p14:creationId xmlns:p14="http://schemas.microsoft.com/office/powerpoint/2010/main" val="7234896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11820</TotalTime>
  <Words>1282</Words>
  <Application>Microsoft Office PowerPoint</Application>
  <PresentationFormat>画面に合わせる (4:3)</PresentationFormat>
  <Paragraphs>247</Paragraphs>
  <Slides>11</Slides>
  <Notes>6</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11</vt:i4>
      </vt:variant>
    </vt:vector>
  </HeadingPairs>
  <TitlesOfParts>
    <vt:vector size="14" baseType="lpstr">
      <vt:lpstr>Arial</vt:lpstr>
      <vt:lpstr>Times New Roman</vt:lpstr>
      <vt:lpstr>IEEE-P802_15</vt:lpstr>
      <vt:lpstr>PowerPoint プレゼンテーション</vt:lpstr>
      <vt:lpstr>Challenges in Short-Range and Middle-Range Wireless Communications using the 300GHz-Band</vt:lpstr>
      <vt:lpstr>Outline of this contribution</vt:lpstr>
      <vt:lpstr>Applications for short-rage and middle-range WPAN </vt:lpstr>
      <vt:lpstr>A short-range wireless communication system</vt:lpstr>
      <vt:lpstr>Link budget for short-range WPAN</vt:lpstr>
      <vt:lpstr>System Design for middle-range WPAN</vt:lpstr>
      <vt:lpstr>System Design for middle-range WPAN</vt:lpstr>
      <vt:lpstr>PowerPoint プレゼンテーション</vt:lpstr>
      <vt:lpstr>Interference between short-range and middle-range wireless communication</vt:lpstr>
      <vt:lpstr>Summary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kasa</dc:creator>
  <dc:description>&lt;doc#&gt;</dc:description>
  <cp:lastModifiedBy>Kawanishi Tetsuya</cp:lastModifiedBy>
  <cp:revision>449</cp:revision>
  <cp:lastPrinted>1998-02-10T13:28:06Z</cp:lastPrinted>
  <dcterms:created xsi:type="dcterms:W3CDTF">2012-03-06T01:22:04Z</dcterms:created>
  <dcterms:modified xsi:type="dcterms:W3CDTF">2022-11-13T07:57:03Z</dcterms:modified>
</cp:coreProperties>
</file>