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0" r:id="rId3"/>
    <p:sldId id="261" r:id="rId4"/>
    <p:sldId id="269" r:id="rId5"/>
    <p:sldId id="265" r:id="rId6"/>
    <p:sldId id="263" r:id="rId7"/>
    <p:sldId id="266" r:id="rId8"/>
    <p:sldId id="268" r:id="rId9"/>
    <p:sldId id="26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FF"/>
    <a:srgbClr val="043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55"/>
    <p:restoredTop sz="95915"/>
  </p:normalViewPr>
  <p:slideViewPr>
    <p:cSldViewPr>
      <p:cViewPr varScale="1">
        <p:scale>
          <a:sx n="211" d="100"/>
          <a:sy n="211" d="100"/>
        </p:scale>
        <p:origin x="1520" y="20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Nov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Nov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Jinjing Jiang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Jinjing Jiang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Nov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Jinjing Jiang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May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Jinjing Jiang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15-22-0585-04ab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Jinjing Jiang (Apple Inc.)</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152400" y="609600"/>
            <a:ext cx="88392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sz="1600" dirty="0"/>
              <a:t>One-to-Many Ranging using NBA-MMS</a:t>
            </a:r>
            <a:endParaRPr lang="en-US" altLang="en-US" sz="1600" dirty="0"/>
          </a:p>
          <a:p>
            <a:r>
              <a:rPr lang="en-US" altLang="en-US" sz="1600" b="1" dirty="0"/>
              <a:t>Date Submitted: </a:t>
            </a:r>
            <a:r>
              <a:rPr lang="en-US" altLang="en-US" sz="1600" dirty="0"/>
              <a:t>Nov 14, 2022	</a:t>
            </a:r>
          </a:p>
          <a:p>
            <a:r>
              <a:rPr lang="en-US" altLang="en-US" sz="1600" b="1" dirty="0"/>
              <a:t>Source:</a:t>
            </a:r>
            <a:r>
              <a:rPr lang="en-US" altLang="en-US" sz="1600" dirty="0"/>
              <a:t> Jinjing Jiang, Robert Golshan, Alexander Krebs, Yong Liu, </a:t>
            </a:r>
            <a:r>
              <a:rPr lang="en-US" altLang="en-US" sz="1600" dirty="0" err="1"/>
              <a:t>Xiliang</a:t>
            </a:r>
            <a:r>
              <a:rPr lang="en-US" altLang="en-US" sz="1600" dirty="0"/>
              <a:t> Luo, Santhosh Kumar Mani, SK Yong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jinjing@apple.com</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Basic frame exchange sequences for one-to-many ranging using NBA-MMS. </a:t>
            </a:r>
          </a:p>
          <a:p>
            <a:pPr>
              <a:spcBef>
                <a:spcPts val="600"/>
              </a:spcBef>
              <a:spcAft>
                <a:spcPts val="600"/>
              </a:spcAft>
            </a:pPr>
            <a:r>
              <a:rPr lang="en-US" altLang="en-US" sz="1600" b="1" dirty="0"/>
              <a:t>Purpose:   </a:t>
            </a:r>
            <a:r>
              <a:rPr lang="en-US" altLang="en-US" sz="1600" dirty="0"/>
              <a:t>Extend NBA-MMS usage to one-to-many use cases.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4E300-EC9B-453B-A79E-E37A8775323E}"/>
              </a:ext>
            </a:extLst>
          </p:cNvPr>
          <p:cNvSpPr>
            <a:spLocks noGrp="1"/>
          </p:cNvSpPr>
          <p:nvPr>
            <p:ph type="dt" sz="half" idx="10"/>
          </p:nvPr>
        </p:nvSpPr>
        <p:spPr/>
        <p:txBody>
          <a:bodyPr/>
          <a:lstStyle/>
          <a:p>
            <a:r>
              <a:rPr lang="en-US" altLang="en-US"/>
              <a:t>Nov 2022</a:t>
            </a:r>
            <a:endParaRPr lang="en-US" altLang="en-US" dirty="0"/>
          </a:p>
        </p:txBody>
      </p:sp>
      <p:sp>
        <p:nvSpPr>
          <p:cNvPr id="3" name="Footer Placeholder 2">
            <a:extLst>
              <a:ext uri="{FF2B5EF4-FFF2-40B4-BE49-F238E27FC236}">
                <a16:creationId xmlns:a16="http://schemas.microsoft.com/office/drawing/2014/main" id="{0FCAD754-08F1-AA7F-19E0-9CFF68F7C2C2}"/>
              </a:ext>
            </a:extLst>
          </p:cNvPr>
          <p:cNvSpPr>
            <a:spLocks noGrp="1"/>
          </p:cNvSpPr>
          <p:nvPr>
            <p:ph type="ftr" sz="quarter" idx="11"/>
          </p:nvPr>
        </p:nvSpPr>
        <p:spPr/>
        <p:txBody>
          <a:bodyPr/>
          <a:lstStyle/>
          <a:p>
            <a:r>
              <a:rPr lang="en-US" altLang="en-US"/>
              <a:t>Jinjing Jiang (Apple Inc.)</a:t>
            </a:r>
            <a:endParaRPr lang="en-US" altLang="en-US" dirty="0"/>
          </a:p>
        </p:txBody>
      </p:sp>
      <p:sp>
        <p:nvSpPr>
          <p:cNvPr id="4" name="Slide Number Placeholder 3">
            <a:extLst>
              <a:ext uri="{FF2B5EF4-FFF2-40B4-BE49-F238E27FC236}">
                <a16:creationId xmlns:a16="http://schemas.microsoft.com/office/drawing/2014/main" id="{2984CCF9-F94B-9EBD-BB35-B25617014E6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E8909261-3673-B8EE-A443-50AA2BC22486}"/>
              </a:ext>
            </a:extLst>
          </p:cNvPr>
          <p:cNvGraphicFramePr>
            <a:graphicFrameLocks noGrp="1"/>
          </p:cNvGraphicFramePr>
          <p:nvPr>
            <p:extLst>
              <p:ext uri="{D42A27DB-BD31-4B8C-83A1-F6EECF244321}">
                <p14:modId xmlns:p14="http://schemas.microsoft.com/office/powerpoint/2010/main" val="3967771638"/>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One-to-many ranging utilizing NBA-MMS mode</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36219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E45DA-BB89-FCB0-6B14-142CDD3CED21}"/>
              </a:ext>
            </a:extLst>
          </p:cNvPr>
          <p:cNvSpPr>
            <a:spLocks noGrp="1"/>
          </p:cNvSpPr>
          <p:nvPr>
            <p:ph type="title"/>
          </p:nvPr>
        </p:nvSpPr>
        <p:spPr>
          <a:xfrm>
            <a:off x="593620" y="686319"/>
            <a:ext cx="8150514" cy="685800"/>
          </a:xfrm>
        </p:spPr>
        <p:txBody>
          <a:bodyPr/>
          <a:lstStyle/>
          <a:p>
            <a:r>
              <a:rPr lang="en-US" sz="3200" dirty="0"/>
              <a:t>Recap of One-to-One Ranging</a:t>
            </a:r>
          </a:p>
        </p:txBody>
      </p:sp>
      <p:sp>
        <p:nvSpPr>
          <p:cNvPr id="4" name="Date Placeholder 3">
            <a:extLst>
              <a:ext uri="{FF2B5EF4-FFF2-40B4-BE49-F238E27FC236}">
                <a16:creationId xmlns:a16="http://schemas.microsoft.com/office/drawing/2014/main" id="{9BA7A28D-C1E8-A50F-FC5B-615E9AA83A0D}"/>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6130C2AE-A0A5-3632-10F4-393BA60C7C60}"/>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DC6DA887-9EF4-60AC-D4EE-BA9EC20B4EB8}"/>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8" name="Picture 7">
            <a:extLst>
              <a:ext uri="{FF2B5EF4-FFF2-40B4-BE49-F238E27FC236}">
                <a16:creationId xmlns:a16="http://schemas.microsoft.com/office/drawing/2014/main" id="{397D27BA-F48F-5302-4CED-39AA862E3B6D}"/>
              </a:ext>
            </a:extLst>
          </p:cNvPr>
          <p:cNvPicPr>
            <a:picLocks noChangeAspect="1"/>
          </p:cNvPicPr>
          <p:nvPr/>
        </p:nvPicPr>
        <p:blipFill>
          <a:blip r:embed="rId2"/>
          <a:stretch>
            <a:fillRect/>
          </a:stretch>
        </p:blipFill>
        <p:spPr>
          <a:xfrm>
            <a:off x="685800" y="1649501"/>
            <a:ext cx="7772400" cy="3608299"/>
          </a:xfrm>
          <a:prstGeom prst="rect">
            <a:avLst/>
          </a:prstGeom>
        </p:spPr>
      </p:pic>
    </p:spTree>
    <p:extLst>
      <p:ext uri="{BB962C8B-B14F-4D97-AF65-F5344CB8AC3E}">
        <p14:creationId xmlns:p14="http://schemas.microsoft.com/office/powerpoint/2010/main" val="1563488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DF6AFE7-A651-7E9A-A30E-E63A4E3A8A0F}"/>
              </a:ext>
            </a:extLst>
          </p:cNvPr>
          <p:cNvPicPr>
            <a:picLocks noChangeAspect="1"/>
          </p:cNvPicPr>
          <p:nvPr/>
        </p:nvPicPr>
        <p:blipFill>
          <a:blip r:embed="rId2"/>
          <a:stretch>
            <a:fillRect/>
          </a:stretch>
        </p:blipFill>
        <p:spPr>
          <a:xfrm>
            <a:off x="257262" y="2111513"/>
            <a:ext cx="8705675" cy="2914563"/>
          </a:xfrm>
          <a:prstGeom prst="rect">
            <a:avLst/>
          </a:prstGeom>
        </p:spPr>
      </p:pic>
      <p:sp>
        <p:nvSpPr>
          <p:cNvPr id="2" name="Title 1">
            <a:extLst>
              <a:ext uri="{FF2B5EF4-FFF2-40B4-BE49-F238E27FC236}">
                <a16:creationId xmlns:a16="http://schemas.microsoft.com/office/drawing/2014/main" id="{524A933C-6F45-9BCF-C542-1A7616E79ABB}"/>
              </a:ext>
            </a:extLst>
          </p:cNvPr>
          <p:cNvSpPr>
            <a:spLocks noGrp="1"/>
          </p:cNvSpPr>
          <p:nvPr>
            <p:ph type="title"/>
          </p:nvPr>
        </p:nvSpPr>
        <p:spPr>
          <a:xfrm>
            <a:off x="685800" y="685800"/>
            <a:ext cx="7772400" cy="915987"/>
          </a:xfrm>
        </p:spPr>
        <p:txBody>
          <a:bodyPr/>
          <a:lstStyle/>
          <a:p>
            <a:r>
              <a:rPr lang="en-US" sz="3200" dirty="0"/>
              <a:t>Concatenate “Many” Responders</a:t>
            </a:r>
          </a:p>
        </p:txBody>
      </p:sp>
      <p:sp>
        <p:nvSpPr>
          <p:cNvPr id="3" name="Content Placeholder 2">
            <a:extLst>
              <a:ext uri="{FF2B5EF4-FFF2-40B4-BE49-F238E27FC236}">
                <a16:creationId xmlns:a16="http://schemas.microsoft.com/office/drawing/2014/main" id="{958EC7A4-5C11-EAC2-AC55-30757958C538}"/>
              </a:ext>
            </a:extLst>
          </p:cNvPr>
          <p:cNvSpPr>
            <a:spLocks noGrp="1"/>
          </p:cNvSpPr>
          <p:nvPr>
            <p:ph idx="1"/>
          </p:nvPr>
        </p:nvSpPr>
        <p:spPr>
          <a:xfrm>
            <a:off x="762000" y="5521603"/>
            <a:ext cx="7772400" cy="779462"/>
          </a:xfrm>
        </p:spPr>
        <p:txBody>
          <a:bodyPr/>
          <a:lstStyle/>
          <a:p>
            <a:r>
              <a:rPr lang="en-US" sz="1600" i="1" dirty="0"/>
              <a:t>Access Slot </a:t>
            </a:r>
            <a:r>
              <a:rPr lang="en-US" sz="1600" dirty="0"/>
              <a:t>is a chunk of continuous ranging slots that are used between the Initiator and a Responder</a:t>
            </a:r>
          </a:p>
        </p:txBody>
      </p:sp>
      <p:sp>
        <p:nvSpPr>
          <p:cNvPr id="4" name="Date Placeholder 3">
            <a:extLst>
              <a:ext uri="{FF2B5EF4-FFF2-40B4-BE49-F238E27FC236}">
                <a16:creationId xmlns:a16="http://schemas.microsoft.com/office/drawing/2014/main" id="{E34BA77D-F070-7986-1646-A544C2244046}"/>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48201D65-E11F-4AA8-B444-08499532F795}"/>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4FCA43C1-A233-F3F4-3B7C-4980BCCBD4D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9" name="Picture 8">
            <a:extLst>
              <a:ext uri="{FF2B5EF4-FFF2-40B4-BE49-F238E27FC236}">
                <a16:creationId xmlns:a16="http://schemas.microsoft.com/office/drawing/2014/main" id="{258CA61E-2BEB-4137-E9A3-7158F555BCA0}"/>
              </a:ext>
            </a:extLst>
          </p:cNvPr>
          <p:cNvPicPr>
            <a:picLocks noChangeAspect="1"/>
          </p:cNvPicPr>
          <p:nvPr/>
        </p:nvPicPr>
        <p:blipFill>
          <a:blip r:embed="rId3"/>
          <a:stretch>
            <a:fillRect/>
          </a:stretch>
        </p:blipFill>
        <p:spPr>
          <a:xfrm>
            <a:off x="7620000" y="1558219"/>
            <a:ext cx="1066800" cy="539095"/>
          </a:xfrm>
          <a:prstGeom prst="rect">
            <a:avLst/>
          </a:prstGeom>
        </p:spPr>
      </p:pic>
      <p:sp>
        <p:nvSpPr>
          <p:cNvPr id="11" name="Rectangle 10">
            <a:extLst>
              <a:ext uri="{FF2B5EF4-FFF2-40B4-BE49-F238E27FC236}">
                <a16:creationId xmlns:a16="http://schemas.microsoft.com/office/drawing/2014/main" id="{13F6C938-3C32-DDE2-82D6-1625304D457D}"/>
              </a:ext>
            </a:extLst>
          </p:cNvPr>
          <p:cNvSpPr/>
          <p:nvPr/>
        </p:nvSpPr>
        <p:spPr bwMode="auto">
          <a:xfrm>
            <a:off x="685800" y="2209800"/>
            <a:ext cx="2971800" cy="2501372"/>
          </a:xfrm>
          <a:prstGeom prst="rect">
            <a:avLst/>
          </a:prstGeom>
          <a:noFill/>
          <a:ln w="12700" cap="flat" cmpd="sng" algn="ctr">
            <a:solidFill>
              <a:srgbClr val="FF85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6C4F40B7-AC1E-E225-FA81-DD6233F23442}"/>
              </a:ext>
            </a:extLst>
          </p:cNvPr>
          <p:cNvSpPr/>
          <p:nvPr/>
        </p:nvSpPr>
        <p:spPr bwMode="auto">
          <a:xfrm>
            <a:off x="3683841" y="2209800"/>
            <a:ext cx="2971800" cy="2501372"/>
          </a:xfrm>
          <a:prstGeom prst="rect">
            <a:avLst/>
          </a:prstGeom>
          <a:noFill/>
          <a:ln w="12700" cap="flat" cmpd="sng" algn="ctr">
            <a:solidFill>
              <a:schemeClr val="accent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67B494C2-0853-C07D-A5E2-01B57D1B83DE}"/>
              </a:ext>
            </a:extLst>
          </p:cNvPr>
          <p:cNvSpPr txBox="1"/>
          <p:nvPr/>
        </p:nvSpPr>
        <p:spPr>
          <a:xfrm>
            <a:off x="1806541" y="1883657"/>
            <a:ext cx="941283" cy="261610"/>
          </a:xfrm>
          <a:prstGeom prst="rect">
            <a:avLst/>
          </a:prstGeom>
          <a:noFill/>
        </p:spPr>
        <p:txBody>
          <a:bodyPr wrap="none" rtlCol="0">
            <a:spAutoFit/>
          </a:bodyPr>
          <a:lstStyle/>
          <a:p>
            <a:r>
              <a:rPr lang="en-US" sz="1050" b="1" dirty="0"/>
              <a:t>Responder 1</a:t>
            </a:r>
          </a:p>
        </p:txBody>
      </p:sp>
      <p:sp>
        <p:nvSpPr>
          <p:cNvPr id="8" name="TextBox 7">
            <a:extLst>
              <a:ext uri="{FF2B5EF4-FFF2-40B4-BE49-F238E27FC236}">
                <a16:creationId xmlns:a16="http://schemas.microsoft.com/office/drawing/2014/main" id="{054B00CC-FB76-50A4-CC57-B2DEC88B5585}"/>
              </a:ext>
            </a:extLst>
          </p:cNvPr>
          <p:cNvSpPr txBox="1"/>
          <p:nvPr/>
        </p:nvSpPr>
        <p:spPr>
          <a:xfrm>
            <a:off x="4658800" y="1884357"/>
            <a:ext cx="941283" cy="261610"/>
          </a:xfrm>
          <a:prstGeom prst="rect">
            <a:avLst/>
          </a:prstGeom>
          <a:noFill/>
        </p:spPr>
        <p:txBody>
          <a:bodyPr wrap="none" rtlCol="0">
            <a:spAutoFit/>
          </a:bodyPr>
          <a:lstStyle/>
          <a:p>
            <a:r>
              <a:rPr lang="en-US" sz="1050" b="1" dirty="0"/>
              <a:t>Responder 2</a:t>
            </a:r>
          </a:p>
        </p:txBody>
      </p:sp>
    </p:spTree>
    <p:extLst>
      <p:ext uri="{BB962C8B-B14F-4D97-AF65-F5344CB8AC3E}">
        <p14:creationId xmlns:p14="http://schemas.microsoft.com/office/powerpoint/2010/main" val="3793823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685800" y="685800"/>
            <a:ext cx="7772400" cy="915987"/>
          </a:xfrm>
        </p:spPr>
        <p:txBody>
          <a:bodyPr/>
          <a:lstStyle/>
          <a:p>
            <a:r>
              <a:rPr lang="en-US" sz="2800" dirty="0"/>
              <a:t>Control/Initialization/Poll Message</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93174" y="1693862"/>
            <a:ext cx="7772400" cy="4114800"/>
          </a:xfrm>
        </p:spPr>
        <p:txBody>
          <a:bodyPr/>
          <a:lstStyle/>
          <a:p>
            <a:r>
              <a:rPr lang="en-US" sz="1800" dirty="0"/>
              <a:t>Define the one-to-many session</a:t>
            </a:r>
          </a:p>
          <a:p>
            <a:pPr lvl="1"/>
            <a:r>
              <a:rPr lang="en-US" sz="1600" dirty="0"/>
              <a:t>Time scheduled or contention-based</a:t>
            </a:r>
          </a:p>
          <a:p>
            <a:pPr lvl="1"/>
            <a:r>
              <a:rPr lang="en-US" sz="1600" dirty="0"/>
              <a:t>Access slot structure</a:t>
            </a:r>
          </a:p>
          <a:p>
            <a:pPr lvl="1"/>
            <a:r>
              <a:rPr lang="en-US" sz="1600" dirty="0"/>
              <a:t>Initial NB synchronization</a:t>
            </a:r>
          </a:p>
          <a:p>
            <a:r>
              <a:rPr lang="en-US" sz="1800" dirty="0"/>
              <a:t>If a 1ms slot is used, high data rate for NB payload is needed assuming this message carries </a:t>
            </a:r>
            <a:r>
              <a:rPr lang="en-US" sz="1800" i="1" dirty="0"/>
              <a:t>at least </a:t>
            </a:r>
            <a:r>
              <a:rPr lang="en-US" sz="1800" dirty="0"/>
              <a:t>2-byte Short Address for each Responder</a:t>
            </a:r>
            <a:endParaRPr lang="en-US" sz="2400" dirty="0"/>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A8F647D7-72F1-EBE2-9DA8-8BD5A1CD2F2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95155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5227E-CE8B-14D7-3AC4-B464D1F1DF61}"/>
              </a:ext>
            </a:extLst>
          </p:cNvPr>
          <p:cNvSpPr>
            <a:spLocks noGrp="1"/>
          </p:cNvSpPr>
          <p:nvPr>
            <p:ph type="title"/>
          </p:nvPr>
        </p:nvSpPr>
        <p:spPr/>
        <p:txBody>
          <a:bodyPr/>
          <a:lstStyle/>
          <a:p>
            <a:r>
              <a:rPr lang="en-US" sz="3200" dirty="0"/>
              <a:t>Optimizations</a:t>
            </a:r>
          </a:p>
        </p:txBody>
      </p:sp>
      <p:sp>
        <p:nvSpPr>
          <p:cNvPr id="3" name="Content Placeholder 2">
            <a:extLst>
              <a:ext uri="{FF2B5EF4-FFF2-40B4-BE49-F238E27FC236}">
                <a16:creationId xmlns:a16="http://schemas.microsoft.com/office/drawing/2014/main" id="{7F7D50F3-E288-E5C7-C95A-FC137A4A80BB}"/>
              </a:ext>
            </a:extLst>
          </p:cNvPr>
          <p:cNvSpPr>
            <a:spLocks noGrp="1"/>
          </p:cNvSpPr>
          <p:nvPr>
            <p:ph idx="1"/>
          </p:nvPr>
        </p:nvSpPr>
        <p:spPr/>
        <p:txBody>
          <a:bodyPr/>
          <a:lstStyle/>
          <a:p>
            <a:r>
              <a:rPr lang="en-US" sz="2400" dirty="0"/>
              <a:t>Improve the performance by considering power consumption and collision avoidance</a:t>
            </a:r>
          </a:p>
          <a:p>
            <a:pPr lvl="1"/>
            <a:r>
              <a:rPr lang="en-US" sz="2000" dirty="0"/>
              <a:t>Deferred Measurement Report</a:t>
            </a:r>
          </a:p>
          <a:p>
            <a:pPr lvl="1"/>
            <a:r>
              <a:rPr lang="en-US" sz="2000" dirty="0"/>
              <a:t>Adaptively change the Access Slot duration for schedule mode</a:t>
            </a:r>
          </a:p>
          <a:p>
            <a:pPr lvl="1"/>
            <a:r>
              <a:rPr lang="en-US" sz="2000" dirty="0"/>
              <a:t>…</a:t>
            </a:r>
          </a:p>
        </p:txBody>
      </p:sp>
      <p:sp>
        <p:nvSpPr>
          <p:cNvPr id="4" name="Date Placeholder 3">
            <a:extLst>
              <a:ext uri="{FF2B5EF4-FFF2-40B4-BE49-F238E27FC236}">
                <a16:creationId xmlns:a16="http://schemas.microsoft.com/office/drawing/2014/main" id="{D9FA4401-15B6-5DFF-2E12-B27B9421E476}"/>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68FC9BB5-EC4B-1F7D-AA2D-FB0C34483523}"/>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FEFFC594-E270-4AE1-5F8C-2D62F7122D3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Tree>
    <p:extLst>
      <p:ext uri="{BB962C8B-B14F-4D97-AF65-F5344CB8AC3E}">
        <p14:creationId xmlns:p14="http://schemas.microsoft.com/office/powerpoint/2010/main" val="231476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70841-2B91-3866-25B7-FD44E3DC5C30}"/>
              </a:ext>
            </a:extLst>
          </p:cNvPr>
          <p:cNvSpPr>
            <a:spLocks noGrp="1"/>
          </p:cNvSpPr>
          <p:nvPr>
            <p:ph type="title"/>
          </p:nvPr>
        </p:nvSpPr>
        <p:spPr>
          <a:xfrm>
            <a:off x="685800" y="685800"/>
            <a:ext cx="7772400" cy="763587"/>
          </a:xfrm>
        </p:spPr>
        <p:txBody>
          <a:bodyPr/>
          <a:lstStyle/>
          <a:p>
            <a:r>
              <a:rPr lang="en-US" sz="2400" dirty="0"/>
              <a:t>One Optimization Example: Switching the Order of Poll and Response Frame </a:t>
            </a:r>
          </a:p>
        </p:txBody>
      </p:sp>
      <p:sp>
        <p:nvSpPr>
          <p:cNvPr id="3" name="Content Placeholder 2">
            <a:extLst>
              <a:ext uri="{FF2B5EF4-FFF2-40B4-BE49-F238E27FC236}">
                <a16:creationId xmlns:a16="http://schemas.microsoft.com/office/drawing/2014/main" id="{FF1ADDEF-B313-65E1-29F3-D608C7640644}"/>
              </a:ext>
            </a:extLst>
          </p:cNvPr>
          <p:cNvSpPr>
            <a:spLocks noGrp="1"/>
          </p:cNvSpPr>
          <p:nvPr>
            <p:ph idx="1"/>
          </p:nvPr>
        </p:nvSpPr>
        <p:spPr>
          <a:xfrm>
            <a:off x="762000" y="4612528"/>
            <a:ext cx="7772400" cy="1524000"/>
          </a:xfrm>
        </p:spPr>
        <p:txBody>
          <a:bodyPr/>
          <a:lstStyle/>
          <a:p>
            <a:r>
              <a:rPr lang="en-US" sz="1600" dirty="0"/>
              <a:t>Response frame is expected first in an Access Slot</a:t>
            </a:r>
          </a:p>
          <a:p>
            <a:pPr lvl="1"/>
            <a:r>
              <a:rPr lang="en-US" sz="1200" dirty="0"/>
              <a:t>If there is no valid Response frame from a Responder, the Initiator can skip the Access Slot without sending Poll frame</a:t>
            </a:r>
          </a:p>
          <a:p>
            <a:r>
              <a:rPr lang="en-US" sz="1600" dirty="0"/>
              <a:t>Beneficial in terms of power consumption and in-device </a:t>
            </a:r>
            <a:r>
              <a:rPr lang="en-US" sz="1600" dirty="0" err="1"/>
              <a:t>CoEx</a:t>
            </a:r>
            <a:r>
              <a:rPr lang="en-US" sz="1600" dirty="0"/>
              <a:t> requirement at the Initiator and the spectrum efficiency for the network</a:t>
            </a:r>
          </a:p>
        </p:txBody>
      </p:sp>
      <p:sp>
        <p:nvSpPr>
          <p:cNvPr id="4" name="Date Placeholder 3">
            <a:extLst>
              <a:ext uri="{FF2B5EF4-FFF2-40B4-BE49-F238E27FC236}">
                <a16:creationId xmlns:a16="http://schemas.microsoft.com/office/drawing/2014/main" id="{5CB7F1FA-42C9-311E-5219-28C46EF7BCD4}"/>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20BB8555-FC6E-F8AD-0158-BE3732E6C56F}"/>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82DAE325-53D5-78ED-B30B-98DF33440E3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BFC2250E-588F-3A2C-63CF-895B56AF7748}"/>
              </a:ext>
            </a:extLst>
          </p:cNvPr>
          <p:cNvPicPr>
            <a:picLocks noChangeAspect="1"/>
          </p:cNvPicPr>
          <p:nvPr/>
        </p:nvPicPr>
        <p:blipFill>
          <a:blip r:embed="rId2"/>
          <a:stretch>
            <a:fillRect/>
          </a:stretch>
        </p:blipFill>
        <p:spPr>
          <a:xfrm>
            <a:off x="247412" y="1676400"/>
            <a:ext cx="8801576" cy="2402728"/>
          </a:xfrm>
          <a:prstGeom prst="rect">
            <a:avLst/>
          </a:prstGeom>
        </p:spPr>
      </p:pic>
    </p:spTree>
    <p:extLst>
      <p:ext uri="{BB962C8B-B14F-4D97-AF65-F5344CB8AC3E}">
        <p14:creationId xmlns:p14="http://schemas.microsoft.com/office/powerpoint/2010/main" val="4275445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62C0-6232-8174-495F-8E04A64531BD}"/>
              </a:ext>
            </a:extLst>
          </p:cNvPr>
          <p:cNvSpPr>
            <a:spLocks noGrp="1"/>
          </p:cNvSpPr>
          <p:nvPr>
            <p:ph type="title"/>
          </p:nvPr>
        </p:nvSpPr>
        <p:spPr/>
        <p:txBody>
          <a:bodyPr/>
          <a:lstStyle/>
          <a:p>
            <a:r>
              <a:rPr lang="en-US" dirty="0"/>
              <a:t>Modifications</a:t>
            </a:r>
          </a:p>
        </p:txBody>
      </p:sp>
      <p:sp>
        <p:nvSpPr>
          <p:cNvPr id="3" name="Content Placeholder 2">
            <a:extLst>
              <a:ext uri="{FF2B5EF4-FFF2-40B4-BE49-F238E27FC236}">
                <a16:creationId xmlns:a16="http://schemas.microsoft.com/office/drawing/2014/main" id="{4DA9B994-D03B-C36E-31D2-6D807BDA86C6}"/>
              </a:ext>
            </a:extLst>
          </p:cNvPr>
          <p:cNvSpPr>
            <a:spLocks noGrp="1"/>
          </p:cNvSpPr>
          <p:nvPr>
            <p:ph idx="1"/>
          </p:nvPr>
        </p:nvSpPr>
        <p:spPr/>
        <p:txBody>
          <a:bodyPr/>
          <a:lstStyle/>
          <a:p>
            <a:r>
              <a:rPr lang="en-US" sz="2000" dirty="0"/>
              <a:t>Support many-to-one ranging: Initiator reports the time stamp, and the Responder computes the range</a:t>
            </a:r>
          </a:p>
          <a:p>
            <a:endParaRPr lang="en-US" sz="2800" dirty="0"/>
          </a:p>
        </p:txBody>
      </p:sp>
      <p:sp>
        <p:nvSpPr>
          <p:cNvPr id="4" name="Date Placeholder 3">
            <a:extLst>
              <a:ext uri="{FF2B5EF4-FFF2-40B4-BE49-F238E27FC236}">
                <a16:creationId xmlns:a16="http://schemas.microsoft.com/office/drawing/2014/main" id="{06342790-E64C-4B9C-AC8B-FFE30C3AA998}"/>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31A7FF9C-867B-D011-CF86-0F75F726146E}"/>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68466221-A0CC-BCD3-0DA2-B049E3361F5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7" name="Picture 6">
            <a:extLst>
              <a:ext uri="{FF2B5EF4-FFF2-40B4-BE49-F238E27FC236}">
                <a16:creationId xmlns:a16="http://schemas.microsoft.com/office/drawing/2014/main" id="{9CEF7081-D01F-808B-B808-62E56625634A}"/>
              </a:ext>
            </a:extLst>
          </p:cNvPr>
          <p:cNvPicPr>
            <a:picLocks noChangeAspect="1"/>
          </p:cNvPicPr>
          <p:nvPr/>
        </p:nvPicPr>
        <p:blipFill>
          <a:blip r:embed="rId2"/>
          <a:stretch>
            <a:fillRect/>
          </a:stretch>
        </p:blipFill>
        <p:spPr>
          <a:xfrm>
            <a:off x="533400" y="2980704"/>
            <a:ext cx="8069668" cy="2353296"/>
          </a:xfrm>
          <a:prstGeom prst="rect">
            <a:avLst/>
          </a:prstGeom>
        </p:spPr>
      </p:pic>
    </p:spTree>
    <p:extLst>
      <p:ext uri="{BB962C8B-B14F-4D97-AF65-F5344CB8AC3E}">
        <p14:creationId xmlns:p14="http://schemas.microsoft.com/office/powerpoint/2010/main" val="3470551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F3CB-8B53-3AC7-FA47-310FCE3294D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C860A35-5C97-2F80-83E4-34B329A49C3F}"/>
              </a:ext>
            </a:extLst>
          </p:cNvPr>
          <p:cNvSpPr>
            <a:spLocks noGrp="1"/>
          </p:cNvSpPr>
          <p:nvPr>
            <p:ph idx="1"/>
          </p:nvPr>
        </p:nvSpPr>
        <p:spPr/>
        <p:txBody>
          <a:bodyPr/>
          <a:lstStyle/>
          <a:p>
            <a:r>
              <a:rPr lang="en-US" sz="2400" dirty="0"/>
              <a:t>The concatenated one-to-many mode on </a:t>
            </a:r>
            <a:r>
              <a:rPr lang="en-US" sz="2400"/>
              <a:t>Slide 4 </a:t>
            </a:r>
            <a:r>
              <a:rPr lang="en-US" sz="2400" dirty="0"/>
              <a:t>is the recommended baseline/mandatory method</a:t>
            </a:r>
          </a:p>
          <a:p>
            <a:r>
              <a:rPr lang="en-US" sz="2400" dirty="0"/>
              <a:t>Optimizations and modifications can be further developed and should be optional</a:t>
            </a:r>
          </a:p>
          <a:p>
            <a:endParaRPr lang="en-US" sz="2400" dirty="0"/>
          </a:p>
        </p:txBody>
      </p:sp>
      <p:sp>
        <p:nvSpPr>
          <p:cNvPr id="4" name="Date Placeholder 3">
            <a:extLst>
              <a:ext uri="{FF2B5EF4-FFF2-40B4-BE49-F238E27FC236}">
                <a16:creationId xmlns:a16="http://schemas.microsoft.com/office/drawing/2014/main" id="{94C7D6ED-03E1-E088-2ECB-919F17BAC041}"/>
              </a:ext>
            </a:extLst>
          </p:cNvPr>
          <p:cNvSpPr>
            <a:spLocks noGrp="1"/>
          </p:cNvSpPr>
          <p:nvPr>
            <p:ph type="dt" sz="half" idx="10"/>
          </p:nvPr>
        </p:nvSpPr>
        <p:spPr/>
        <p:txBody>
          <a:bodyPr/>
          <a:lstStyle/>
          <a:p>
            <a:r>
              <a:rPr lang="en-US" altLang="en-US"/>
              <a:t>Nov 2022</a:t>
            </a:r>
            <a:endParaRPr lang="en-US" altLang="en-US" dirty="0"/>
          </a:p>
        </p:txBody>
      </p:sp>
      <p:sp>
        <p:nvSpPr>
          <p:cNvPr id="5" name="Footer Placeholder 4">
            <a:extLst>
              <a:ext uri="{FF2B5EF4-FFF2-40B4-BE49-F238E27FC236}">
                <a16:creationId xmlns:a16="http://schemas.microsoft.com/office/drawing/2014/main" id="{E62C95FE-E1C2-B509-0CFF-4534698B5CC8}"/>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EBB70815-B17E-B7FC-A4AD-93180017CF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22569535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27084</TotalTime>
  <Words>637</Words>
  <Application>Microsoft Macintosh PowerPoint</Application>
  <PresentationFormat>On-screen Show (4:3)</PresentationFormat>
  <Paragraphs>82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Recap of One-to-One Ranging</vt:lpstr>
      <vt:lpstr>Concatenate “Many” Responders</vt:lpstr>
      <vt:lpstr>Control/Initialization/Poll Message</vt:lpstr>
      <vt:lpstr>Optimizations</vt:lpstr>
      <vt:lpstr>One Optimization Example: Switching the Order of Poll and Response Frame </vt:lpstr>
      <vt:lpstr>Modifications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Jinjing Jiang</cp:lastModifiedBy>
  <cp:revision>518</cp:revision>
  <cp:lastPrinted>1998-02-10T13:28:06Z</cp:lastPrinted>
  <dcterms:created xsi:type="dcterms:W3CDTF">2021-07-16T20:39:58Z</dcterms:created>
  <dcterms:modified xsi:type="dcterms:W3CDTF">2022-11-14T07:39:30Z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