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0" r:id="rId2"/>
    <p:sldId id="258" r:id="rId3"/>
    <p:sldId id="261" r:id="rId4"/>
    <p:sldId id="291" r:id="rId5"/>
    <p:sldId id="292" r:id="rId6"/>
    <p:sldId id="304" r:id="rId7"/>
    <p:sldId id="293" r:id="rId8"/>
    <p:sldId id="295" r:id="rId9"/>
    <p:sldId id="294" r:id="rId10"/>
    <p:sldId id="296" r:id="rId11"/>
    <p:sldId id="298" r:id="rId12"/>
    <p:sldId id="299" r:id="rId13"/>
    <p:sldId id="300" r:id="rId14"/>
    <p:sldId id="301" r:id="rId15"/>
    <p:sldId id="302" r:id="rId16"/>
    <p:sldId id="303" r:id="rId17"/>
    <p:sldId id="297" r:id="rId18"/>
    <p:sldId id="269"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
        <p:nvSpPr>
          <p:cNvPr id="4" name="Rectangle 4">
            <a:extLst>
              <a:ext uri="{FF2B5EF4-FFF2-40B4-BE49-F238E27FC236}">
                <a16:creationId xmlns:a16="http://schemas.microsoft.com/office/drawing/2014/main" id="{4275D2E7-5FFB-32C8-4FA8-44A448AB94C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
        <p:nvSpPr>
          <p:cNvPr id="7" name="Rectangle 4">
            <a:extLst>
              <a:ext uri="{FF2B5EF4-FFF2-40B4-BE49-F238E27FC236}">
                <a16:creationId xmlns:a16="http://schemas.microsoft.com/office/drawing/2014/main" id="{F474EDDD-0AD1-8AA9-B786-BA1C1FE3B20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
        <p:nvSpPr>
          <p:cNvPr id="7" name="Rectangle 4">
            <a:extLst>
              <a:ext uri="{FF2B5EF4-FFF2-40B4-BE49-F238E27FC236}">
                <a16:creationId xmlns:a16="http://schemas.microsoft.com/office/drawing/2014/main" id="{ECC06163-7892-3ABE-CDD6-679B4E070389}"/>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
        <p:nvSpPr>
          <p:cNvPr id="7" name="Rectangle 4">
            <a:extLst>
              <a:ext uri="{FF2B5EF4-FFF2-40B4-BE49-F238E27FC236}">
                <a16:creationId xmlns:a16="http://schemas.microsoft.com/office/drawing/2014/main" id="{3250E6F4-3E12-41AA-99E1-E39D47AEC468}"/>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
        <p:nvSpPr>
          <p:cNvPr id="7" name="Rectangle 4">
            <a:extLst>
              <a:ext uri="{FF2B5EF4-FFF2-40B4-BE49-F238E27FC236}">
                <a16:creationId xmlns:a16="http://schemas.microsoft.com/office/drawing/2014/main" id="{E41EA474-0CD6-869D-BE51-015011355E7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
        <p:nvSpPr>
          <p:cNvPr id="8" name="Rectangle 4">
            <a:extLst>
              <a:ext uri="{FF2B5EF4-FFF2-40B4-BE49-F238E27FC236}">
                <a16:creationId xmlns:a16="http://schemas.microsoft.com/office/drawing/2014/main" id="{C4A4117D-FBDA-B58C-CC0A-7D180A8BFA49}"/>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
        <p:nvSpPr>
          <p:cNvPr id="10" name="Rectangle 4">
            <a:extLst>
              <a:ext uri="{FF2B5EF4-FFF2-40B4-BE49-F238E27FC236}">
                <a16:creationId xmlns:a16="http://schemas.microsoft.com/office/drawing/2014/main" id="{3C6CDCEB-59C0-617A-5291-C6A67517DE62}"/>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
        <p:nvSpPr>
          <p:cNvPr id="6" name="Rectangle 4">
            <a:extLst>
              <a:ext uri="{FF2B5EF4-FFF2-40B4-BE49-F238E27FC236}">
                <a16:creationId xmlns:a16="http://schemas.microsoft.com/office/drawing/2014/main" id="{BCD842BB-2040-DFFE-F2AC-7871D0CA961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
        <p:nvSpPr>
          <p:cNvPr id="5" name="Rectangle 4">
            <a:extLst>
              <a:ext uri="{FF2B5EF4-FFF2-40B4-BE49-F238E27FC236}">
                <a16:creationId xmlns:a16="http://schemas.microsoft.com/office/drawing/2014/main" id="{4C55EF92-88CF-284C-258F-D84933FCC0E6}"/>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
        <p:nvSpPr>
          <p:cNvPr id="8" name="Rectangle 4">
            <a:extLst>
              <a:ext uri="{FF2B5EF4-FFF2-40B4-BE49-F238E27FC236}">
                <a16:creationId xmlns:a16="http://schemas.microsoft.com/office/drawing/2014/main" id="{F64DB89F-9B15-7EB1-4623-D0E87CD1BD75}"/>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
        <p:nvSpPr>
          <p:cNvPr id="8" name="Rectangle 4">
            <a:extLst>
              <a:ext uri="{FF2B5EF4-FFF2-40B4-BE49-F238E27FC236}">
                <a16:creationId xmlns:a16="http://schemas.microsoft.com/office/drawing/2014/main" id="{9F9DD602-9FC9-FA86-E318-7E895215BE04}"/>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802.15-22-0584-02-006a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2"/>
          </p:nvPr>
        </p:nvSpPr>
        <p:spPr>
          <a:xfrm>
            <a:off x="685800" y="378281"/>
            <a:ext cx="1600200" cy="215444"/>
          </a:xfrm>
        </p:spPr>
        <p:txBody>
          <a:bodyPr/>
          <a:lstStyle/>
          <a:p>
            <a:r>
              <a:rPr lang="en-US" altLang="ja-JP" dirty="0"/>
              <a:t>November 2022</a:t>
            </a:r>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Passengers Bus Use Case</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November 13th,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passengers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Path loss characteristics (10 passengers)</a:t>
            </a:r>
            <a:endParaRPr kumimoji="1" lang="ja-JP" altLang="en-US"/>
          </a:p>
        </p:txBody>
      </p:sp>
      <p:sp>
        <p:nvSpPr>
          <p:cNvPr id="4" name="フッター プレースホルダー 3">
            <a:extLst>
              <a:ext uri="{FF2B5EF4-FFF2-40B4-BE49-F238E27FC236}">
                <a16:creationId xmlns:a16="http://schemas.microsoft.com/office/drawing/2014/main" id="{08A516B9-2FEF-3961-CAD4-9BF01A7F0FA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sp>
        <p:nvSpPr>
          <p:cNvPr id="6" name="日付プレースホルダー 5">
            <a:extLst>
              <a:ext uri="{FF2B5EF4-FFF2-40B4-BE49-F238E27FC236}">
                <a16:creationId xmlns:a16="http://schemas.microsoft.com/office/drawing/2014/main" id="{926A9A58-A80B-AAE0-C9FC-245733530873}"/>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17B51D9C-B579-BD21-0697-0AE0DB7B83ED}"/>
              </a:ext>
            </a:extLst>
          </p:cNvPr>
          <p:cNvPicPr>
            <a:picLocks noChangeAspect="1"/>
          </p:cNvPicPr>
          <p:nvPr/>
        </p:nvPicPr>
        <p:blipFill>
          <a:blip r:embed="rId2"/>
          <a:stretch>
            <a:fillRect/>
          </a:stretch>
        </p:blipFill>
        <p:spPr>
          <a:xfrm>
            <a:off x="4292574" y="2323824"/>
            <a:ext cx="4482396" cy="1351973"/>
          </a:xfrm>
          <a:prstGeom prst="rect">
            <a:avLst/>
          </a:prstGeom>
        </p:spPr>
      </p:pic>
      <p:pic>
        <p:nvPicPr>
          <p:cNvPr id="8" name="図 7">
            <a:extLst>
              <a:ext uri="{FF2B5EF4-FFF2-40B4-BE49-F238E27FC236}">
                <a16:creationId xmlns:a16="http://schemas.microsoft.com/office/drawing/2014/main" id="{92EFCE97-5275-E975-CE92-F3C24DB7DEBF}"/>
              </a:ext>
            </a:extLst>
          </p:cNvPr>
          <p:cNvPicPr>
            <a:picLocks noChangeAspect="1"/>
          </p:cNvPicPr>
          <p:nvPr/>
        </p:nvPicPr>
        <p:blipFill>
          <a:blip r:embed="rId3"/>
          <a:stretch>
            <a:fillRect/>
          </a:stretch>
        </p:blipFill>
        <p:spPr>
          <a:xfrm>
            <a:off x="4310627" y="4175205"/>
            <a:ext cx="4429982" cy="1592755"/>
          </a:xfrm>
          <a:prstGeom prst="rect">
            <a:avLst/>
          </a:prstGeom>
        </p:spPr>
      </p:pic>
      <p:cxnSp>
        <p:nvCxnSpPr>
          <p:cNvPr id="9" name="直線矢印コネクタ 8">
            <a:extLst>
              <a:ext uri="{FF2B5EF4-FFF2-40B4-BE49-F238E27FC236}">
                <a16:creationId xmlns:a16="http://schemas.microsoft.com/office/drawing/2014/main" id="{B71DC3C3-3DBB-0E07-A2C9-790D14B10B5F}"/>
              </a:ext>
            </a:extLst>
          </p:cNvPr>
          <p:cNvCxnSpPr/>
          <p:nvPr/>
        </p:nvCxnSpPr>
        <p:spPr>
          <a:xfrm flipH="1">
            <a:off x="6689635" y="2780928"/>
            <a:ext cx="361950" cy="14287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 name="図 9">
            <a:extLst>
              <a:ext uri="{FF2B5EF4-FFF2-40B4-BE49-F238E27FC236}">
                <a16:creationId xmlns:a16="http://schemas.microsoft.com/office/drawing/2014/main" id="{C4AFDD28-4500-6C05-B2DB-A92646FB3CEF}"/>
              </a:ext>
            </a:extLst>
          </p:cNvPr>
          <p:cNvPicPr>
            <a:picLocks noChangeAspect="1"/>
          </p:cNvPicPr>
          <p:nvPr/>
        </p:nvPicPr>
        <p:blipFill>
          <a:blip r:embed="rId4"/>
          <a:stretch>
            <a:fillRect/>
          </a:stretch>
        </p:blipFill>
        <p:spPr>
          <a:xfrm>
            <a:off x="-11359" y="2460053"/>
            <a:ext cx="4442192" cy="3331644"/>
          </a:xfrm>
          <a:prstGeom prst="rect">
            <a:avLst/>
          </a:prstGeom>
        </p:spPr>
      </p:pic>
      <p:sp>
        <p:nvSpPr>
          <p:cNvPr id="3" name="円/楕円 2">
            <a:extLst>
              <a:ext uri="{FF2B5EF4-FFF2-40B4-BE49-F238E27FC236}">
                <a16:creationId xmlns:a16="http://schemas.microsoft.com/office/drawing/2014/main" id="{06562468-9B1B-3159-DA8B-590DE7E84E7E}"/>
              </a:ext>
            </a:extLst>
          </p:cNvPr>
          <p:cNvSpPr/>
          <p:nvPr/>
        </p:nvSpPr>
        <p:spPr bwMode="auto">
          <a:xfrm>
            <a:off x="7668344" y="3464533"/>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4E05B408-653B-9DC3-E6AA-2EE7826900B8}"/>
              </a:ext>
            </a:extLst>
          </p:cNvPr>
          <p:cNvSpPr/>
          <p:nvPr/>
        </p:nvSpPr>
        <p:spPr bwMode="auto">
          <a:xfrm>
            <a:off x="5055874" y="3464533"/>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290541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F82-649C-10D6-9CDF-A7805F4EA8A3}"/>
              </a:ext>
            </a:extLst>
          </p:cNvPr>
          <p:cNvSpPr>
            <a:spLocks noGrp="1"/>
          </p:cNvSpPr>
          <p:nvPr>
            <p:ph type="title"/>
          </p:nvPr>
        </p:nvSpPr>
        <p:spPr/>
        <p:txBody>
          <a:bodyPr/>
          <a:lstStyle/>
          <a:p>
            <a:r>
              <a:rPr kumimoji="1" lang="en" altLang="ja-JP" dirty="0"/>
              <a:t>Propagation analysis inside car cabin</a:t>
            </a:r>
            <a:endParaRPr kumimoji="1" lang="ja-JP" altLang="en-US"/>
          </a:p>
        </p:txBody>
      </p:sp>
      <p:sp>
        <p:nvSpPr>
          <p:cNvPr id="4" name="フッター プレースホルダー 3">
            <a:extLst>
              <a:ext uri="{FF2B5EF4-FFF2-40B4-BE49-F238E27FC236}">
                <a16:creationId xmlns:a16="http://schemas.microsoft.com/office/drawing/2014/main" id="{89597BC5-6C81-BAD5-39D3-136B1B4AD09C}"/>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8EF43A0E-0FCB-71CD-3CAA-F49838E3D8A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
        <p:nvSpPr>
          <p:cNvPr id="6" name="日付プレースホルダー 5">
            <a:extLst>
              <a:ext uri="{FF2B5EF4-FFF2-40B4-BE49-F238E27FC236}">
                <a16:creationId xmlns:a16="http://schemas.microsoft.com/office/drawing/2014/main" id="{97984C52-F665-C32F-8D93-5EFCFD0A1375}"/>
              </a:ext>
            </a:extLst>
          </p:cNvPr>
          <p:cNvSpPr>
            <a:spLocks noGrp="1"/>
          </p:cNvSpPr>
          <p:nvPr>
            <p:ph type="dt" sz="half" idx="2"/>
          </p:nvPr>
        </p:nvSpPr>
        <p:spPr/>
        <p:txBody>
          <a:bodyPr/>
          <a:lstStyle/>
          <a:p>
            <a:r>
              <a:rPr lang="en-US" altLang="ja-JP"/>
              <a:t>November 2022</a:t>
            </a:r>
            <a:endParaRPr lang="en-US" altLang="ja-JP" dirty="0"/>
          </a:p>
        </p:txBody>
      </p:sp>
      <p:pic>
        <p:nvPicPr>
          <p:cNvPr id="12" name="図 11">
            <a:extLst>
              <a:ext uri="{FF2B5EF4-FFF2-40B4-BE49-F238E27FC236}">
                <a16:creationId xmlns:a16="http://schemas.microsoft.com/office/drawing/2014/main" id="{9512BE27-CE4D-D220-3BAF-AE76189327EE}"/>
              </a:ext>
            </a:extLst>
          </p:cNvPr>
          <p:cNvPicPr>
            <a:picLocks noChangeAspect="1"/>
          </p:cNvPicPr>
          <p:nvPr/>
        </p:nvPicPr>
        <p:blipFill>
          <a:blip r:embed="rId2"/>
          <a:stretch>
            <a:fillRect/>
          </a:stretch>
        </p:blipFill>
        <p:spPr>
          <a:xfrm>
            <a:off x="323528" y="2052006"/>
            <a:ext cx="8544680" cy="3479976"/>
          </a:xfrm>
          <a:prstGeom prst="rect">
            <a:avLst/>
          </a:prstGeom>
        </p:spPr>
      </p:pic>
    </p:spTree>
    <p:extLst>
      <p:ext uri="{BB962C8B-B14F-4D97-AF65-F5344CB8AC3E}">
        <p14:creationId xmlns:p14="http://schemas.microsoft.com/office/powerpoint/2010/main" val="118419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10816-62F6-B738-6C1F-F8C9A5899961}"/>
              </a:ext>
            </a:extLst>
          </p:cNvPr>
          <p:cNvSpPr>
            <a:spLocks noGrp="1"/>
          </p:cNvSpPr>
          <p:nvPr>
            <p:ph type="title"/>
          </p:nvPr>
        </p:nvSpPr>
        <p:spPr/>
        <p:txBody>
          <a:bodyPr/>
          <a:lstStyle/>
          <a:p>
            <a:r>
              <a:rPr kumimoji="1" lang="en" altLang="ja-JP" sz="3200" dirty="0"/>
              <a:t>Transmitting and receiving antenna locations</a:t>
            </a:r>
            <a:endParaRPr kumimoji="1" lang="ja-JP" altLang="en-US" sz="3200"/>
          </a:p>
        </p:txBody>
      </p:sp>
      <p:sp>
        <p:nvSpPr>
          <p:cNvPr id="4" name="フッター プレースホルダー 3">
            <a:extLst>
              <a:ext uri="{FF2B5EF4-FFF2-40B4-BE49-F238E27FC236}">
                <a16:creationId xmlns:a16="http://schemas.microsoft.com/office/drawing/2014/main" id="{869EA62D-FEBB-2FBC-D23A-F29C618E95C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4B583AFE-9F71-C97B-905D-A24135332A5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sp>
        <p:nvSpPr>
          <p:cNvPr id="6" name="日付プレースホルダー 5">
            <a:extLst>
              <a:ext uri="{FF2B5EF4-FFF2-40B4-BE49-F238E27FC236}">
                <a16:creationId xmlns:a16="http://schemas.microsoft.com/office/drawing/2014/main" id="{2D840F7E-E892-A6ED-643A-54863D3EB880}"/>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FF345C97-4FF9-CFC9-F6DA-97569C703762}"/>
              </a:ext>
            </a:extLst>
          </p:cNvPr>
          <p:cNvPicPr>
            <a:picLocks noChangeAspect="1"/>
          </p:cNvPicPr>
          <p:nvPr/>
        </p:nvPicPr>
        <p:blipFill>
          <a:blip r:embed="rId2"/>
          <a:stretch>
            <a:fillRect/>
          </a:stretch>
        </p:blipFill>
        <p:spPr>
          <a:xfrm>
            <a:off x="473385" y="2055812"/>
            <a:ext cx="8137215" cy="3260726"/>
          </a:xfrm>
          <a:prstGeom prst="rect">
            <a:avLst/>
          </a:prstGeom>
        </p:spPr>
      </p:pic>
    </p:spTree>
    <p:extLst>
      <p:ext uri="{BB962C8B-B14F-4D97-AF65-F5344CB8AC3E}">
        <p14:creationId xmlns:p14="http://schemas.microsoft.com/office/powerpoint/2010/main" val="336935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0B04A-927E-7D61-3D0E-ADC8B5BAC2D1}"/>
              </a:ext>
            </a:extLst>
          </p:cNvPr>
          <p:cNvSpPr>
            <a:spLocks noGrp="1"/>
          </p:cNvSpPr>
          <p:nvPr>
            <p:ph type="title"/>
          </p:nvPr>
        </p:nvSpPr>
        <p:spPr/>
        <p:txBody>
          <a:bodyPr/>
          <a:lstStyle/>
          <a:p>
            <a:r>
              <a:rPr kumimoji="1" lang="en" altLang="ja-JP" dirty="0"/>
              <a:t>Path loss characteristics inside car cabin</a:t>
            </a:r>
            <a:endParaRPr kumimoji="1" lang="ja-JP" altLang="en-US"/>
          </a:p>
        </p:txBody>
      </p:sp>
      <p:sp>
        <p:nvSpPr>
          <p:cNvPr id="4" name="フッター プレースホルダー 3">
            <a:extLst>
              <a:ext uri="{FF2B5EF4-FFF2-40B4-BE49-F238E27FC236}">
                <a16:creationId xmlns:a16="http://schemas.microsoft.com/office/drawing/2014/main" id="{95B33B26-86FB-A981-D471-C4D210DD5552}"/>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FB3A998D-7CF2-577E-C149-F75B712180D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sp>
        <p:nvSpPr>
          <p:cNvPr id="6" name="日付プレースホルダー 5">
            <a:extLst>
              <a:ext uri="{FF2B5EF4-FFF2-40B4-BE49-F238E27FC236}">
                <a16:creationId xmlns:a16="http://schemas.microsoft.com/office/drawing/2014/main" id="{9F28DF8C-63FD-1077-EE46-01EFB90EFBB9}"/>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1AF4BD53-A434-989A-0F09-17B16E774FA7}"/>
              </a:ext>
            </a:extLst>
          </p:cNvPr>
          <p:cNvPicPr>
            <a:picLocks noChangeAspect="1"/>
          </p:cNvPicPr>
          <p:nvPr/>
        </p:nvPicPr>
        <p:blipFill rotWithShape="1">
          <a:blip r:embed="rId2"/>
          <a:srcRect l="3352" t="2275"/>
          <a:stretch/>
        </p:blipFill>
        <p:spPr>
          <a:xfrm>
            <a:off x="1466226" y="1556792"/>
            <a:ext cx="6211547" cy="4818585"/>
          </a:xfrm>
          <a:prstGeom prst="rect">
            <a:avLst/>
          </a:prstGeom>
        </p:spPr>
      </p:pic>
    </p:spTree>
    <p:extLst>
      <p:ext uri="{BB962C8B-B14F-4D97-AF65-F5344CB8AC3E}">
        <p14:creationId xmlns:p14="http://schemas.microsoft.com/office/powerpoint/2010/main" val="82916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93DEC-818A-09BB-EE36-D0FE2FCB5C7E}"/>
              </a:ext>
            </a:extLst>
          </p:cNvPr>
          <p:cNvSpPr>
            <a:spLocks noGrp="1"/>
          </p:cNvSpPr>
          <p:nvPr>
            <p:ph type="title"/>
          </p:nvPr>
        </p:nvSpPr>
        <p:spPr/>
        <p:txBody>
          <a:bodyPr/>
          <a:lstStyle/>
          <a:p>
            <a:r>
              <a:rPr kumimoji="1" lang="en" altLang="ja-JP" dirty="0"/>
              <a:t>Propagation analysis inside engine room</a:t>
            </a:r>
            <a:endParaRPr kumimoji="1" lang="ja-JP" altLang="en-US"/>
          </a:p>
        </p:txBody>
      </p:sp>
      <p:sp>
        <p:nvSpPr>
          <p:cNvPr id="4" name="フッター プレースホルダー 3">
            <a:extLst>
              <a:ext uri="{FF2B5EF4-FFF2-40B4-BE49-F238E27FC236}">
                <a16:creationId xmlns:a16="http://schemas.microsoft.com/office/drawing/2014/main" id="{1D39B508-11DF-F288-7B6E-5C27BA4DA7A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53D26537-F16E-13B7-4824-A3A8767172B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sp>
        <p:nvSpPr>
          <p:cNvPr id="6" name="日付プレースホルダー 5">
            <a:extLst>
              <a:ext uri="{FF2B5EF4-FFF2-40B4-BE49-F238E27FC236}">
                <a16:creationId xmlns:a16="http://schemas.microsoft.com/office/drawing/2014/main" id="{1F738284-447C-D4B0-9BFD-81E9CA6CD185}"/>
              </a:ext>
            </a:extLst>
          </p:cNvPr>
          <p:cNvSpPr>
            <a:spLocks noGrp="1"/>
          </p:cNvSpPr>
          <p:nvPr>
            <p:ph type="dt" sz="half" idx="2"/>
          </p:nvPr>
        </p:nvSpPr>
        <p:spPr/>
        <p:txBody>
          <a:bodyPr/>
          <a:lstStyle/>
          <a:p>
            <a:r>
              <a:rPr lang="en-US" altLang="ja-JP"/>
              <a:t>November 2022</a:t>
            </a:r>
            <a:endParaRPr lang="en-US" altLang="ja-JP" dirty="0"/>
          </a:p>
        </p:txBody>
      </p:sp>
      <p:pic>
        <p:nvPicPr>
          <p:cNvPr id="8" name="図 7">
            <a:extLst>
              <a:ext uri="{FF2B5EF4-FFF2-40B4-BE49-F238E27FC236}">
                <a16:creationId xmlns:a16="http://schemas.microsoft.com/office/drawing/2014/main" id="{EB53A8E5-0A6D-A0E3-4B35-CFF34A7FAF80}"/>
              </a:ext>
            </a:extLst>
          </p:cNvPr>
          <p:cNvPicPr>
            <a:picLocks noChangeAspect="1"/>
          </p:cNvPicPr>
          <p:nvPr/>
        </p:nvPicPr>
        <p:blipFill>
          <a:blip r:embed="rId2"/>
          <a:stretch>
            <a:fillRect/>
          </a:stretch>
        </p:blipFill>
        <p:spPr>
          <a:xfrm>
            <a:off x="551993" y="2204864"/>
            <a:ext cx="8040014" cy="3244798"/>
          </a:xfrm>
          <a:prstGeom prst="rect">
            <a:avLst/>
          </a:prstGeom>
        </p:spPr>
      </p:pic>
    </p:spTree>
    <p:extLst>
      <p:ext uri="{BB962C8B-B14F-4D97-AF65-F5344CB8AC3E}">
        <p14:creationId xmlns:p14="http://schemas.microsoft.com/office/powerpoint/2010/main" val="102577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944E35-2F08-499D-C60A-F2849EEE2FBA}"/>
              </a:ext>
            </a:extLst>
          </p:cNvPr>
          <p:cNvSpPr>
            <a:spLocks noGrp="1"/>
          </p:cNvSpPr>
          <p:nvPr>
            <p:ph type="title"/>
          </p:nvPr>
        </p:nvSpPr>
        <p:spPr/>
        <p:txBody>
          <a:bodyPr/>
          <a:lstStyle/>
          <a:p>
            <a:r>
              <a:rPr kumimoji="1" lang="en" altLang="ja-JP" sz="3200" dirty="0"/>
              <a:t>Transmitting and receiving antenna locations</a:t>
            </a:r>
            <a:endParaRPr kumimoji="1" lang="ja-JP" altLang="en-US" sz="3200"/>
          </a:p>
        </p:txBody>
      </p:sp>
      <p:sp>
        <p:nvSpPr>
          <p:cNvPr id="4" name="フッター プレースホルダー 3">
            <a:extLst>
              <a:ext uri="{FF2B5EF4-FFF2-40B4-BE49-F238E27FC236}">
                <a16:creationId xmlns:a16="http://schemas.microsoft.com/office/drawing/2014/main" id="{1FA123EA-4FA3-1A0D-653C-264A72FE453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44FE7C90-E5AD-CF7E-69D7-9BAD27FD60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sp>
        <p:nvSpPr>
          <p:cNvPr id="6" name="日付プレースホルダー 5">
            <a:extLst>
              <a:ext uri="{FF2B5EF4-FFF2-40B4-BE49-F238E27FC236}">
                <a16:creationId xmlns:a16="http://schemas.microsoft.com/office/drawing/2014/main" id="{ACDE510F-9CF4-4036-E6CA-1045EC584F45}"/>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9E3F45DA-2EE6-C532-EDAE-7E008FA9DCB8}"/>
              </a:ext>
            </a:extLst>
          </p:cNvPr>
          <p:cNvPicPr>
            <a:picLocks noChangeAspect="1"/>
          </p:cNvPicPr>
          <p:nvPr/>
        </p:nvPicPr>
        <p:blipFill>
          <a:blip r:embed="rId2"/>
          <a:stretch>
            <a:fillRect/>
          </a:stretch>
        </p:blipFill>
        <p:spPr>
          <a:xfrm>
            <a:off x="441841" y="2204864"/>
            <a:ext cx="8260318" cy="3165805"/>
          </a:xfrm>
          <a:prstGeom prst="rect">
            <a:avLst/>
          </a:prstGeom>
        </p:spPr>
      </p:pic>
    </p:spTree>
    <p:extLst>
      <p:ext uri="{BB962C8B-B14F-4D97-AF65-F5344CB8AC3E}">
        <p14:creationId xmlns:p14="http://schemas.microsoft.com/office/powerpoint/2010/main" val="263364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C9CAF6-D944-CA52-6104-6FB0DE8C4914}"/>
              </a:ext>
            </a:extLst>
          </p:cNvPr>
          <p:cNvSpPr>
            <a:spLocks noGrp="1"/>
          </p:cNvSpPr>
          <p:nvPr>
            <p:ph type="title"/>
          </p:nvPr>
        </p:nvSpPr>
        <p:spPr/>
        <p:txBody>
          <a:bodyPr/>
          <a:lstStyle/>
          <a:p>
            <a:r>
              <a:rPr kumimoji="1" lang="en" altLang="ja-JP" sz="3200" dirty="0"/>
              <a:t>Path loss characteristics inside engine room</a:t>
            </a:r>
            <a:endParaRPr kumimoji="1" lang="ja-JP" altLang="en-US" sz="3200"/>
          </a:p>
        </p:txBody>
      </p:sp>
      <p:sp>
        <p:nvSpPr>
          <p:cNvPr id="4" name="フッター プレースホルダー 3">
            <a:extLst>
              <a:ext uri="{FF2B5EF4-FFF2-40B4-BE49-F238E27FC236}">
                <a16:creationId xmlns:a16="http://schemas.microsoft.com/office/drawing/2014/main" id="{56B3BA0B-F9FD-8AA2-51D4-576729F7298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E3833218-B90A-8AD8-8EBD-68E4691BFA0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sp>
        <p:nvSpPr>
          <p:cNvPr id="6" name="日付プレースホルダー 5">
            <a:extLst>
              <a:ext uri="{FF2B5EF4-FFF2-40B4-BE49-F238E27FC236}">
                <a16:creationId xmlns:a16="http://schemas.microsoft.com/office/drawing/2014/main" id="{33D2A84B-6B3A-EA41-7B28-4E3C2E92C268}"/>
              </a:ext>
            </a:extLst>
          </p:cNvPr>
          <p:cNvSpPr>
            <a:spLocks noGrp="1"/>
          </p:cNvSpPr>
          <p:nvPr>
            <p:ph type="dt" sz="half" idx="2"/>
          </p:nvPr>
        </p:nvSpPr>
        <p:spPr/>
        <p:txBody>
          <a:bodyPr/>
          <a:lstStyle/>
          <a:p>
            <a:r>
              <a:rPr lang="en-US" altLang="ja-JP"/>
              <a:t>November 2022</a:t>
            </a:r>
            <a:endParaRPr lang="en-US" altLang="ja-JP" dirty="0"/>
          </a:p>
        </p:txBody>
      </p:sp>
      <p:pic>
        <p:nvPicPr>
          <p:cNvPr id="7" name="コンテンツ プレースホルダー 5">
            <a:extLst>
              <a:ext uri="{FF2B5EF4-FFF2-40B4-BE49-F238E27FC236}">
                <a16:creationId xmlns:a16="http://schemas.microsoft.com/office/drawing/2014/main" id="{3CD5137A-A0D7-37E0-BA4E-FFFBACE8B6A7}"/>
              </a:ext>
            </a:extLst>
          </p:cNvPr>
          <p:cNvPicPr>
            <a:picLocks noGrp="1" noChangeAspect="1"/>
          </p:cNvPicPr>
          <p:nvPr>
            <p:ph idx="1"/>
          </p:nvPr>
        </p:nvPicPr>
        <p:blipFill rotWithShape="1">
          <a:blip r:embed="rId2"/>
          <a:srcRect l="3395" b="4566"/>
          <a:stretch/>
        </p:blipFill>
        <p:spPr>
          <a:xfrm>
            <a:off x="1691680" y="1556792"/>
            <a:ext cx="5986174" cy="4820909"/>
          </a:xfrm>
        </p:spPr>
      </p:pic>
    </p:spTree>
    <p:extLst>
      <p:ext uri="{BB962C8B-B14F-4D97-AF65-F5344CB8AC3E}">
        <p14:creationId xmlns:p14="http://schemas.microsoft.com/office/powerpoint/2010/main" val="154184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09138-E78F-C1DD-9195-EC91B5E9E5EC}"/>
              </a:ext>
            </a:extLst>
          </p:cNvPr>
          <p:cNvSpPr>
            <a:spLocks noGrp="1"/>
          </p:cNvSpPr>
          <p:nvPr>
            <p:ph type="title"/>
          </p:nvPr>
        </p:nvSpPr>
        <p:spPr/>
        <p:txBody>
          <a:bodyPr/>
          <a:lstStyle/>
          <a:p>
            <a:r>
              <a:rPr kumimoji="1" lang="en-US" altLang="ja-JP" dirty="0"/>
              <a:t>Summary and future works</a:t>
            </a:r>
            <a:endParaRPr kumimoji="1" lang="ja-JP" altLang="en-US"/>
          </a:p>
        </p:txBody>
      </p:sp>
      <p:sp>
        <p:nvSpPr>
          <p:cNvPr id="3" name="コンテンツ プレースホルダー 2">
            <a:extLst>
              <a:ext uri="{FF2B5EF4-FFF2-40B4-BE49-F238E27FC236}">
                <a16:creationId xmlns:a16="http://schemas.microsoft.com/office/drawing/2014/main" id="{0287EC3C-A2CF-4BFC-F9F5-CBA4CC2C860E}"/>
              </a:ext>
            </a:extLst>
          </p:cNvPr>
          <p:cNvSpPr>
            <a:spLocks noGrp="1"/>
          </p:cNvSpPr>
          <p:nvPr>
            <p:ph idx="1"/>
          </p:nvPr>
        </p:nvSpPr>
        <p:spPr/>
        <p:txBody>
          <a:bodyPr/>
          <a:lstStyle/>
          <a:p>
            <a:r>
              <a:rPr kumimoji="1" lang="en-US" altLang="ja-JP" sz="2800" dirty="0">
                <a:latin typeface="Times New Roman" panose="02020603050405020304" pitchFamily="18" charset="0"/>
                <a:ea typeface="+mj-ea"/>
                <a:cs typeface="Times New Roman" panose="02020603050405020304" pitchFamily="18" charset="0"/>
              </a:rPr>
              <a:t>The path loss characteristics </a:t>
            </a:r>
            <a:r>
              <a:rPr lang="en-US" altLang="ja-JP" sz="2800" dirty="0">
                <a:latin typeface="Times New Roman" panose="02020603050405020304" pitchFamily="18" charset="0"/>
                <a:ea typeface="+mj-ea"/>
                <a:cs typeface="Times New Roman" panose="02020603050405020304" pitchFamily="18" charset="0"/>
              </a:rPr>
              <a:t>were evaluated based on the ray-tracing method under passenger bus environments</a:t>
            </a:r>
          </a:p>
          <a:p>
            <a:endParaRPr lang="en-US" altLang="ja-JP" sz="2800" dirty="0">
              <a:latin typeface="Times New Roman" panose="02020603050405020304" pitchFamily="18" charset="0"/>
              <a:ea typeface="+mj-ea"/>
              <a:cs typeface="Times New Roman" panose="02020603050405020304" pitchFamily="18" charset="0"/>
            </a:endParaRPr>
          </a:p>
          <a:p>
            <a:r>
              <a:rPr kumimoji="1" lang="en-US" altLang="ja-JP" sz="2800" dirty="0">
                <a:latin typeface="Times New Roman" panose="02020603050405020304" pitchFamily="18" charset="0"/>
                <a:ea typeface="+mj-ea"/>
                <a:cs typeface="Times New Roman" panose="02020603050405020304" pitchFamily="18" charset="0"/>
              </a:rPr>
              <a:t>Future works includes time-domain analyses in the passenger bus model inclu</a:t>
            </a:r>
            <a:r>
              <a:rPr lang="en-US" altLang="ja-JP" sz="2800" dirty="0">
                <a:latin typeface="Times New Roman" panose="02020603050405020304" pitchFamily="18" charset="0"/>
                <a:ea typeface="+mj-ea"/>
                <a:cs typeface="Times New Roman" panose="02020603050405020304" pitchFamily="18" charset="0"/>
              </a:rPr>
              <a:t>ding multipath power delay profile and RMS multipath delay spread</a:t>
            </a:r>
            <a:endParaRPr kumimoji="1" lang="ja-JP" altLang="en-US" sz="2800">
              <a:latin typeface="Times New Roman" panose="02020603050405020304" pitchFamily="18" charset="0"/>
              <a:ea typeface="+mj-ea"/>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7AEE6C72-14F2-ED20-C020-024F38CBB1A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FF9DBF9B-0E85-5945-E0FC-35654A80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sp>
        <p:nvSpPr>
          <p:cNvPr id="6" name="日付プレースホルダー 5">
            <a:extLst>
              <a:ext uri="{FF2B5EF4-FFF2-40B4-BE49-F238E27FC236}">
                <a16:creationId xmlns:a16="http://schemas.microsoft.com/office/drawing/2014/main" id="{0823C1A4-0C3C-C4CB-FF01-4BA29D114D71}"/>
              </a:ext>
            </a:extLst>
          </p:cNvPr>
          <p:cNvSpPr>
            <a:spLocks noGrp="1"/>
          </p:cNvSpPr>
          <p:nvPr>
            <p:ph type="dt" sz="half" idx="2"/>
          </p:nvPr>
        </p:nvSpPr>
        <p:spPr/>
        <p:txBody>
          <a:bodyPr/>
          <a:lstStyle/>
          <a:p>
            <a:r>
              <a:rPr lang="en-US" altLang="ja-JP"/>
              <a:t>November 2022</a:t>
            </a:r>
            <a:endParaRPr lang="en-US" altLang="ja-JP" dirty="0"/>
          </a:p>
        </p:txBody>
      </p:sp>
    </p:spTree>
    <p:extLst>
      <p:ext uri="{BB962C8B-B14F-4D97-AF65-F5344CB8AC3E}">
        <p14:creationId xmlns:p14="http://schemas.microsoft.com/office/powerpoint/2010/main" val="405106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sp>
        <p:nvSpPr>
          <p:cNvPr id="7" name="日付プレースホルダー 1">
            <a:extLst>
              <a:ext uri="{FF2B5EF4-FFF2-40B4-BE49-F238E27FC236}">
                <a16:creationId xmlns:a16="http://schemas.microsoft.com/office/drawing/2014/main" id="{F017EC43-EAB4-D0AD-42B5-C68B3435A7F0}"/>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 Passengers Bus Use Case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2" name="日付プレースホルダー 1">
            <a:extLst>
              <a:ext uri="{FF2B5EF4-FFF2-40B4-BE49-F238E27FC236}">
                <a16:creationId xmlns:a16="http://schemas.microsoft.com/office/drawing/2014/main" id="{FDDCC8FD-B1EC-7AA8-1116-AB2E70F4E6B4}"/>
              </a:ext>
            </a:extLst>
          </p:cNvPr>
          <p:cNvSpPr>
            <a:spLocks noGrp="1"/>
          </p:cNvSpPr>
          <p:nvPr>
            <p:ph type="dt" sz="half" idx="2"/>
          </p:nvPr>
        </p:nvSpPr>
        <p:spPr>
          <a:xfrm>
            <a:off x="685800" y="378281"/>
            <a:ext cx="1600200" cy="215444"/>
          </a:xfrm>
        </p:spPr>
        <p:txBody>
          <a:bodyPr/>
          <a:lstStyle/>
          <a:p>
            <a:r>
              <a:rPr lang="en-US" altLang="ja-JP" dirty="0"/>
              <a:t>November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
        <p:nvSpPr>
          <p:cNvPr id="13" name="日付プレースホルダー 1">
            <a:extLst>
              <a:ext uri="{FF2B5EF4-FFF2-40B4-BE49-F238E27FC236}">
                <a16:creationId xmlns:a16="http://schemas.microsoft.com/office/drawing/2014/main" id="{C210FC50-49E3-1B40-F55B-F4ECAE8FBCED}"/>
              </a:ext>
            </a:extLst>
          </p:cNvPr>
          <p:cNvSpPr>
            <a:spLocks noGrp="1"/>
          </p:cNvSpPr>
          <p:nvPr>
            <p:ph type="dt" sz="half" idx="2"/>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3" name="日付プレースホルダー 1">
            <a:extLst>
              <a:ext uri="{FF2B5EF4-FFF2-40B4-BE49-F238E27FC236}">
                <a16:creationId xmlns:a16="http://schemas.microsoft.com/office/drawing/2014/main" id="{2B4FA203-B7A7-9636-636E-078227B3997E}"/>
              </a:ext>
            </a:extLst>
          </p:cNvPr>
          <p:cNvSpPr>
            <a:spLocks noGrp="1"/>
          </p:cNvSpPr>
          <p:nvPr>
            <p:ph type="dt" sz="half" idx="2"/>
          </p:nvPr>
        </p:nvSpPr>
        <p:spPr>
          <a:xfrm>
            <a:off x="685800" y="378281"/>
            <a:ext cx="1600200" cy="215444"/>
          </a:xfrm>
        </p:spPr>
        <p:txBody>
          <a:bodyPr/>
          <a:lstStyle/>
          <a:p>
            <a:r>
              <a:rPr lang="en-US" altLang="ja-JP" dirty="0"/>
              <a:t>November 2022</a:t>
            </a:r>
          </a:p>
        </p:txBody>
      </p:sp>
      <p:sp>
        <p:nvSpPr>
          <p:cNvPr id="4" name="円/楕円 3">
            <a:extLst>
              <a:ext uri="{FF2B5EF4-FFF2-40B4-BE49-F238E27FC236}">
                <a16:creationId xmlns:a16="http://schemas.microsoft.com/office/drawing/2014/main" id="{0A7F0D18-CBE4-4E92-9CBB-4475F690EBBC}"/>
              </a:ext>
            </a:extLst>
          </p:cNvPr>
          <p:cNvSpPr/>
          <p:nvPr/>
        </p:nvSpPr>
        <p:spPr bwMode="auto">
          <a:xfrm>
            <a:off x="6444208" y="3356992"/>
            <a:ext cx="216024" cy="36004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7C64D12-963C-1A71-E502-9DBD15B03DB1}"/>
              </a:ext>
            </a:extLst>
          </p:cNvPr>
          <p:cNvSpPr/>
          <p:nvPr/>
        </p:nvSpPr>
        <p:spPr bwMode="auto">
          <a:xfrm rot="180778">
            <a:off x="7524328" y="2757329"/>
            <a:ext cx="144016" cy="308059"/>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9191DA0D-8CC3-5441-0D8C-158835204564}"/>
              </a:ext>
            </a:extLst>
          </p:cNvPr>
          <p:cNvSpPr/>
          <p:nvPr/>
        </p:nvSpPr>
        <p:spPr bwMode="auto">
          <a:xfrm rot="21395101">
            <a:off x="5806698" y="3146720"/>
            <a:ext cx="203870" cy="360681"/>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1A623BB5-E4B3-C5D9-25E5-361D1EBB3853}"/>
              </a:ext>
            </a:extLst>
          </p:cNvPr>
          <p:cNvSpPr/>
          <p:nvPr/>
        </p:nvSpPr>
        <p:spPr bwMode="auto">
          <a:xfrm rot="21395101">
            <a:off x="6957243" y="2614228"/>
            <a:ext cx="159807" cy="306228"/>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C83B-7A22-9897-6A3B-57EB2C2EDEA7}"/>
              </a:ext>
            </a:extLst>
          </p:cNvPr>
          <p:cNvSpPr>
            <a:spLocks noGrp="1"/>
          </p:cNvSpPr>
          <p:nvPr>
            <p:ph type="title"/>
          </p:nvPr>
        </p:nvSpPr>
        <p:spPr/>
        <p:txBody>
          <a:bodyPr/>
          <a:lstStyle/>
          <a:p>
            <a:r>
              <a:rPr kumimoji="1" lang="en-US" altLang="ja-JP" dirty="0"/>
              <a:t>Simulation setup</a:t>
            </a:r>
            <a:endParaRPr kumimoji="1" lang="ja-JP" altLang="en-US"/>
          </a:p>
        </p:txBody>
      </p:sp>
      <p:sp>
        <p:nvSpPr>
          <p:cNvPr id="4" name="フッター プレースホルダー 3">
            <a:extLst>
              <a:ext uri="{FF2B5EF4-FFF2-40B4-BE49-F238E27FC236}">
                <a16:creationId xmlns:a16="http://schemas.microsoft.com/office/drawing/2014/main" id="{D32F3302-F363-17A1-5469-6DCE80D9BF4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EB163E48-3240-77B7-DE4D-5C6B50CBB91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sp>
        <p:nvSpPr>
          <p:cNvPr id="6" name="日付プレースホルダー 5">
            <a:extLst>
              <a:ext uri="{FF2B5EF4-FFF2-40B4-BE49-F238E27FC236}">
                <a16:creationId xmlns:a16="http://schemas.microsoft.com/office/drawing/2014/main" id="{FC9384B5-C63C-FF2F-37A2-85891DD3EF20}"/>
              </a:ext>
            </a:extLst>
          </p:cNvPr>
          <p:cNvSpPr>
            <a:spLocks noGrp="1"/>
          </p:cNvSpPr>
          <p:nvPr>
            <p:ph type="dt" sz="half" idx="2"/>
          </p:nvPr>
        </p:nvSpPr>
        <p:spPr/>
        <p:txBody>
          <a:bodyPr/>
          <a:lstStyle/>
          <a:p>
            <a:r>
              <a:rPr lang="en-US" altLang="ja-JP"/>
              <a:t>November 2022</a:t>
            </a:r>
            <a:endParaRPr lang="en-US" altLang="ja-JP" dirty="0"/>
          </a:p>
        </p:txBody>
      </p:sp>
      <p:pic>
        <p:nvPicPr>
          <p:cNvPr id="15" name="図 14" descr="設計図 が含まれている画像&#10;&#10;自動的に生成された説明">
            <a:extLst>
              <a:ext uri="{FF2B5EF4-FFF2-40B4-BE49-F238E27FC236}">
                <a16:creationId xmlns:a16="http://schemas.microsoft.com/office/drawing/2014/main" id="{CBF33B8D-8814-2284-6A18-48FA6A5546AD}"/>
              </a:ext>
            </a:extLst>
          </p:cNvPr>
          <p:cNvPicPr>
            <a:picLocks noChangeAspect="1"/>
          </p:cNvPicPr>
          <p:nvPr/>
        </p:nvPicPr>
        <p:blipFill rotWithShape="1">
          <a:blip r:embed="rId2">
            <a:extLst>
              <a:ext uri="{28A0092B-C50C-407E-A947-70E740481C1C}">
                <a14:useLocalDpi xmlns:a14="http://schemas.microsoft.com/office/drawing/2010/main" val="0"/>
              </a:ext>
            </a:extLst>
          </a:blip>
          <a:srcRect l="6214" r="7469" b="4386"/>
          <a:stretch/>
        </p:blipFill>
        <p:spPr>
          <a:xfrm>
            <a:off x="107504" y="2211792"/>
            <a:ext cx="6702725" cy="4169536"/>
          </a:xfrm>
          <a:prstGeom prst="rect">
            <a:avLst/>
          </a:prstGeom>
        </p:spPr>
      </p:pic>
      <p:sp>
        <p:nvSpPr>
          <p:cNvPr id="16" name="テキスト ボックス 15">
            <a:extLst>
              <a:ext uri="{FF2B5EF4-FFF2-40B4-BE49-F238E27FC236}">
                <a16:creationId xmlns:a16="http://schemas.microsoft.com/office/drawing/2014/main" id="{930ACE95-808F-5924-0926-25DFC24FDC90}"/>
              </a:ext>
            </a:extLst>
          </p:cNvPr>
          <p:cNvSpPr txBox="1"/>
          <p:nvPr/>
        </p:nvSpPr>
        <p:spPr>
          <a:xfrm>
            <a:off x="2564116" y="3803719"/>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P1</a:t>
            </a:r>
            <a:endParaRPr kumimoji="1" lang="ja-JP" altLang="en-US" sz="1800" dirty="0">
              <a:solidFill>
                <a:prstClr val="black"/>
              </a:solidFill>
              <a:latin typeface="Times New Roman"/>
              <a:ea typeface="ＭＳ Ｐゴシック"/>
            </a:endParaRPr>
          </a:p>
        </p:txBody>
      </p:sp>
      <p:sp>
        <p:nvSpPr>
          <p:cNvPr id="17" name="テキスト ボックス 16">
            <a:extLst>
              <a:ext uri="{FF2B5EF4-FFF2-40B4-BE49-F238E27FC236}">
                <a16:creationId xmlns:a16="http://schemas.microsoft.com/office/drawing/2014/main" id="{4E19A73A-D9CF-6D90-2118-4EEC59BAD301}"/>
              </a:ext>
            </a:extLst>
          </p:cNvPr>
          <p:cNvSpPr txBox="1"/>
          <p:nvPr/>
        </p:nvSpPr>
        <p:spPr>
          <a:xfrm>
            <a:off x="1265403" y="3619053"/>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a:solidFill>
                  <a:prstClr val="black"/>
                </a:solidFill>
                <a:latin typeface="Times New Roman"/>
                <a:ea typeface="ＭＳ Ｐゴシック"/>
              </a:rPr>
              <a:t>P2</a:t>
            </a:r>
            <a:endParaRPr kumimoji="1" lang="ja-JP" altLang="en-US" sz="1800" dirty="0">
              <a:solidFill>
                <a:prstClr val="black"/>
              </a:solidFill>
              <a:latin typeface="Times New Roman"/>
              <a:ea typeface="ＭＳ Ｐゴシック"/>
            </a:endParaRPr>
          </a:p>
        </p:txBody>
      </p:sp>
      <p:sp>
        <p:nvSpPr>
          <p:cNvPr id="18" name="テキスト ボックス 17">
            <a:extLst>
              <a:ext uri="{FF2B5EF4-FFF2-40B4-BE49-F238E27FC236}">
                <a16:creationId xmlns:a16="http://schemas.microsoft.com/office/drawing/2014/main" id="{CBE22D32-FD99-2B15-AE91-1E03C1F77BB7}"/>
              </a:ext>
            </a:extLst>
          </p:cNvPr>
          <p:cNvSpPr txBox="1"/>
          <p:nvPr/>
        </p:nvSpPr>
        <p:spPr>
          <a:xfrm>
            <a:off x="5508104" y="3573016"/>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P3</a:t>
            </a:r>
            <a:endParaRPr kumimoji="1" lang="ja-JP" altLang="en-US" sz="1800" dirty="0">
              <a:solidFill>
                <a:prstClr val="black"/>
              </a:solidFill>
              <a:latin typeface="Times New Roman"/>
              <a:ea typeface="ＭＳ Ｐゴシック"/>
            </a:endParaRPr>
          </a:p>
        </p:txBody>
      </p:sp>
      <p:sp>
        <p:nvSpPr>
          <p:cNvPr id="19" name="テキスト ボックス 18">
            <a:extLst>
              <a:ext uri="{FF2B5EF4-FFF2-40B4-BE49-F238E27FC236}">
                <a16:creationId xmlns:a16="http://schemas.microsoft.com/office/drawing/2014/main" id="{C1C739F0-6E8C-BAA7-EE31-6D2FF25B76B7}"/>
              </a:ext>
            </a:extLst>
          </p:cNvPr>
          <p:cNvSpPr txBox="1"/>
          <p:nvPr/>
        </p:nvSpPr>
        <p:spPr>
          <a:xfrm>
            <a:off x="4211960" y="3838032"/>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P4</a:t>
            </a:r>
            <a:endParaRPr kumimoji="1" lang="ja-JP" altLang="en-US" sz="1800" dirty="0">
              <a:solidFill>
                <a:prstClr val="black"/>
              </a:solidFill>
              <a:latin typeface="Times New Roman"/>
              <a:ea typeface="ＭＳ Ｐゴシック"/>
            </a:endParaRPr>
          </a:p>
        </p:txBody>
      </p:sp>
      <p:sp>
        <p:nvSpPr>
          <p:cNvPr id="20" name="テキスト ボックス 19">
            <a:extLst>
              <a:ext uri="{FF2B5EF4-FFF2-40B4-BE49-F238E27FC236}">
                <a16:creationId xmlns:a16="http://schemas.microsoft.com/office/drawing/2014/main" id="{8EE0799D-CAAF-95FA-E1DF-2A28AD300EBB}"/>
              </a:ext>
            </a:extLst>
          </p:cNvPr>
          <p:cNvSpPr txBox="1"/>
          <p:nvPr/>
        </p:nvSpPr>
        <p:spPr>
          <a:xfrm>
            <a:off x="1693725" y="2204864"/>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a:solidFill>
                  <a:prstClr val="black"/>
                </a:solidFill>
                <a:latin typeface="Times New Roman"/>
                <a:ea typeface="ＭＳ Ｐゴシック"/>
              </a:rPr>
              <a:t>P5</a:t>
            </a:r>
            <a:endParaRPr kumimoji="1" lang="ja-JP" altLang="en-US" sz="1800" dirty="0">
              <a:solidFill>
                <a:prstClr val="black"/>
              </a:solidFill>
              <a:latin typeface="Times New Roman"/>
              <a:ea typeface="ＭＳ Ｐゴシック"/>
            </a:endParaRPr>
          </a:p>
        </p:txBody>
      </p:sp>
      <p:sp>
        <p:nvSpPr>
          <p:cNvPr id="21" name="テキスト ボックス 20">
            <a:extLst>
              <a:ext uri="{FF2B5EF4-FFF2-40B4-BE49-F238E27FC236}">
                <a16:creationId xmlns:a16="http://schemas.microsoft.com/office/drawing/2014/main" id="{A88C5793-D0F7-F97B-51BB-7CDBD48E0B3B}"/>
              </a:ext>
            </a:extLst>
          </p:cNvPr>
          <p:cNvSpPr txBox="1"/>
          <p:nvPr/>
        </p:nvSpPr>
        <p:spPr>
          <a:xfrm>
            <a:off x="501791" y="2483015"/>
            <a:ext cx="428322"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P6</a:t>
            </a:r>
            <a:endParaRPr kumimoji="1" lang="ja-JP" altLang="en-US" sz="1800" dirty="0">
              <a:solidFill>
                <a:prstClr val="black"/>
              </a:solidFill>
              <a:latin typeface="Times New Roman"/>
              <a:ea typeface="ＭＳ Ｐゴシック"/>
            </a:endParaRPr>
          </a:p>
        </p:txBody>
      </p:sp>
      <p:sp>
        <p:nvSpPr>
          <p:cNvPr id="22" name="テキスト ボックス 21">
            <a:extLst>
              <a:ext uri="{FF2B5EF4-FFF2-40B4-BE49-F238E27FC236}">
                <a16:creationId xmlns:a16="http://schemas.microsoft.com/office/drawing/2014/main" id="{EE3A5B22-EC5F-88BE-A29E-EB13DA5B0ED9}"/>
              </a:ext>
            </a:extLst>
          </p:cNvPr>
          <p:cNvSpPr txBox="1"/>
          <p:nvPr/>
        </p:nvSpPr>
        <p:spPr>
          <a:xfrm>
            <a:off x="6870779" y="4031826"/>
            <a:ext cx="2024913" cy="1754326"/>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P1 (HBAN-HBAN)</a:t>
            </a:r>
          </a:p>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P2 (HBAN-HBAN)</a:t>
            </a:r>
          </a:p>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P3 (VBAN-VBAN)</a:t>
            </a:r>
            <a:br>
              <a:rPr kumimoji="1" lang="en-US" altLang="ja-JP" sz="1800" dirty="0">
                <a:solidFill>
                  <a:prstClr val="black"/>
                </a:solidFill>
                <a:latin typeface="Times New Roman"/>
                <a:ea typeface="ＭＳ Ｐゴシック"/>
              </a:rPr>
            </a:br>
            <a:r>
              <a:rPr kumimoji="1" lang="en-US" altLang="ja-JP" sz="1800" dirty="0">
                <a:solidFill>
                  <a:prstClr val="black"/>
                </a:solidFill>
                <a:latin typeface="Times New Roman"/>
                <a:ea typeface="ＭＳ Ｐゴシック"/>
              </a:rPr>
              <a:t>P4 (VBAN-VBAN)</a:t>
            </a:r>
          </a:p>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P5 (VBAN-VBAN)</a:t>
            </a:r>
          </a:p>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P6 (VBAN-VBAN)</a:t>
            </a:r>
            <a:endParaRPr kumimoji="1" lang="ja-JP" altLang="en-US" sz="1800" dirty="0">
              <a:solidFill>
                <a:prstClr val="black"/>
              </a:solidFill>
              <a:latin typeface="Times New Roman"/>
              <a:ea typeface="ＭＳ Ｐゴシック"/>
            </a:endParaRPr>
          </a:p>
        </p:txBody>
      </p:sp>
      <p:sp>
        <p:nvSpPr>
          <p:cNvPr id="24" name="テキスト ボックス 23">
            <a:extLst>
              <a:ext uri="{FF2B5EF4-FFF2-40B4-BE49-F238E27FC236}">
                <a16:creationId xmlns:a16="http://schemas.microsoft.com/office/drawing/2014/main" id="{3304434B-63E5-4A37-8DB9-4764017CE207}"/>
              </a:ext>
            </a:extLst>
          </p:cNvPr>
          <p:cNvSpPr txBox="1"/>
          <p:nvPr/>
        </p:nvSpPr>
        <p:spPr>
          <a:xfrm>
            <a:off x="3375248" y="1844675"/>
            <a:ext cx="5688632" cy="1077218"/>
          </a:xfrm>
          <a:prstGeom prst="rect">
            <a:avLst/>
          </a:prstGeom>
          <a:solidFill>
            <a:schemeClr val="bg1"/>
          </a:solidFill>
          <a:ln>
            <a:solidFill>
              <a:schemeClr val="tx1"/>
            </a:solidFill>
          </a:ln>
        </p:spPr>
        <p:txBody>
          <a:bodyPr wrap="square" rtlCol="0">
            <a:spAutoFit/>
          </a:bodyPr>
          <a:lstStyle/>
          <a:p>
            <a:pPr marL="342900" indent="-342900">
              <a:buFont typeface="Wingdings" pitchFamily="2" charset="2"/>
              <a:buChar char="ü"/>
            </a:pPr>
            <a:r>
              <a:rPr kumimoji="1" lang="en-US" altLang="ja-JP" sz="1600" dirty="0"/>
              <a:t>Frequency band: 3.1 – 10.6 GHz</a:t>
            </a:r>
          </a:p>
          <a:p>
            <a:pPr marL="342900" indent="-342900">
              <a:buFont typeface="Wingdings" pitchFamily="2" charset="2"/>
              <a:buChar char="ü"/>
            </a:pPr>
            <a:r>
              <a:rPr kumimoji="1" lang="en-US" altLang="ja-JP" sz="1600" dirty="0"/>
              <a:t>Ray-tracing method</a:t>
            </a:r>
          </a:p>
          <a:p>
            <a:pPr marL="342900" indent="-342900">
              <a:buFont typeface="Wingdings" pitchFamily="2" charset="2"/>
              <a:buChar char="ü"/>
            </a:pPr>
            <a:r>
              <a:rPr kumimoji="1" lang="en-US" altLang="ja-JP" sz="1600" dirty="0"/>
              <a:t>Cylinder model employed as a human model for simplification</a:t>
            </a:r>
          </a:p>
          <a:p>
            <a:pPr marL="342900" indent="-342900">
              <a:buFont typeface="Wingdings" pitchFamily="2" charset="2"/>
              <a:buChar char="ü"/>
            </a:pPr>
            <a:r>
              <a:rPr kumimoji="1" lang="en-US" altLang="ja-JP" sz="1600" dirty="0"/>
              <a:t>HBAN node on the chest of the human model</a:t>
            </a:r>
          </a:p>
        </p:txBody>
      </p:sp>
      <p:sp>
        <p:nvSpPr>
          <p:cNvPr id="7" name="円/楕円 6">
            <a:extLst>
              <a:ext uri="{FF2B5EF4-FFF2-40B4-BE49-F238E27FC236}">
                <a16:creationId xmlns:a16="http://schemas.microsoft.com/office/drawing/2014/main" id="{21FA7F39-1F87-E0C2-2BC5-28CA59D4D162}"/>
              </a:ext>
            </a:extLst>
          </p:cNvPr>
          <p:cNvSpPr/>
          <p:nvPr/>
        </p:nvSpPr>
        <p:spPr bwMode="auto">
          <a:xfrm rot="21395101">
            <a:off x="3433211" y="5599863"/>
            <a:ext cx="417829"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973A253-3F6E-AD91-1E14-04D16A911949}"/>
              </a:ext>
            </a:extLst>
          </p:cNvPr>
          <p:cNvSpPr/>
          <p:nvPr/>
        </p:nvSpPr>
        <p:spPr bwMode="auto">
          <a:xfrm rot="21164571">
            <a:off x="1182295" y="4707356"/>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9" name="円/楕円 8">
            <a:extLst>
              <a:ext uri="{FF2B5EF4-FFF2-40B4-BE49-F238E27FC236}">
                <a16:creationId xmlns:a16="http://schemas.microsoft.com/office/drawing/2014/main" id="{DD5201FA-A444-647A-F586-051A69D09099}"/>
              </a:ext>
            </a:extLst>
          </p:cNvPr>
          <p:cNvSpPr/>
          <p:nvPr/>
        </p:nvSpPr>
        <p:spPr bwMode="auto">
          <a:xfrm rot="21395101">
            <a:off x="4587073" y="4953153"/>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B25BA47F-DC43-F361-2EE5-4B15EB3A505A}"/>
              </a:ext>
            </a:extLst>
          </p:cNvPr>
          <p:cNvSpPr/>
          <p:nvPr/>
        </p:nvSpPr>
        <p:spPr bwMode="auto">
          <a:xfrm rot="21395101">
            <a:off x="2327216" y="4220360"/>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272471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8F18-93AA-B334-61AB-90EE3140CAA4}"/>
              </a:ext>
            </a:extLst>
          </p:cNvPr>
          <p:cNvSpPr>
            <a:spLocks noGrp="1"/>
          </p:cNvSpPr>
          <p:nvPr>
            <p:ph type="title"/>
          </p:nvPr>
        </p:nvSpPr>
        <p:spPr/>
        <p:txBody>
          <a:bodyPr/>
          <a:lstStyle/>
          <a:p>
            <a:r>
              <a:rPr kumimoji="1" lang="en-US" altLang="ja-JP" dirty="0"/>
              <a:t>Example of ray-tracing analysis</a:t>
            </a:r>
            <a:br>
              <a:rPr kumimoji="1" lang="en-US" altLang="ja-JP" dirty="0"/>
            </a:br>
            <a:r>
              <a:rPr kumimoji="1" lang="en-US" altLang="ja-JP" dirty="0"/>
              <a:t>(2 passengers with sideways direction)</a:t>
            </a:r>
            <a:endParaRPr kumimoji="1" lang="ja-JP" altLang="en-US"/>
          </a:p>
        </p:txBody>
      </p:sp>
      <p:sp>
        <p:nvSpPr>
          <p:cNvPr id="4" name="フッター プレースホルダー 3">
            <a:extLst>
              <a:ext uri="{FF2B5EF4-FFF2-40B4-BE49-F238E27FC236}">
                <a16:creationId xmlns:a16="http://schemas.microsoft.com/office/drawing/2014/main" id="{1B20AB73-C22A-0AD9-F220-5D7BAA947A9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FE2FF723-47F9-1933-C73D-6E11C372D72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sp>
        <p:nvSpPr>
          <p:cNvPr id="6" name="日付プレースホルダー 5">
            <a:extLst>
              <a:ext uri="{FF2B5EF4-FFF2-40B4-BE49-F238E27FC236}">
                <a16:creationId xmlns:a16="http://schemas.microsoft.com/office/drawing/2014/main" id="{CBC764C2-2036-0BEE-1138-8BAFD5C5D1EC}"/>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2DC5F4EA-3D6C-F92C-EE3B-391D6C315077}"/>
              </a:ext>
            </a:extLst>
          </p:cNvPr>
          <p:cNvPicPr>
            <a:picLocks noChangeAspect="1"/>
          </p:cNvPicPr>
          <p:nvPr/>
        </p:nvPicPr>
        <p:blipFill>
          <a:blip r:embed="rId2"/>
          <a:stretch>
            <a:fillRect/>
          </a:stretch>
        </p:blipFill>
        <p:spPr>
          <a:xfrm>
            <a:off x="454353" y="1844675"/>
            <a:ext cx="8311493" cy="4155747"/>
          </a:xfrm>
          <a:prstGeom prst="rect">
            <a:avLst/>
          </a:prstGeom>
        </p:spPr>
      </p:pic>
    </p:spTree>
    <p:extLst>
      <p:ext uri="{BB962C8B-B14F-4D97-AF65-F5344CB8AC3E}">
        <p14:creationId xmlns:p14="http://schemas.microsoft.com/office/powerpoint/2010/main" val="42431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36F25-50F7-9799-9CF9-388DA1C5EB2B}"/>
              </a:ext>
            </a:extLst>
          </p:cNvPr>
          <p:cNvSpPr>
            <a:spLocks noGrp="1"/>
          </p:cNvSpPr>
          <p:nvPr>
            <p:ph type="title"/>
          </p:nvPr>
        </p:nvSpPr>
        <p:spPr/>
        <p:txBody>
          <a:bodyPr/>
          <a:lstStyle/>
          <a:p>
            <a:r>
              <a:rPr kumimoji="1" lang="en-US" altLang="ja-JP" dirty="0"/>
              <a:t>Path loss characteristics (2 passengers)</a:t>
            </a:r>
            <a:endParaRPr kumimoji="1" lang="ja-JP" altLang="en-US"/>
          </a:p>
        </p:txBody>
      </p:sp>
      <p:sp>
        <p:nvSpPr>
          <p:cNvPr id="4" name="フッター プレースホルダー 3">
            <a:extLst>
              <a:ext uri="{FF2B5EF4-FFF2-40B4-BE49-F238E27FC236}">
                <a16:creationId xmlns:a16="http://schemas.microsoft.com/office/drawing/2014/main" id="{C0F0AC60-1A56-886F-5243-A32AD7CBDF9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16D1407D-F362-2D4A-ECC3-F2436D1B439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sp>
        <p:nvSpPr>
          <p:cNvPr id="6" name="日付プレースホルダー 5">
            <a:extLst>
              <a:ext uri="{FF2B5EF4-FFF2-40B4-BE49-F238E27FC236}">
                <a16:creationId xmlns:a16="http://schemas.microsoft.com/office/drawing/2014/main" id="{7A888DB5-6B99-5761-B450-18176D5E8945}"/>
              </a:ext>
            </a:extLst>
          </p:cNvPr>
          <p:cNvSpPr>
            <a:spLocks noGrp="1"/>
          </p:cNvSpPr>
          <p:nvPr>
            <p:ph type="dt" sz="half" idx="2"/>
          </p:nvPr>
        </p:nvSpPr>
        <p:spPr/>
        <p:txBody>
          <a:bodyPr/>
          <a:lstStyle/>
          <a:p>
            <a:r>
              <a:rPr lang="en-US" altLang="ja-JP"/>
              <a:t>November 2022</a:t>
            </a:r>
            <a:endParaRPr lang="en-US" altLang="ja-JP" dirty="0"/>
          </a:p>
        </p:txBody>
      </p:sp>
      <p:pic>
        <p:nvPicPr>
          <p:cNvPr id="14" name="図 13">
            <a:extLst>
              <a:ext uri="{FF2B5EF4-FFF2-40B4-BE49-F238E27FC236}">
                <a16:creationId xmlns:a16="http://schemas.microsoft.com/office/drawing/2014/main" id="{DE2A5368-D681-917A-540F-69DE56728692}"/>
              </a:ext>
            </a:extLst>
          </p:cNvPr>
          <p:cNvPicPr>
            <a:picLocks noChangeAspect="1"/>
          </p:cNvPicPr>
          <p:nvPr/>
        </p:nvPicPr>
        <p:blipFill rotWithShape="1">
          <a:blip r:embed="rId2"/>
          <a:srcRect l="3889" t="9631"/>
          <a:stretch/>
        </p:blipFill>
        <p:spPr>
          <a:xfrm>
            <a:off x="4139953" y="3853320"/>
            <a:ext cx="4774840" cy="1810696"/>
          </a:xfrm>
          <a:prstGeom prst="rect">
            <a:avLst/>
          </a:prstGeom>
        </p:spPr>
      </p:pic>
      <p:pic>
        <p:nvPicPr>
          <p:cNvPr id="15" name="図 14">
            <a:extLst>
              <a:ext uri="{FF2B5EF4-FFF2-40B4-BE49-F238E27FC236}">
                <a16:creationId xmlns:a16="http://schemas.microsoft.com/office/drawing/2014/main" id="{439FA86E-F2CA-1174-5D4E-3ED4CCD2CC3F}"/>
              </a:ext>
            </a:extLst>
          </p:cNvPr>
          <p:cNvPicPr>
            <a:picLocks noChangeAspect="1"/>
          </p:cNvPicPr>
          <p:nvPr/>
        </p:nvPicPr>
        <p:blipFill>
          <a:blip r:embed="rId3"/>
          <a:stretch>
            <a:fillRect/>
          </a:stretch>
        </p:blipFill>
        <p:spPr>
          <a:xfrm>
            <a:off x="4139953" y="2139532"/>
            <a:ext cx="4752528" cy="1440250"/>
          </a:xfrm>
          <a:prstGeom prst="rect">
            <a:avLst/>
          </a:prstGeom>
        </p:spPr>
      </p:pic>
      <p:pic>
        <p:nvPicPr>
          <p:cNvPr id="16" name="図 15">
            <a:extLst>
              <a:ext uri="{FF2B5EF4-FFF2-40B4-BE49-F238E27FC236}">
                <a16:creationId xmlns:a16="http://schemas.microsoft.com/office/drawing/2014/main" id="{54EDAC72-607B-C427-3A58-C49DBA5A805E}"/>
              </a:ext>
            </a:extLst>
          </p:cNvPr>
          <p:cNvPicPr>
            <a:picLocks noChangeAspect="1"/>
          </p:cNvPicPr>
          <p:nvPr/>
        </p:nvPicPr>
        <p:blipFill>
          <a:blip r:embed="rId4"/>
          <a:stretch>
            <a:fillRect/>
          </a:stretch>
        </p:blipFill>
        <p:spPr>
          <a:xfrm>
            <a:off x="-1" y="2139532"/>
            <a:ext cx="4386291" cy="3289718"/>
          </a:xfrm>
          <a:prstGeom prst="rect">
            <a:avLst/>
          </a:prstGeom>
        </p:spPr>
      </p:pic>
      <p:cxnSp>
        <p:nvCxnSpPr>
          <p:cNvPr id="17" name="直線矢印コネクタ 16">
            <a:extLst>
              <a:ext uri="{FF2B5EF4-FFF2-40B4-BE49-F238E27FC236}">
                <a16:creationId xmlns:a16="http://schemas.microsoft.com/office/drawing/2014/main" id="{C27A5D4E-E91E-4D48-6911-477F6719D197}"/>
              </a:ext>
            </a:extLst>
          </p:cNvPr>
          <p:cNvCxnSpPr/>
          <p:nvPr/>
        </p:nvCxnSpPr>
        <p:spPr>
          <a:xfrm flipH="1">
            <a:off x="6588224" y="2636912"/>
            <a:ext cx="361950" cy="14287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円/楕円 2">
            <a:extLst>
              <a:ext uri="{FF2B5EF4-FFF2-40B4-BE49-F238E27FC236}">
                <a16:creationId xmlns:a16="http://schemas.microsoft.com/office/drawing/2014/main" id="{E1214BE9-7313-8EBF-5D7E-0EB06866B6AF}"/>
              </a:ext>
            </a:extLst>
          </p:cNvPr>
          <p:cNvSpPr/>
          <p:nvPr/>
        </p:nvSpPr>
        <p:spPr bwMode="auto">
          <a:xfrm>
            <a:off x="7668344" y="3284984"/>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7" name="円/楕円 6">
            <a:extLst>
              <a:ext uri="{FF2B5EF4-FFF2-40B4-BE49-F238E27FC236}">
                <a16:creationId xmlns:a16="http://schemas.microsoft.com/office/drawing/2014/main" id="{F5F199D1-A658-B9B0-1E7F-7A22BBBE928A}"/>
              </a:ext>
            </a:extLst>
          </p:cNvPr>
          <p:cNvSpPr/>
          <p:nvPr/>
        </p:nvSpPr>
        <p:spPr bwMode="auto">
          <a:xfrm>
            <a:off x="5055874" y="3284984"/>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100657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9ECDB-597A-CDB4-30EB-C8134D33430C}"/>
              </a:ext>
            </a:extLst>
          </p:cNvPr>
          <p:cNvSpPr>
            <a:spLocks noGrp="1"/>
          </p:cNvSpPr>
          <p:nvPr>
            <p:ph type="title"/>
          </p:nvPr>
        </p:nvSpPr>
        <p:spPr/>
        <p:txBody>
          <a:bodyPr/>
          <a:lstStyle/>
          <a:p>
            <a:r>
              <a:rPr kumimoji="1" lang="en-US" altLang="ja-JP" dirty="0"/>
              <a:t>Path loss characteristics (2 passengers)</a:t>
            </a:r>
            <a:endParaRPr kumimoji="1" lang="ja-JP" altLang="en-US"/>
          </a:p>
        </p:txBody>
      </p:sp>
      <p:sp>
        <p:nvSpPr>
          <p:cNvPr id="4" name="フッター プレースホルダー 3">
            <a:extLst>
              <a:ext uri="{FF2B5EF4-FFF2-40B4-BE49-F238E27FC236}">
                <a16:creationId xmlns:a16="http://schemas.microsoft.com/office/drawing/2014/main" id="{756AEA86-5017-4666-6B8E-D0D44F71A3C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A75FB42D-D6F0-2C11-64B6-1A6E292552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sp>
        <p:nvSpPr>
          <p:cNvPr id="6" name="日付プレースホルダー 5">
            <a:extLst>
              <a:ext uri="{FF2B5EF4-FFF2-40B4-BE49-F238E27FC236}">
                <a16:creationId xmlns:a16="http://schemas.microsoft.com/office/drawing/2014/main" id="{9AEEC551-A653-DFFB-B508-8380A02BBD11}"/>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3255197D-D741-6BEE-1390-91E0BD47261E}"/>
              </a:ext>
            </a:extLst>
          </p:cNvPr>
          <p:cNvPicPr>
            <a:picLocks noChangeAspect="1"/>
          </p:cNvPicPr>
          <p:nvPr/>
        </p:nvPicPr>
        <p:blipFill>
          <a:blip r:embed="rId2"/>
          <a:stretch>
            <a:fillRect/>
          </a:stretch>
        </p:blipFill>
        <p:spPr>
          <a:xfrm>
            <a:off x="4203179" y="2019923"/>
            <a:ext cx="4689301" cy="1441470"/>
          </a:xfrm>
          <a:prstGeom prst="rect">
            <a:avLst/>
          </a:prstGeom>
        </p:spPr>
      </p:pic>
      <p:pic>
        <p:nvPicPr>
          <p:cNvPr id="8" name="図 7">
            <a:extLst>
              <a:ext uri="{FF2B5EF4-FFF2-40B4-BE49-F238E27FC236}">
                <a16:creationId xmlns:a16="http://schemas.microsoft.com/office/drawing/2014/main" id="{7987D392-07DD-B975-4849-DBD5B9C509BE}"/>
              </a:ext>
            </a:extLst>
          </p:cNvPr>
          <p:cNvPicPr>
            <a:picLocks noChangeAspect="1"/>
          </p:cNvPicPr>
          <p:nvPr/>
        </p:nvPicPr>
        <p:blipFill rotWithShape="1">
          <a:blip r:embed="rId3"/>
          <a:srcRect l="3889" t="9631"/>
          <a:stretch/>
        </p:blipFill>
        <p:spPr>
          <a:xfrm>
            <a:off x="4183824" y="3835736"/>
            <a:ext cx="4688030" cy="1777776"/>
          </a:xfrm>
          <a:prstGeom prst="rect">
            <a:avLst/>
          </a:prstGeom>
        </p:spPr>
      </p:pic>
      <p:pic>
        <p:nvPicPr>
          <p:cNvPr id="9" name="図 8">
            <a:extLst>
              <a:ext uri="{FF2B5EF4-FFF2-40B4-BE49-F238E27FC236}">
                <a16:creationId xmlns:a16="http://schemas.microsoft.com/office/drawing/2014/main" id="{EC4109BD-4CAB-6203-B992-F3EB8D48AAD8}"/>
              </a:ext>
            </a:extLst>
          </p:cNvPr>
          <p:cNvPicPr>
            <a:picLocks noChangeAspect="1"/>
          </p:cNvPicPr>
          <p:nvPr/>
        </p:nvPicPr>
        <p:blipFill>
          <a:blip r:embed="rId4"/>
          <a:stretch>
            <a:fillRect/>
          </a:stretch>
        </p:blipFill>
        <p:spPr>
          <a:xfrm>
            <a:off x="0" y="2394266"/>
            <a:ext cx="4344988" cy="3258741"/>
          </a:xfrm>
          <a:prstGeom prst="rect">
            <a:avLst/>
          </a:prstGeom>
        </p:spPr>
      </p:pic>
      <p:cxnSp>
        <p:nvCxnSpPr>
          <p:cNvPr id="10" name="直線矢印コネクタ 9">
            <a:extLst>
              <a:ext uri="{FF2B5EF4-FFF2-40B4-BE49-F238E27FC236}">
                <a16:creationId xmlns:a16="http://schemas.microsoft.com/office/drawing/2014/main" id="{6D8A3851-2EBA-71D1-8F58-E83E8265C2CF}"/>
              </a:ext>
            </a:extLst>
          </p:cNvPr>
          <p:cNvCxnSpPr/>
          <p:nvPr/>
        </p:nvCxnSpPr>
        <p:spPr>
          <a:xfrm flipH="1">
            <a:off x="6730330" y="2499390"/>
            <a:ext cx="361950" cy="129886"/>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円/楕円 2">
            <a:extLst>
              <a:ext uri="{FF2B5EF4-FFF2-40B4-BE49-F238E27FC236}">
                <a16:creationId xmlns:a16="http://schemas.microsoft.com/office/drawing/2014/main" id="{736FD11F-A7A3-F4FE-34D8-B040534AC4E1}"/>
              </a:ext>
            </a:extLst>
          </p:cNvPr>
          <p:cNvSpPr/>
          <p:nvPr/>
        </p:nvSpPr>
        <p:spPr bwMode="auto">
          <a:xfrm>
            <a:off x="7668344" y="3212976"/>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05DA6F5B-63ED-97E2-B7D0-B36E66D5C0E2}"/>
              </a:ext>
            </a:extLst>
          </p:cNvPr>
          <p:cNvSpPr/>
          <p:nvPr/>
        </p:nvSpPr>
        <p:spPr bwMode="auto">
          <a:xfrm>
            <a:off x="5055874" y="3212976"/>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68531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8D279-D574-D8C0-28FF-D1B4C6B317FC}"/>
              </a:ext>
            </a:extLst>
          </p:cNvPr>
          <p:cNvSpPr>
            <a:spLocks noGrp="1"/>
          </p:cNvSpPr>
          <p:nvPr>
            <p:ph type="title"/>
          </p:nvPr>
        </p:nvSpPr>
        <p:spPr/>
        <p:txBody>
          <a:bodyPr/>
          <a:lstStyle/>
          <a:p>
            <a:r>
              <a:rPr kumimoji="1" lang="en-US" altLang="ja-JP" dirty="0"/>
              <a:t>Path loss characteristics (10 passengers)</a:t>
            </a:r>
            <a:endParaRPr kumimoji="1" lang="ja-JP" altLang="en-US"/>
          </a:p>
        </p:txBody>
      </p:sp>
      <p:sp>
        <p:nvSpPr>
          <p:cNvPr id="4" name="フッター プレースホルダー 3">
            <a:extLst>
              <a:ext uri="{FF2B5EF4-FFF2-40B4-BE49-F238E27FC236}">
                <a16:creationId xmlns:a16="http://schemas.microsoft.com/office/drawing/2014/main" id="{15EE1D69-E31E-C566-1A93-414A25815F9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5" name="スライド番号プレースホルダー 4">
            <a:extLst>
              <a:ext uri="{FF2B5EF4-FFF2-40B4-BE49-F238E27FC236}">
                <a16:creationId xmlns:a16="http://schemas.microsoft.com/office/drawing/2014/main" id="{5214209D-E5A4-D4F0-755C-C9D956EEE39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sp>
        <p:nvSpPr>
          <p:cNvPr id="6" name="日付プレースホルダー 5">
            <a:extLst>
              <a:ext uri="{FF2B5EF4-FFF2-40B4-BE49-F238E27FC236}">
                <a16:creationId xmlns:a16="http://schemas.microsoft.com/office/drawing/2014/main" id="{A4F13F19-744F-AB0D-864A-9FCB62165614}"/>
              </a:ext>
            </a:extLst>
          </p:cNvPr>
          <p:cNvSpPr>
            <a:spLocks noGrp="1"/>
          </p:cNvSpPr>
          <p:nvPr>
            <p:ph type="dt" sz="half" idx="2"/>
          </p:nvPr>
        </p:nvSpPr>
        <p:spPr/>
        <p:txBody>
          <a:bodyPr/>
          <a:lstStyle/>
          <a:p>
            <a:r>
              <a:rPr lang="en-US" altLang="ja-JP"/>
              <a:t>November 2022</a:t>
            </a:r>
            <a:endParaRPr lang="en-US" altLang="ja-JP" dirty="0"/>
          </a:p>
        </p:txBody>
      </p:sp>
      <p:pic>
        <p:nvPicPr>
          <p:cNvPr id="7" name="図 6">
            <a:extLst>
              <a:ext uri="{FF2B5EF4-FFF2-40B4-BE49-F238E27FC236}">
                <a16:creationId xmlns:a16="http://schemas.microsoft.com/office/drawing/2014/main" id="{346C59EF-65A7-5E1B-4903-34B709B6ED7B}"/>
              </a:ext>
            </a:extLst>
          </p:cNvPr>
          <p:cNvPicPr>
            <a:picLocks noChangeAspect="1"/>
          </p:cNvPicPr>
          <p:nvPr/>
        </p:nvPicPr>
        <p:blipFill>
          <a:blip r:embed="rId2"/>
          <a:stretch>
            <a:fillRect/>
          </a:stretch>
        </p:blipFill>
        <p:spPr>
          <a:xfrm>
            <a:off x="4211961" y="3933056"/>
            <a:ext cx="4680520" cy="1682833"/>
          </a:xfrm>
          <a:prstGeom prst="rect">
            <a:avLst/>
          </a:prstGeom>
        </p:spPr>
      </p:pic>
      <p:pic>
        <p:nvPicPr>
          <p:cNvPr id="8" name="図 7">
            <a:extLst>
              <a:ext uri="{FF2B5EF4-FFF2-40B4-BE49-F238E27FC236}">
                <a16:creationId xmlns:a16="http://schemas.microsoft.com/office/drawing/2014/main" id="{13111F7F-54DD-0146-A87D-B340306AA29A}"/>
              </a:ext>
            </a:extLst>
          </p:cNvPr>
          <p:cNvPicPr>
            <a:picLocks noChangeAspect="1"/>
          </p:cNvPicPr>
          <p:nvPr/>
        </p:nvPicPr>
        <p:blipFill>
          <a:blip r:embed="rId3"/>
          <a:stretch>
            <a:fillRect/>
          </a:stretch>
        </p:blipFill>
        <p:spPr>
          <a:xfrm>
            <a:off x="4211960" y="2204864"/>
            <a:ext cx="4506340" cy="1372114"/>
          </a:xfrm>
          <a:prstGeom prst="rect">
            <a:avLst/>
          </a:prstGeom>
        </p:spPr>
      </p:pic>
      <p:pic>
        <p:nvPicPr>
          <p:cNvPr id="9" name="図 8">
            <a:extLst>
              <a:ext uri="{FF2B5EF4-FFF2-40B4-BE49-F238E27FC236}">
                <a16:creationId xmlns:a16="http://schemas.microsoft.com/office/drawing/2014/main" id="{BB1D6B43-B535-CAA5-82F8-43D2AD5B52C0}"/>
              </a:ext>
            </a:extLst>
          </p:cNvPr>
          <p:cNvPicPr>
            <a:picLocks noChangeAspect="1"/>
          </p:cNvPicPr>
          <p:nvPr/>
        </p:nvPicPr>
        <p:blipFill>
          <a:blip r:embed="rId4"/>
          <a:stretch>
            <a:fillRect/>
          </a:stretch>
        </p:blipFill>
        <p:spPr>
          <a:xfrm>
            <a:off x="0" y="2170509"/>
            <a:ext cx="4344988" cy="3258741"/>
          </a:xfrm>
          <a:prstGeom prst="rect">
            <a:avLst/>
          </a:prstGeom>
        </p:spPr>
      </p:pic>
      <p:cxnSp>
        <p:nvCxnSpPr>
          <p:cNvPr id="10" name="直線矢印コネクタ 9">
            <a:extLst>
              <a:ext uri="{FF2B5EF4-FFF2-40B4-BE49-F238E27FC236}">
                <a16:creationId xmlns:a16="http://schemas.microsoft.com/office/drawing/2014/main" id="{99E6B195-17C6-2BD1-E1BF-1CA783832D04}"/>
              </a:ext>
            </a:extLst>
          </p:cNvPr>
          <p:cNvCxnSpPr/>
          <p:nvPr/>
        </p:nvCxnSpPr>
        <p:spPr>
          <a:xfrm flipH="1">
            <a:off x="6516216" y="2638053"/>
            <a:ext cx="361950" cy="14287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円/楕円 2">
            <a:extLst>
              <a:ext uri="{FF2B5EF4-FFF2-40B4-BE49-F238E27FC236}">
                <a16:creationId xmlns:a16="http://schemas.microsoft.com/office/drawing/2014/main" id="{E441B5D1-88E9-58D9-0AC3-1669A2839C70}"/>
              </a:ext>
            </a:extLst>
          </p:cNvPr>
          <p:cNvSpPr/>
          <p:nvPr/>
        </p:nvSpPr>
        <p:spPr bwMode="auto">
          <a:xfrm>
            <a:off x="7668344" y="3320517"/>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759935FA-E504-9F98-5D61-5367C4E50B01}"/>
              </a:ext>
            </a:extLst>
          </p:cNvPr>
          <p:cNvSpPr/>
          <p:nvPr/>
        </p:nvSpPr>
        <p:spPr bwMode="auto">
          <a:xfrm>
            <a:off x="5055874" y="3320517"/>
            <a:ext cx="360040" cy="396515"/>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836951602"/>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1603</TotalTime>
  <Words>900</Words>
  <Application>Microsoft Macintosh PowerPoint</Application>
  <PresentationFormat>画面に合わせる (4:3)</PresentationFormat>
  <Paragraphs>115</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Arial</vt:lpstr>
      <vt:lpstr>Times New Roman</vt:lpstr>
      <vt:lpstr>Wingdings</vt:lpstr>
      <vt:lpstr>Office テーマ</vt:lpstr>
      <vt:lpstr>PowerPoint プレゼンテーション</vt:lpstr>
      <vt:lpstr>Propagation Characteristics of UWB Communication Applications for Passengers Bus Use Case</vt:lpstr>
      <vt:lpstr>UWB communication applications</vt:lpstr>
      <vt:lpstr>Passenger bus model</vt:lpstr>
      <vt:lpstr>Simulation setup</vt:lpstr>
      <vt:lpstr>Example of ray-tracing analysis (2 passengers with sideways direction)</vt:lpstr>
      <vt:lpstr>Path loss characteristics (2 passengers)</vt:lpstr>
      <vt:lpstr>Path loss characteristics (2 passengers)</vt:lpstr>
      <vt:lpstr>Path loss characteristics (10 passengers)</vt:lpstr>
      <vt:lpstr>Path loss characteristics (10 passengers)</vt:lpstr>
      <vt:lpstr>Propagation analysis inside car cabin</vt:lpstr>
      <vt:lpstr>Transmitting and receiving antenna locations</vt:lpstr>
      <vt:lpstr>Path loss characteristics inside car cabin</vt:lpstr>
      <vt:lpstr>Propagation analysis inside engine room</vt:lpstr>
      <vt:lpstr>Transmitting and receiving antenna locations</vt:lpstr>
      <vt:lpstr>Path loss characteristics inside engine room</vt:lpstr>
      <vt:lpstr>Summary and future works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234</cp:revision>
  <cp:lastPrinted>1998-02-10T13:28:06Z</cp:lastPrinted>
  <dcterms:created xsi:type="dcterms:W3CDTF">2022-07-12T12:04:50Z</dcterms:created>
  <dcterms:modified xsi:type="dcterms:W3CDTF">2022-11-16T20:29:57Z</dcterms:modified>
</cp:coreProperties>
</file>