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60" r:id="rId2"/>
    <p:sldId id="258" r:id="rId3"/>
    <p:sldId id="261" r:id="rId4"/>
    <p:sldId id="291" r:id="rId5"/>
    <p:sldId id="292" r:id="rId6"/>
    <p:sldId id="293" r:id="rId7"/>
    <p:sldId id="295" r:id="rId8"/>
    <p:sldId id="294" r:id="rId9"/>
    <p:sldId id="296" r:id="rId10"/>
    <p:sldId id="297" r:id="rId11"/>
    <p:sldId id="269"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481"/>
    <p:restoredTop sz="96327"/>
  </p:normalViewPr>
  <p:slideViewPr>
    <p:cSldViewPr>
      <p:cViewPr varScale="1">
        <p:scale>
          <a:sx n="128" d="100"/>
          <a:sy n="128" d="100"/>
        </p:scale>
        <p:origin x="1384"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8" name="フッター プレースホルダー 7">
            <a:extLst>
              <a:ext uri="{FF2B5EF4-FFF2-40B4-BE49-F238E27FC236}">
                <a16:creationId xmlns:a16="http://schemas.microsoft.com/office/drawing/2014/main" id="{9979C5E3-5166-488D-E1B7-A2BF7843E2F5}"/>
              </a:ext>
            </a:extLst>
          </p:cNvPr>
          <p:cNvSpPr>
            <a:spLocks noGrp="1"/>
          </p:cNvSpPr>
          <p:nvPr>
            <p:ph type="ftr" sz="quarter" idx="11"/>
          </p:nvPr>
        </p:nvSpPr>
        <p:spPr>
          <a:xfrm>
            <a:off x="5486400" y="6475413"/>
            <a:ext cx="3124200" cy="184666"/>
          </a:xfrm>
        </p:spPr>
        <p:txBody>
          <a:bodyPr/>
          <a:lstStyle/>
          <a:p>
            <a:r>
              <a:rPr lang="en-US" altLang="ja-JP" dirty="0"/>
              <a:t>Daisuke Anzai (Nagoya Institute of Technology)</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
        <p:nvSpPr>
          <p:cNvPr id="4" name="Rectangle 4">
            <a:extLst>
              <a:ext uri="{FF2B5EF4-FFF2-40B4-BE49-F238E27FC236}">
                <a16:creationId xmlns:a16="http://schemas.microsoft.com/office/drawing/2014/main" id="{4275D2E7-5FFB-32C8-4FA8-44A448AB94C1}"/>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フッター プレースホルダー 4">
            <a:extLst>
              <a:ext uri="{FF2B5EF4-FFF2-40B4-BE49-F238E27FC236}">
                <a16:creationId xmlns:a16="http://schemas.microsoft.com/office/drawing/2014/main" id="{7780286D-DABB-14A7-A2D9-B7BB90B1E29D}"/>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
        <p:nvSpPr>
          <p:cNvPr id="7" name="Rectangle 4">
            <a:extLst>
              <a:ext uri="{FF2B5EF4-FFF2-40B4-BE49-F238E27FC236}">
                <a16:creationId xmlns:a16="http://schemas.microsoft.com/office/drawing/2014/main" id="{F474EDDD-0AD1-8AA9-B786-BA1C1FE3B20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フッター プレースホルダー 4">
            <a:extLst>
              <a:ext uri="{FF2B5EF4-FFF2-40B4-BE49-F238E27FC236}">
                <a16:creationId xmlns:a16="http://schemas.microsoft.com/office/drawing/2014/main" id="{A8BC68AB-677D-E0C7-8FD0-D74E73160668}"/>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
        <p:nvSpPr>
          <p:cNvPr id="7" name="Rectangle 4">
            <a:extLst>
              <a:ext uri="{FF2B5EF4-FFF2-40B4-BE49-F238E27FC236}">
                <a16:creationId xmlns:a16="http://schemas.microsoft.com/office/drawing/2014/main" id="{ECC06163-7892-3ABE-CDD6-679B4E070389}"/>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フッター プレースホルダー 4">
            <a:extLst>
              <a:ext uri="{FF2B5EF4-FFF2-40B4-BE49-F238E27FC236}">
                <a16:creationId xmlns:a16="http://schemas.microsoft.com/office/drawing/2014/main" id="{2273C8E8-4679-3DBB-AEA7-701A9172DB9C}"/>
              </a:ext>
            </a:extLst>
          </p:cNvPr>
          <p:cNvSpPr>
            <a:spLocks noGrp="1"/>
          </p:cNvSpPr>
          <p:nvPr>
            <p:ph type="ftr" sz="quarter" idx="11"/>
          </p:nvPr>
        </p:nvSpPr>
        <p:spPr>
          <a:xfrm>
            <a:off x="5486400" y="6475413"/>
            <a:ext cx="3124200" cy="184666"/>
          </a:xfrm>
        </p:spPr>
        <p:txBody>
          <a:bodyPr/>
          <a:lstStyle>
            <a:lvl1pPr>
              <a:defRPr/>
            </a:lvl1pPr>
          </a:lstStyle>
          <a:p>
            <a:r>
              <a:rPr lang="en-US" altLang="ja-JP" dirty="0"/>
              <a:t>Daisuke Anzai (Nagoya Institute of Technology)</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
        <p:nvSpPr>
          <p:cNvPr id="7" name="Rectangle 4">
            <a:extLst>
              <a:ext uri="{FF2B5EF4-FFF2-40B4-BE49-F238E27FC236}">
                <a16:creationId xmlns:a16="http://schemas.microsoft.com/office/drawing/2014/main" id="{3250E6F4-3E12-41AA-99E1-E39D47AEC468}"/>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5" name="フッター プレースホルダー 4">
            <a:extLst>
              <a:ext uri="{FF2B5EF4-FFF2-40B4-BE49-F238E27FC236}">
                <a16:creationId xmlns:a16="http://schemas.microsoft.com/office/drawing/2014/main" id="{5B1D4133-377F-9F73-2C4F-A467B10F964C}"/>
              </a:ext>
            </a:extLst>
          </p:cNvPr>
          <p:cNvSpPr>
            <a:spLocks noGrp="1"/>
          </p:cNvSpPr>
          <p:nvPr>
            <p:ph type="ftr" sz="quarter" idx="11"/>
          </p:nvPr>
        </p:nvSpPr>
        <p:spPr/>
        <p:txBody>
          <a:bodyPr/>
          <a:lstStyle>
            <a:lvl1pPr>
              <a:defRPr/>
            </a:lvl1pPr>
          </a:lstStyle>
          <a:p>
            <a:r>
              <a:rPr lang="en-US" altLang="ja-JP" dirty="0"/>
              <a:t>Daisuke Anzai (Nagoya Institute of Technology)</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
        <p:nvSpPr>
          <p:cNvPr id="7" name="Rectangle 4">
            <a:extLst>
              <a:ext uri="{FF2B5EF4-FFF2-40B4-BE49-F238E27FC236}">
                <a16:creationId xmlns:a16="http://schemas.microsoft.com/office/drawing/2014/main" id="{E41EA474-0CD6-869D-BE51-015011355E74}"/>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ー 5">
            <a:extLst>
              <a:ext uri="{FF2B5EF4-FFF2-40B4-BE49-F238E27FC236}">
                <a16:creationId xmlns:a16="http://schemas.microsoft.com/office/drawing/2014/main" id="{EAC8CD79-1397-AAA6-656C-724A79B02875}"/>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
        <p:nvSpPr>
          <p:cNvPr id="8" name="Rectangle 4">
            <a:extLst>
              <a:ext uri="{FF2B5EF4-FFF2-40B4-BE49-F238E27FC236}">
                <a16:creationId xmlns:a16="http://schemas.microsoft.com/office/drawing/2014/main" id="{C4A4117D-FBDA-B58C-CC0A-7D180A8BFA49}"/>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8" name="フッター プレースホルダー 7">
            <a:extLst>
              <a:ext uri="{FF2B5EF4-FFF2-40B4-BE49-F238E27FC236}">
                <a16:creationId xmlns:a16="http://schemas.microsoft.com/office/drawing/2014/main" id="{04EA43CF-C40E-D04C-F70C-E57DC529DE99}"/>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
        <p:nvSpPr>
          <p:cNvPr id="10" name="Rectangle 4">
            <a:extLst>
              <a:ext uri="{FF2B5EF4-FFF2-40B4-BE49-F238E27FC236}">
                <a16:creationId xmlns:a16="http://schemas.microsoft.com/office/drawing/2014/main" id="{3C6CDCEB-59C0-617A-5291-C6A67517DE62}"/>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4" name="フッター プレースホルダー 3">
            <a:extLst>
              <a:ext uri="{FF2B5EF4-FFF2-40B4-BE49-F238E27FC236}">
                <a16:creationId xmlns:a16="http://schemas.microsoft.com/office/drawing/2014/main" id="{71922200-B278-4B93-3C80-4957FB26D98E}"/>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
        <p:nvSpPr>
          <p:cNvPr id="6" name="Rectangle 4">
            <a:extLst>
              <a:ext uri="{FF2B5EF4-FFF2-40B4-BE49-F238E27FC236}">
                <a16:creationId xmlns:a16="http://schemas.microsoft.com/office/drawing/2014/main" id="{BCD842BB-2040-DFFE-F2AC-7871D0CA9610}"/>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3" name="フッター プレースホルダー 2">
            <a:extLst>
              <a:ext uri="{FF2B5EF4-FFF2-40B4-BE49-F238E27FC236}">
                <a16:creationId xmlns:a16="http://schemas.microsoft.com/office/drawing/2014/main" id="{B7EA7237-8CCB-663E-5A75-14AB87367097}"/>
              </a:ext>
            </a:extLst>
          </p:cNvPr>
          <p:cNvSpPr>
            <a:spLocks noGrp="1"/>
          </p:cNvSpPr>
          <p:nvPr>
            <p:ph type="ftr" sz="quarter" idx="11"/>
          </p:nvPr>
        </p:nvSpPr>
        <p:spPr>
          <a:xfrm>
            <a:off x="5486400" y="6475413"/>
            <a:ext cx="3124200" cy="184666"/>
          </a:xfrm>
        </p:spPr>
        <p:txBody>
          <a:bodyPr/>
          <a:lstStyle>
            <a:lvl1pPr>
              <a:defRPr/>
            </a:lvl1pPr>
          </a:lstStyle>
          <a:p>
            <a:r>
              <a:rPr lang="en-US" altLang="ja-JP"/>
              <a:t>Daisuke Anzai (Nagoya Institute of Technology)</a:t>
            </a:r>
            <a:endParaRPr lang="en-US" altLang="ja-JP" dirty="0"/>
          </a:p>
        </p:txBody>
      </p:sp>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
        <p:nvSpPr>
          <p:cNvPr id="5" name="Rectangle 4">
            <a:extLst>
              <a:ext uri="{FF2B5EF4-FFF2-40B4-BE49-F238E27FC236}">
                <a16:creationId xmlns:a16="http://schemas.microsoft.com/office/drawing/2014/main" id="{4C55EF92-88CF-284C-258F-D84933FCC0E6}"/>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6" name="フッター プレースホルダー 5">
            <a:extLst>
              <a:ext uri="{FF2B5EF4-FFF2-40B4-BE49-F238E27FC236}">
                <a16:creationId xmlns:a16="http://schemas.microsoft.com/office/drawing/2014/main" id="{FAD401D0-897D-E41C-4A01-0506161D2ABD}"/>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
        <p:nvSpPr>
          <p:cNvPr id="8" name="Rectangle 4">
            <a:extLst>
              <a:ext uri="{FF2B5EF4-FFF2-40B4-BE49-F238E27FC236}">
                <a16:creationId xmlns:a16="http://schemas.microsoft.com/office/drawing/2014/main" id="{F64DB89F-9B15-7EB1-4623-D0E87CD1BD75}"/>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6" name="フッター プレースホルダー 5">
            <a:extLst>
              <a:ext uri="{FF2B5EF4-FFF2-40B4-BE49-F238E27FC236}">
                <a16:creationId xmlns:a16="http://schemas.microsoft.com/office/drawing/2014/main" id="{1AECE127-CE36-8352-2154-58210367F2F3}"/>
              </a:ext>
            </a:extLst>
          </p:cNvPr>
          <p:cNvSpPr>
            <a:spLocks noGrp="1"/>
          </p:cNvSpPr>
          <p:nvPr>
            <p:ph type="ftr" sz="quarter" idx="11"/>
          </p:nvPr>
        </p:nvSpPr>
        <p:spPr/>
        <p:txBody>
          <a:bodyPr/>
          <a:lstStyle>
            <a:lvl1pPr>
              <a:defRPr/>
            </a:lvl1pPr>
          </a:lstStyle>
          <a:p>
            <a:r>
              <a:rPr lang="en-US" altLang="ja-JP"/>
              <a:t>Daisuke Anzai (Nagoya Institute of Technology)</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
        <p:nvSpPr>
          <p:cNvPr id="8" name="Rectangle 4">
            <a:extLst>
              <a:ext uri="{FF2B5EF4-FFF2-40B4-BE49-F238E27FC236}">
                <a16:creationId xmlns:a16="http://schemas.microsoft.com/office/drawing/2014/main" id="{9F9DD602-9FC9-FA86-E318-7E895215BE04}"/>
              </a:ext>
            </a:extLst>
          </p:cNvPr>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28" name="Rectangle 4">
            <a:extLst>
              <a:ext uri="{FF2B5EF4-FFF2-40B4-BE49-F238E27FC236}">
                <a16:creationId xmlns:a16="http://schemas.microsoft.com/office/drawing/2014/main" id="{29BF0529-34E4-541B-34B2-D9B342C2947F}"/>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panose="020B0600070205080204" pitchFamily="34" charset="-128"/>
              </a:defRPr>
            </a:lvl1pPr>
          </a:lstStyle>
          <a:p>
            <a:r>
              <a:rPr lang="en-US" altLang="ja-JP" dirty="0"/>
              <a:t>November 2022</a:t>
            </a:r>
          </a:p>
        </p:txBody>
      </p:sp>
      <p:sp>
        <p:nvSpPr>
          <p:cNvPr id="1029" name="Rectangle 5">
            <a:extLst>
              <a:ext uri="{FF2B5EF4-FFF2-40B4-BE49-F238E27FC236}">
                <a16:creationId xmlns:a16="http://schemas.microsoft.com/office/drawing/2014/main" id="{3F620D8E-7BCB-F90B-7FAA-702917A6FA06}"/>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panose="020B0600070205080204" pitchFamily="34" charset="-128"/>
              </a:defRPr>
            </a:lvl1pPr>
          </a:lstStyle>
          <a:p>
            <a:r>
              <a:rPr lang="en-US" altLang="ja-JP" dirty="0"/>
              <a:t>Daisuke Anzai (Nagoya Institute of Technology)</a:t>
            </a:r>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802.15-22-0584-01-006a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emf"/></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19255B1-94D2-E584-99B6-26F112230FA6}"/>
              </a:ext>
            </a:extLst>
          </p:cNvPr>
          <p:cNvSpPr>
            <a:spLocks noGrp="1"/>
          </p:cNvSpPr>
          <p:nvPr>
            <p:ph type="dt" sz="half" idx="2"/>
          </p:nvPr>
        </p:nvSpPr>
        <p:spPr>
          <a:xfrm>
            <a:off x="685800" y="378281"/>
            <a:ext cx="1600200" cy="215444"/>
          </a:xfrm>
        </p:spPr>
        <p:txBody>
          <a:bodyPr/>
          <a:lstStyle/>
          <a:p>
            <a:r>
              <a:rPr lang="en-US" altLang="ja-JP" dirty="0"/>
              <a:t>November 2022</a:t>
            </a:r>
          </a:p>
        </p:txBody>
      </p:sp>
      <p:sp>
        <p:nvSpPr>
          <p:cNvPr id="3" name="フッター プレースホルダー 2">
            <a:extLst>
              <a:ext uri="{FF2B5EF4-FFF2-40B4-BE49-F238E27FC236}">
                <a16:creationId xmlns:a16="http://schemas.microsoft.com/office/drawing/2014/main" id="{5AEBE599-7120-B5F2-D949-3D69C91BDD3E}"/>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Propagation Characteristics of UWB Communication Applications for Passengers Bus Use Case</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November 13th, 2022</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Anzai, Nagoya Institute of Technology</a:t>
            </a:r>
          </a:p>
          <a:p>
            <a:r>
              <a:rPr lang="en-US" altLang="ja-JP" sz="1600" dirty="0">
                <a:solidFill>
                  <a:schemeClr val="tx2"/>
                </a:solidFill>
                <a:ea typeface="ＭＳ Ｐゴシック" panose="020B0600070205080204" pitchFamily="34" charset="-128"/>
              </a:rPr>
              <a:t>Address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dirty="0">
                <a:solidFill>
                  <a:schemeClr val="tx2"/>
                </a:solidFill>
                <a:ea typeface="ＭＳ Ｐゴシック" panose="020B0600070205080204" pitchFamily="34" charset="-128"/>
              </a:rPr>
              <a:t>Voice: +81-52-735-5389, FAX: +81-52-735-5389, 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of fundamental propagation characteristics including path loss characteristics for UWB communication applications for passengers bus use case.</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409138-E78F-C1DD-9195-EC91B5E9E5EC}"/>
              </a:ext>
            </a:extLst>
          </p:cNvPr>
          <p:cNvSpPr>
            <a:spLocks noGrp="1"/>
          </p:cNvSpPr>
          <p:nvPr>
            <p:ph type="title"/>
          </p:nvPr>
        </p:nvSpPr>
        <p:spPr/>
        <p:txBody>
          <a:bodyPr/>
          <a:lstStyle/>
          <a:p>
            <a:r>
              <a:rPr kumimoji="1" lang="en-US" altLang="ja-JP" dirty="0"/>
              <a:t>Summary and future works</a:t>
            </a:r>
            <a:endParaRPr kumimoji="1" lang="ja-JP" altLang="en-US"/>
          </a:p>
        </p:txBody>
      </p:sp>
      <p:sp>
        <p:nvSpPr>
          <p:cNvPr id="3" name="コンテンツ プレースホルダー 2">
            <a:extLst>
              <a:ext uri="{FF2B5EF4-FFF2-40B4-BE49-F238E27FC236}">
                <a16:creationId xmlns:a16="http://schemas.microsoft.com/office/drawing/2014/main" id="{0287EC3C-A2CF-4BFC-F9F5-CBA4CC2C860E}"/>
              </a:ext>
            </a:extLst>
          </p:cNvPr>
          <p:cNvSpPr>
            <a:spLocks noGrp="1"/>
          </p:cNvSpPr>
          <p:nvPr>
            <p:ph idx="1"/>
          </p:nvPr>
        </p:nvSpPr>
        <p:spPr/>
        <p:txBody>
          <a:bodyPr/>
          <a:lstStyle/>
          <a:p>
            <a:r>
              <a:rPr kumimoji="1" lang="en-US" altLang="ja-JP" sz="2800" dirty="0">
                <a:latin typeface="Times New Roman" panose="02020603050405020304" pitchFamily="18" charset="0"/>
                <a:ea typeface="+mj-ea"/>
                <a:cs typeface="Times New Roman" panose="02020603050405020304" pitchFamily="18" charset="0"/>
              </a:rPr>
              <a:t>The path loss characteristics </a:t>
            </a:r>
            <a:r>
              <a:rPr lang="en-US" altLang="ja-JP" sz="2800" dirty="0">
                <a:latin typeface="Times New Roman" panose="02020603050405020304" pitchFamily="18" charset="0"/>
                <a:ea typeface="+mj-ea"/>
                <a:cs typeface="Times New Roman" panose="02020603050405020304" pitchFamily="18" charset="0"/>
              </a:rPr>
              <a:t>were evaluated based on the ray-tracing method under passenger bus environments</a:t>
            </a:r>
          </a:p>
          <a:p>
            <a:endParaRPr lang="en-US" altLang="ja-JP" sz="2800" dirty="0">
              <a:latin typeface="Times New Roman" panose="02020603050405020304" pitchFamily="18" charset="0"/>
              <a:ea typeface="+mj-ea"/>
              <a:cs typeface="Times New Roman" panose="02020603050405020304" pitchFamily="18" charset="0"/>
            </a:endParaRPr>
          </a:p>
          <a:p>
            <a:r>
              <a:rPr kumimoji="1" lang="en-US" altLang="ja-JP" sz="2800" dirty="0">
                <a:latin typeface="Times New Roman" panose="02020603050405020304" pitchFamily="18" charset="0"/>
                <a:ea typeface="+mj-ea"/>
                <a:cs typeface="Times New Roman" panose="02020603050405020304" pitchFamily="18" charset="0"/>
              </a:rPr>
              <a:t>Future works includes time-domain analyses in the passenger bus model inclu</a:t>
            </a:r>
            <a:r>
              <a:rPr lang="en-US" altLang="ja-JP" sz="2800" dirty="0">
                <a:latin typeface="Times New Roman" panose="02020603050405020304" pitchFamily="18" charset="0"/>
                <a:ea typeface="+mj-ea"/>
                <a:cs typeface="Times New Roman" panose="02020603050405020304" pitchFamily="18" charset="0"/>
              </a:rPr>
              <a:t>ding multipath power delay profile and RMS multipath delay spread</a:t>
            </a:r>
            <a:endParaRPr kumimoji="1" lang="ja-JP" altLang="en-US" sz="2800">
              <a:latin typeface="Times New Roman" panose="02020603050405020304" pitchFamily="18" charset="0"/>
              <a:ea typeface="+mj-ea"/>
              <a:cs typeface="Times New Roman" panose="02020603050405020304" pitchFamily="18" charset="0"/>
            </a:endParaRPr>
          </a:p>
        </p:txBody>
      </p:sp>
      <p:sp>
        <p:nvSpPr>
          <p:cNvPr id="4" name="フッター プレースホルダー 3">
            <a:extLst>
              <a:ext uri="{FF2B5EF4-FFF2-40B4-BE49-F238E27FC236}">
                <a16:creationId xmlns:a16="http://schemas.microsoft.com/office/drawing/2014/main" id="{7AEE6C72-14F2-ED20-C020-024F38CBB1AF}"/>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5" name="スライド番号プレースホルダー 4">
            <a:extLst>
              <a:ext uri="{FF2B5EF4-FFF2-40B4-BE49-F238E27FC236}">
                <a16:creationId xmlns:a16="http://schemas.microsoft.com/office/drawing/2014/main" id="{FF9DBF9B-0E85-5945-E0FC-35654A802576}"/>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
        <p:nvSpPr>
          <p:cNvPr id="6" name="日付プレースホルダー 5">
            <a:extLst>
              <a:ext uri="{FF2B5EF4-FFF2-40B4-BE49-F238E27FC236}">
                <a16:creationId xmlns:a16="http://schemas.microsoft.com/office/drawing/2014/main" id="{0823C1A4-0C3C-C4CB-FF01-4BA29D114D71}"/>
              </a:ext>
            </a:extLst>
          </p:cNvPr>
          <p:cNvSpPr>
            <a:spLocks noGrp="1"/>
          </p:cNvSpPr>
          <p:nvPr>
            <p:ph type="dt" sz="half" idx="2"/>
          </p:nvPr>
        </p:nvSpPr>
        <p:spPr/>
        <p:txBody>
          <a:bodyPr/>
          <a:lstStyle/>
          <a:p>
            <a:r>
              <a:rPr lang="en-US" altLang="ja-JP"/>
              <a:t>November 2022</a:t>
            </a:r>
            <a:endParaRPr lang="en-US" altLang="ja-JP" dirty="0"/>
          </a:p>
        </p:txBody>
      </p:sp>
    </p:spTree>
    <p:extLst>
      <p:ext uri="{BB962C8B-B14F-4D97-AF65-F5344CB8AC3E}">
        <p14:creationId xmlns:p14="http://schemas.microsoft.com/office/powerpoint/2010/main" val="40510607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lnSpcReduction="1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5" name="フッター プレースホルダー 4">
            <a:extLst>
              <a:ext uri="{FF2B5EF4-FFF2-40B4-BE49-F238E27FC236}">
                <a16:creationId xmlns:a16="http://schemas.microsoft.com/office/drawing/2014/main" id="{91D0C61A-DA93-B408-5D10-F336203E06E3}"/>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11</a:t>
            </a:fld>
            <a:endParaRPr lang="en-US" altLang="ja-JP"/>
          </a:p>
        </p:txBody>
      </p:sp>
      <p:sp>
        <p:nvSpPr>
          <p:cNvPr id="7" name="日付プレースホルダー 1">
            <a:extLst>
              <a:ext uri="{FF2B5EF4-FFF2-40B4-BE49-F238E27FC236}">
                <a16:creationId xmlns:a16="http://schemas.microsoft.com/office/drawing/2014/main" id="{F017EC43-EAB4-D0AD-42B5-C68B3435A7F0}"/>
              </a:ext>
            </a:extLst>
          </p:cNvPr>
          <p:cNvSpPr>
            <a:spLocks noGrp="1"/>
          </p:cNvSpPr>
          <p:nvPr>
            <p:ph type="dt" sz="half" idx="2"/>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フッター プレースホルダー 4">
            <a:extLst>
              <a:ext uri="{FF2B5EF4-FFF2-40B4-BE49-F238E27FC236}">
                <a16:creationId xmlns:a16="http://schemas.microsoft.com/office/drawing/2014/main" id="{B54CDE9F-70CD-FE42-C28A-7E8436C58E27}"/>
              </a:ext>
            </a:extLst>
          </p:cNvPr>
          <p:cNvSpPr>
            <a:spLocks noGrp="1"/>
          </p:cNvSpPr>
          <p:nvPr>
            <p:ph type="ftr" sz="quarter" idx="11"/>
          </p:nvPr>
        </p:nvSpPr>
        <p:spPr>
          <a:xfrm>
            <a:off x="5486400" y="6475413"/>
            <a:ext cx="3124200" cy="184666"/>
          </a:xfrm>
        </p:spPr>
        <p:txBody>
          <a:bodyPr/>
          <a:lstStyle/>
          <a:p>
            <a:r>
              <a:rPr lang="en-US" altLang="ja-JP" dirty="0"/>
              <a:t>Daisuke Anzai (Nagoya Institute of Technology)</a:t>
            </a:r>
          </a:p>
        </p:txBody>
      </p:sp>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ea typeface="ＭＳ Ｐゴシック" panose="020B0600070205080204" pitchFamily="34" charset="-128"/>
              </a:rPr>
              <a:t>Propagation Characteristics of UWB Communication Applications for Passengers Bus Use Case</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1371600" y="3886200"/>
            <a:ext cx="6400800" cy="1752600"/>
          </a:xfrm>
        </p:spPr>
        <p:txBody>
          <a:bodyPr/>
          <a:lstStyle/>
          <a:p>
            <a:endParaRPr lang="en-US" altLang="ja-JP" sz="2800" dirty="0">
              <a:latin typeface="Times New Roman" panose="02020603050405020304" pitchFamily="18" charset="0"/>
              <a:cs typeface="Times New Roman" panose="02020603050405020304" pitchFamily="18" charset="0"/>
            </a:endParaRPr>
          </a:p>
          <a:p>
            <a:r>
              <a:rPr lang="en-US" altLang="ja-JP" sz="2800" dirty="0">
                <a:latin typeface="Times New Roman" panose="02020603050405020304" pitchFamily="18" charset="0"/>
                <a:cs typeface="Times New Roman" panose="02020603050405020304" pitchFamily="18" charset="0"/>
              </a:rPr>
              <a:t>Daisuke Anzai</a:t>
            </a:r>
          </a:p>
          <a:p>
            <a:r>
              <a:rPr lang="en-US" altLang="ja-JP" sz="2800" dirty="0">
                <a:latin typeface="Times New Roman" panose="02020603050405020304" pitchFamily="18" charset="0"/>
                <a:cs typeface="Times New Roman" panose="02020603050405020304" pitchFamily="18" charset="0"/>
              </a:rPr>
              <a:t>Nagoya Institute of Technology</a:t>
            </a:r>
          </a:p>
        </p:txBody>
      </p:sp>
      <p:sp>
        <p:nvSpPr>
          <p:cNvPr id="2" name="日付プレースホルダー 1">
            <a:extLst>
              <a:ext uri="{FF2B5EF4-FFF2-40B4-BE49-F238E27FC236}">
                <a16:creationId xmlns:a16="http://schemas.microsoft.com/office/drawing/2014/main" id="{FDDCC8FD-B1EC-7AA8-1116-AB2E70F4E6B4}"/>
              </a:ext>
            </a:extLst>
          </p:cNvPr>
          <p:cNvSpPr>
            <a:spLocks noGrp="1"/>
          </p:cNvSpPr>
          <p:nvPr>
            <p:ph type="dt" sz="half" idx="2"/>
          </p:nvPr>
        </p:nvSpPr>
        <p:spPr>
          <a:xfrm>
            <a:off x="685800" y="378281"/>
            <a:ext cx="1600200" cy="215444"/>
          </a:xfrm>
        </p:spPr>
        <p:txBody>
          <a:bodyPr/>
          <a:lstStyle/>
          <a:p>
            <a:r>
              <a:rPr lang="en-US" altLang="ja-JP" dirty="0"/>
              <a:t>November 2022</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427C2-E2A9-CDEA-405B-D258A0E43925}"/>
              </a:ext>
            </a:extLst>
          </p:cNvPr>
          <p:cNvSpPr>
            <a:spLocks noGrp="1"/>
          </p:cNvSpPr>
          <p:nvPr>
            <p:ph type="title"/>
          </p:nvPr>
        </p:nvSpPr>
        <p:spPr/>
        <p:txBody>
          <a:bodyPr/>
          <a:lstStyle/>
          <a:p>
            <a:r>
              <a:rPr kumimoji="1" lang="en-US" altLang="ja-JP" dirty="0"/>
              <a:t>UWB </a:t>
            </a:r>
            <a:r>
              <a:rPr lang="en-US" altLang="ja-JP" dirty="0"/>
              <a:t>communication applications</a:t>
            </a:r>
            <a:endParaRPr kumimoji="1" lang="ja-JP" altLang="en-US"/>
          </a:p>
        </p:txBody>
      </p:sp>
      <p:sp>
        <p:nvSpPr>
          <p:cNvPr id="5" name="フッター プレースホルダー 4">
            <a:extLst>
              <a:ext uri="{FF2B5EF4-FFF2-40B4-BE49-F238E27FC236}">
                <a16:creationId xmlns:a16="http://schemas.microsoft.com/office/drawing/2014/main" id="{56B4F657-0382-8AA1-BD86-AF215401090F}"/>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6" name="スライド番号プレースホルダー 5">
            <a:extLst>
              <a:ext uri="{FF2B5EF4-FFF2-40B4-BE49-F238E27FC236}">
                <a16:creationId xmlns:a16="http://schemas.microsoft.com/office/drawing/2014/main" id="{A4756C51-763B-E4CC-59FC-D52C7E585C1F}"/>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pic>
        <p:nvPicPr>
          <p:cNvPr id="3" name="図 2">
            <a:extLst>
              <a:ext uri="{FF2B5EF4-FFF2-40B4-BE49-F238E27FC236}">
                <a16:creationId xmlns:a16="http://schemas.microsoft.com/office/drawing/2014/main" id="{AD874FE7-90CB-CB17-D349-1ED95C3A4B0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11854" y="1844675"/>
            <a:ext cx="3407978" cy="4032448"/>
          </a:xfrm>
          <a:prstGeom prst="rect">
            <a:avLst/>
          </a:prstGeom>
          <a:noFill/>
          <a:ln>
            <a:noFill/>
          </a:ln>
        </p:spPr>
      </p:pic>
      <p:pic>
        <p:nvPicPr>
          <p:cNvPr id="7" name="図 6">
            <a:extLst>
              <a:ext uri="{FF2B5EF4-FFF2-40B4-BE49-F238E27FC236}">
                <a16:creationId xmlns:a16="http://schemas.microsoft.com/office/drawing/2014/main" id="{944DE4F2-BA1B-6910-9382-D13BD9B16325}"/>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115029" y="2805211"/>
            <a:ext cx="4495165" cy="2111375"/>
          </a:xfrm>
          <a:prstGeom prst="rect">
            <a:avLst/>
          </a:prstGeom>
          <a:noFill/>
          <a:ln>
            <a:noFill/>
          </a:ln>
        </p:spPr>
      </p:pic>
      <p:sp>
        <p:nvSpPr>
          <p:cNvPr id="8" name="テキスト ボックス 7">
            <a:extLst>
              <a:ext uri="{FF2B5EF4-FFF2-40B4-BE49-F238E27FC236}">
                <a16:creationId xmlns:a16="http://schemas.microsoft.com/office/drawing/2014/main" id="{90CC1DC6-42D9-A03C-B151-9D6225E87819}"/>
              </a:ext>
            </a:extLst>
          </p:cNvPr>
          <p:cNvSpPr txBox="1"/>
          <p:nvPr/>
        </p:nvSpPr>
        <p:spPr>
          <a:xfrm>
            <a:off x="224864" y="5955037"/>
            <a:ext cx="4427815" cy="400110"/>
          </a:xfrm>
          <a:prstGeom prst="rect">
            <a:avLst/>
          </a:prstGeom>
          <a:noFill/>
        </p:spPr>
        <p:txBody>
          <a:bodyPr wrap="none" rtlCol="0">
            <a:spAutoFit/>
          </a:bodyPr>
          <a:lstStyle/>
          <a:p>
            <a:r>
              <a:rPr kumimoji="1" lang="en-US" altLang="ja-JP" sz="2000" dirty="0"/>
              <a:t>Brain-computer interface (BCI) model</a:t>
            </a:r>
            <a:r>
              <a:rPr kumimoji="1" lang="en-US" altLang="ja-JP" sz="2000" baseline="30000" dirty="0"/>
              <a:t>[1]</a:t>
            </a:r>
            <a:endParaRPr kumimoji="1" lang="ja-JP" altLang="en-US" sz="2000" baseline="30000"/>
          </a:p>
        </p:txBody>
      </p:sp>
      <p:sp>
        <p:nvSpPr>
          <p:cNvPr id="10" name="テキスト ボックス 9">
            <a:extLst>
              <a:ext uri="{FF2B5EF4-FFF2-40B4-BE49-F238E27FC236}">
                <a16:creationId xmlns:a16="http://schemas.microsoft.com/office/drawing/2014/main" id="{A6DB0678-90DE-EDD4-8701-4604D2F1262C}"/>
              </a:ext>
            </a:extLst>
          </p:cNvPr>
          <p:cNvSpPr txBox="1"/>
          <p:nvPr/>
        </p:nvSpPr>
        <p:spPr>
          <a:xfrm>
            <a:off x="5159726" y="5081806"/>
            <a:ext cx="2632452" cy="400110"/>
          </a:xfrm>
          <a:prstGeom prst="rect">
            <a:avLst/>
          </a:prstGeom>
          <a:noFill/>
        </p:spPr>
        <p:txBody>
          <a:bodyPr wrap="none" rtlCol="0">
            <a:spAutoFit/>
          </a:bodyPr>
          <a:lstStyle/>
          <a:p>
            <a:r>
              <a:rPr kumimoji="1" lang="en-US" altLang="ja-JP" sz="2000" dirty="0"/>
              <a:t>Passengers bus model</a:t>
            </a:r>
            <a:r>
              <a:rPr kumimoji="1" lang="en-US" altLang="ja-JP" sz="2000" baseline="30000" dirty="0"/>
              <a:t>[1]</a:t>
            </a:r>
            <a:endParaRPr kumimoji="1" lang="ja-JP" altLang="en-US" sz="2000" baseline="30000"/>
          </a:p>
        </p:txBody>
      </p:sp>
      <p:sp>
        <p:nvSpPr>
          <p:cNvPr id="11" name="テキスト ボックス 10">
            <a:extLst>
              <a:ext uri="{FF2B5EF4-FFF2-40B4-BE49-F238E27FC236}">
                <a16:creationId xmlns:a16="http://schemas.microsoft.com/office/drawing/2014/main" id="{11A70069-E687-8F59-4F5A-C62BD8490387}"/>
              </a:ext>
            </a:extLst>
          </p:cNvPr>
          <p:cNvSpPr txBox="1"/>
          <p:nvPr/>
        </p:nvSpPr>
        <p:spPr>
          <a:xfrm>
            <a:off x="5731499" y="4005064"/>
            <a:ext cx="1576072" cy="276999"/>
          </a:xfrm>
          <a:prstGeom prst="rect">
            <a:avLst/>
          </a:prstGeom>
          <a:solidFill>
            <a:schemeClr val="bg1"/>
          </a:solidFill>
        </p:spPr>
        <p:txBody>
          <a:bodyPr wrap="none" rtlCol="0">
            <a:spAutoFit/>
          </a:bodyPr>
          <a:lstStyle/>
          <a:p>
            <a:r>
              <a:rPr kumimoji="1" lang="en-US" altLang="ja-JP" dirty="0"/>
              <a:t>Human BAN (HBAN)</a:t>
            </a:r>
            <a:endParaRPr kumimoji="1" lang="ja-JP" altLang="en-US"/>
          </a:p>
        </p:txBody>
      </p:sp>
      <p:sp>
        <p:nvSpPr>
          <p:cNvPr id="12" name="テキスト ボックス 11">
            <a:extLst>
              <a:ext uri="{FF2B5EF4-FFF2-40B4-BE49-F238E27FC236}">
                <a16:creationId xmlns:a16="http://schemas.microsoft.com/office/drawing/2014/main" id="{D630BFDB-E2F0-B9A5-F87A-36A3F92E82C7}"/>
              </a:ext>
            </a:extLst>
          </p:cNvPr>
          <p:cNvSpPr txBox="1"/>
          <p:nvPr/>
        </p:nvSpPr>
        <p:spPr>
          <a:xfrm>
            <a:off x="6074711" y="3054185"/>
            <a:ext cx="1586268" cy="276999"/>
          </a:xfrm>
          <a:prstGeom prst="rect">
            <a:avLst/>
          </a:prstGeom>
          <a:solidFill>
            <a:schemeClr val="bg1"/>
          </a:solidFill>
        </p:spPr>
        <p:txBody>
          <a:bodyPr wrap="none" rtlCol="0">
            <a:spAutoFit/>
          </a:bodyPr>
          <a:lstStyle/>
          <a:p>
            <a:r>
              <a:rPr kumimoji="1" lang="en-US" altLang="ja-JP" dirty="0"/>
              <a:t>Vehicle BAN (VBAN)</a:t>
            </a:r>
            <a:endParaRPr kumimoji="1" lang="ja-JP" altLang="en-US"/>
          </a:p>
        </p:txBody>
      </p:sp>
      <p:sp>
        <p:nvSpPr>
          <p:cNvPr id="9" name="テキスト ボックス 8">
            <a:extLst>
              <a:ext uri="{FF2B5EF4-FFF2-40B4-BE49-F238E27FC236}">
                <a16:creationId xmlns:a16="http://schemas.microsoft.com/office/drawing/2014/main" id="{D5AB1AD4-AB0F-A279-D414-F9CB4D4E9953}"/>
              </a:ext>
            </a:extLst>
          </p:cNvPr>
          <p:cNvSpPr txBox="1"/>
          <p:nvPr/>
        </p:nvSpPr>
        <p:spPr>
          <a:xfrm>
            <a:off x="5652120" y="6093296"/>
            <a:ext cx="2898550" cy="338554"/>
          </a:xfrm>
          <a:prstGeom prst="rect">
            <a:avLst/>
          </a:prstGeom>
          <a:noFill/>
        </p:spPr>
        <p:txBody>
          <a:bodyPr wrap="none" rtlCol="0">
            <a:spAutoFit/>
          </a:bodyPr>
          <a:lstStyle/>
          <a:p>
            <a:r>
              <a:rPr kumimoji="1" lang="en-US" altLang="ja-JP" sz="1600" baseline="30000" dirty="0"/>
              <a:t>[1]</a:t>
            </a:r>
            <a:r>
              <a:rPr kumimoji="1" lang="en-US" altLang="ja-JP" sz="1600" dirty="0"/>
              <a:t>IEEE 802.15-22-0344-02-006a</a:t>
            </a:r>
            <a:endParaRPr kumimoji="1" lang="ja-JP" altLang="en-US" sz="1600"/>
          </a:p>
        </p:txBody>
      </p:sp>
      <p:sp>
        <p:nvSpPr>
          <p:cNvPr id="13" name="日付プレースホルダー 1">
            <a:extLst>
              <a:ext uri="{FF2B5EF4-FFF2-40B4-BE49-F238E27FC236}">
                <a16:creationId xmlns:a16="http://schemas.microsoft.com/office/drawing/2014/main" id="{C210FC50-49E3-1B40-F55B-F4ECAE8FBCED}"/>
              </a:ext>
            </a:extLst>
          </p:cNvPr>
          <p:cNvSpPr>
            <a:spLocks noGrp="1"/>
          </p:cNvSpPr>
          <p:nvPr>
            <p:ph type="dt" sz="half" idx="2"/>
          </p:nvPr>
        </p:nvSpPr>
        <p:spPr>
          <a:xfrm>
            <a:off x="685800" y="378281"/>
            <a:ext cx="1600200" cy="215444"/>
          </a:xfrm>
        </p:spPr>
        <p:txBody>
          <a:bodyPr/>
          <a:lstStyle/>
          <a:p>
            <a:r>
              <a:rPr lang="en-US" altLang="ja-JP" dirty="0"/>
              <a:t>November 2022</a:t>
            </a:r>
          </a:p>
        </p:txBody>
      </p:sp>
    </p:spTree>
    <p:extLst>
      <p:ext uri="{BB962C8B-B14F-4D97-AF65-F5344CB8AC3E}">
        <p14:creationId xmlns:p14="http://schemas.microsoft.com/office/powerpoint/2010/main" val="256858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F427C2-E2A9-CDEA-405B-D258A0E43925}"/>
              </a:ext>
            </a:extLst>
          </p:cNvPr>
          <p:cNvSpPr>
            <a:spLocks noGrp="1"/>
          </p:cNvSpPr>
          <p:nvPr>
            <p:ph type="title"/>
          </p:nvPr>
        </p:nvSpPr>
        <p:spPr/>
        <p:txBody>
          <a:bodyPr/>
          <a:lstStyle/>
          <a:p>
            <a:r>
              <a:rPr kumimoji="1" lang="en-US" altLang="ja-JP" dirty="0"/>
              <a:t>Passenger bus model</a:t>
            </a:r>
            <a:endParaRPr kumimoji="1" lang="ja-JP" altLang="en-US"/>
          </a:p>
        </p:txBody>
      </p:sp>
      <p:sp>
        <p:nvSpPr>
          <p:cNvPr id="5" name="フッター プレースホルダー 4">
            <a:extLst>
              <a:ext uri="{FF2B5EF4-FFF2-40B4-BE49-F238E27FC236}">
                <a16:creationId xmlns:a16="http://schemas.microsoft.com/office/drawing/2014/main" id="{56B4F657-0382-8AA1-BD86-AF215401090F}"/>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6" name="スライド番号プレースホルダー 5">
            <a:extLst>
              <a:ext uri="{FF2B5EF4-FFF2-40B4-BE49-F238E27FC236}">
                <a16:creationId xmlns:a16="http://schemas.microsoft.com/office/drawing/2014/main" id="{A4756C51-763B-E4CC-59FC-D52C7E585C1F}"/>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7" name="図 6">
            <a:extLst>
              <a:ext uri="{FF2B5EF4-FFF2-40B4-BE49-F238E27FC236}">
                <a16:creationId xmlns:a16="http://schemas.microsoft.com/office/drawing/2014/main" id="{944DE4F2-BA1B-6910-9382-D13BD9B163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14354" y="2856283"/>
            <a:ext cx="3168352" cy="1488172"/>
          </a:xfrm>
          <a:prstGeom prst="rect">
            <a:avLst/>
          </a:prstGeom>
          <a:noFill/>
          <a:ln>
            <a:noFill/>
          </a:ln>
        </p:spPr>
      </p:pic>
      <p:sp>
        <p:nvSpPr>
          <p:cNvPr id="10" name="テキスト ボックス 9">
            <a:extLst>
              <a:ext uri="{FF2B5EF4-FFF2-40B4-BE49-F238E27FC236}">
                <a16:creationId xmlns:a16="http://schemas.microsoft.com/office/drawing/2014/main" id="{A6DB0678-90DE-EDD4-8701-4604D2F1262C}"/>
              </a:ext>
            </a:extLst>
          </p:cNvPr>
          <p:cNvSpPr txBox="1"/>
          <p:nvPr/>
        </p:nvSpPr>
        <p:spPr>
          <a:xfrm>
            <a:off x="498328" y="4437996"/>
            <a:ext cx="2632452" cy="400110"/>
          </a:xfrm>
          <a:prstGeom prst="rect">
            <a:avLst/>
          </a:prstGeom>
          <a:noFill/>
        </p:spPr>
        <p:txBody>
          <a:bodyPr wrap="none" rtlCol="0">
            <a:spAutoFit/>
          </a:bodyPr>
          <a:lstStyle/>
          <a:p>
            <a:r>
              <a:rPr kumimoji="1" lang="en-US" altLang="ja-JP" sz="2000" dirty="0"/>
              <a:t>Passenger bus model</a:t>
            </a:r>
            <a:r>
              <a:rPr kumimoji="1" lang="en-US" altLang="ja-JP" sz="2000" baseline="30000" dirty="0"/>
              <a:t>[1]</a:t>
            </a:r>
            <a:endParaRPr kumimoji="1" lang="ja-JP" altLang="en-US" sz="2000" baseline="30000"/>
          </a:p>
        </p:txBody>
      </p:sp>
      <p:sp>
        <p:nvSpPr>
          <p:cNvPr id="9" name="テキスト ボックス 8">
            <a:extLst>
              <a:ext uri="{FF2B5EF4-FFF2-40B4-BE49-F238E27FC236}">
                <a16:creationId xmlns:a16="http://schemas.microsoft.com/office/drawing/2014/main" id="{D5AB1AD4-AB0F-A279-D414-F9CB4D4E9953}"/>
              </a:ext>
            </a:extLst>
          </p:cNvPr>
          <p:cNvSpPr txBox="1"/>
          <p:nvPr/>
        </p:nvSpPr>
        <p:spPr>
          <a:xfrm>
            <a:off x="498328" y="6048376"/>
            <a:ext cx="3031599" cy="338554"/>
          </a:xfrm>
          <a:prstGeom prst="rect">
            <a:avLst/>
          </a:prstGeom>
          <a:noFill/>
        </p:spPr>
        <p:txBody>
          <a:bodyPr wrap="none" rtlCol="0">
            <a:spAutoFit/>
          </a:bodyPr>
          <a:lstStyle/>
          <a:p>
            <a:r>
              <a:rPr kumimoji="1" lang="en-US" altLang="ja-JP" sz="1600" baseline="30000" dirty="0"/>
              <a:t>[1]</a:t>
            </a:r>
            <a:r>
              <a:rPr kumimoji="1" lang="en-US" altLang="ja-JP" sz="1600" dirty="0"/>
              <a:t> IEEE 802.15-22-0344-02-006a</a:t>
            </a:r>
            <a:endParaRPr kumimoji="1" lang="ja-JP" altLang="en-US" sz="1600"/>
          </a:p>
        </p:txBody>
      </p:sp>
      <p:pic>
        <p:nvPicPr>
          <p:cNvPr id="13" name="図 12" descr="グラフィカル ユーザー インターフェイス が含まれている画像&#10;&#10;自動的に生成された説明">
            <a:extLst>
              <a:ext uri="{FF2B5EF4-FFF2-40B4-BE49-F238E27FC236}">
                <a16:creationId xmlns:a16="http://schemas.microsoft.com/office/drawing/2014/main" id="{86E6C43C-470D-0710-149F-D6F2F40B6D48}"/>
              </a:ext>
            </a:extLst>
          </p:cNvPr>
          <p:cNvPicPr>
            <a:picLocks noChangeAspect="1"/>
          </p:cNvPicPr>
          <p:nvPr/>
        </p:nvPicPr>
        <p:blipFill rotWithShape="1">
          <a:blip r:embed="rId3"/>
          <a:srcRect l="17143" t="22184" r="26192" b="11237"/>
          <a:stretch/>
        </p:blipFill>
        <p:spPr>
          <a:xfrm>
            <a:off x="4875213" y="1828533"/>
            <a:ext cx="3312368" cy="2232249"/>
          </a:xfrm>
          <a:prstGeom prst="rect">
            <a:avLst/>
          </a:prstGeom>
        </p:spPr>
      </p:pic>
      <p:pic>
        <p:nvPicPr>
          <p:cNvPr id="14" name="図 13" descr="グラフィカル ユーザー インターフェイス&#10;&#10;中程度の精度で自動的に生成された説明">
            <a:extLst>
              <a:ext uri="{FF2B5EF4-FFF2-40B4-BE49-F238E27FC236}">
                <a16:creationId xmlns:a16="http://schemas.microsoft.com/office/drawing/2014/main" id="{1BDE8B53-7EE0-DF93-89CF-DD8B85621C1E}"/>
              </a:ext>
            </a:extLst>
          </p:cNvPr>
          <p:cNvPicPr>
            <a:picLocks noChangeAspect="1"/>
          </p:cNvPicPr>
          <p:nvPr/>
        </p:nvPicPr>
        <p:blipFill>
          <a:blip r:embed="rId4"/>
          <a:stretch>
            <a:fillRect/>
          </a:stretch>
        </p:blipFill>
        <p:spPr>
          <a:xfrm>
            <a:off x="3985406" y="4318542"/>
            <a:ext cx="2880320" cy="1899111"/>
          </a:xfrm>
          <a:prstGeom prst="rect">
            <a:avLst/>
          </a:prstGeom>
        </p:spPr>
      </p:pic>
      <p:pic>
        <p:nvPicPr>
          <p:cNvPr id="15" name="図 14" descr="ギャラリー, 部屋, シーン が含まれている画像&#10;&#10;自動的に生成された説明">
            <a:extLst>
              <a:ext uri="{FF2B5EF4-FFF2-40B4-BE49-F238E27FC236}">
                <a16:creationId xmlns:a16="http://schemas.microsoft.com/office/drawing/2014/main" id="{4C02D912-5396-5624-DF36-4C569266DFC7}"/>
              </a:ext>
            </a:extLst>
          </p:cNvPr>
          <p:cNvPicPr>
            <a:picLocks noChangeAspect="1"/>
          </p:cNvPicPr>
          <p:nvPr/>
        </p:nvPicPr>
        <p:blipFill>
          <a:blip r:embed="rId5"/>
          <a:stretch>
            <a:fillRect/>
          </a:stretch>
        </p:blipFill>
        <p:spPr>
          <a:xfrm>
            <a:off x="7021332" y="4256248"/>
            <a:ext cx="1688794" cy="1987318"/>
          </a:xfrm>
          <a:prstGeom prst="rect">
            <a:avLst/>
          </a:prstGeom>
        </p:spPr>
      </p:pic>
      <p:sp>
        <p:nvSpPr>
          <p:cNvPr id="3" name="日付プレースホルダー 1">
            <a:extLst>
              <a:ext uri="{FF2B5EF4-FFF2-40B4-BE49-F238E27FC236}">
                <a16:creationId xmlns:a16="http://schemas.microsoft.com/office/drawing/2014/main" id="{2B4FA203-B7A7-9636-636E-078227B3997E}"/>
              </a:ext>
            </a:extLst>
          </p:cNvPr>
          <p:cNvSpPr>
            <a:spLocks noGrp="1"/>
          </p:cNvSpPr>
          <p:nvPr>
            <p:ph type="dt" sz="half" idx="2"/>
          </p:nvPr>
        </p:nvSpPr>
        <p:spPr>
          <a:xfrm>
            <a:off x="685800" y="378281"/>
            <a:ext cx="1600200" cy="215444"/>
          </a:xfrm>
        </p:spPr>
        <p:txBody>
          <a:bodyPr/>
          <a:lstStyle/>
          <a:p>
            <a:r>
              <a:rPr lang="en-US" altLang="ja-JP" dirty="0"/>
              <a:t>November 2022</a:t>
            </a:r>
          </a:p>
        </p:txBody>
      </p:sp>
      <p:sp>
        <p:nvSpPr>
          <p:cNvPr id="4" name="円/楕円 3">
            <a:extLst>
              <a:ext uri="{FF2B5EF4-FFF2-40B4-BE49-F238E27FC236}">
                <a16:creationId xmlns:a16="http://schemas.microsoft.com/office/drawing/2014/main" id="{0A7F0D18-CBE4-4E92-9CBB-4475F690EBBC}"/>
              </a:ext>
            </a:extLst>
          </p:cNvPr>
          <p:cNvSpPr/>
          <p:nvPr/>
        </p:nvSpPr>
        <p:spPr bwMode="auto">
          <a:xfrm>
            <a:off x="6444208" y="3356992"/>
            <a:ext cx="216024" cy="360040"/>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8" name="円/楕円 7">
            <a:extLst>
              <a:ext uri="{FF2B5EF4-FFF2-40B4-BE49-F238E27FC236}">
                <a16:creationId xmlns:a16="http://schemas.microsoft.com/office/drawing/2014/main" id="{37C64D12-963C-1A71-E502-9DBD15B03DB1}"/>
              </a:ext>
            </a:extLst>
          </p:cNvPr>
          <p:cNvSpPr/>
          <p:nvPr/>
        </p:nvSpPr>
        <p:spPr bwMode="auto">
          <a:xfrm rot="180778">
            <a:off x="7524328" y="2757329"/>
            <a:ext cx="144016" cy="308059"/>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11" name="円/楕円 10">
            <a:extLst>
              <a:ext uri="{FF2B5EF4-FFF2-40B4-BE49-F238E27FC236}">
                <a16:creationId xmlns:a16="http://schemas.microsoft.com/office/drawing/2014/main" id="{9191DA0D-8CC3-5441-0D8C-158835204564}"/>
              </a:ext>
            </a:extLst>
          </p:cNvPr>
          <p:cNvSpPr/>
          <p:nvPr/>
        </p:nvSpPr>
        <p:spPr bwMode="auto">
          <a:xfrm rot="21395101">
            <a:off x="5806698" y="3146720"/>
            <a:ext cx="203870" cy="360681"/>
          </a:xfrm>
          <a:prstGeom prst="ellipse">
            <a:avLst/>
          </a:prstGeom>
          <a:solidFill>
            <a:schemeClr val="bg2">
              <a:alpha val="18297"/>
            </a:schemeClr>
          </a:solidFill>
          <a:ln w="12700" cap="flat" cmpd="sng" algn="ctr">
            <a:solidFill>
              <a:schemeClr val="tx1">
                <a:alpha val="13125"/>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12" name="円/楕円 11">
            <a:extLst>
              <a:ext uri="{FF2B5EF4-FFF2-40B4-BE49-F238E27FC236}">
                <a16:creationId xmlns:a16="http://schemas.microsoft.com/office/drawing/2014/main" id="{1A623BB5-E4B3-C5D9-25E5-361D1EBB3853}"/>
              </a:ext>
            </a:extLst>
          </p:cNvPr>
          <p:cNvSpPr/>
          <p:nvPr/>
        </p:nvSpPr>
        <p:spPr bwMode="auto">
          <a:xfrm rot="21395101">
            <a:off x="6957243" y="2614228"/>
            <a:ext cx="159807" cy="306228"/>
          </a:xfrm>
          <a:prstGeom prst="ellipse">
            <a:avLst/>
          </a:prstGeom>
          <a:solidFill>
            <a:schemeClr val="bg2">
              <a:alpha val="18297"/>
            </a:schemeClr>
          </a:solidFill>
          <a:ln w="12700" cap="flat" cmpd="sng" algn="ctr">
            <a:solidFill>
              <a:schemeClr val="tx1">
                <a:alpha val="13125"/>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Tree>
    <p:extLst>
      <p:ext uri="{BB962C8B-B14F-4D97-AF65-F5344CB8AC3E}">
        <p14:creationId xmlns:p14="http://schemas.microsoft.com/office/powerpoint/2010/main" val="39909822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F1EC83B-7A22-9897-6A3B-57EB2C2EDEA7}"/>
              </a:ext>
            </a:extLst>
          </p:cNvPr>
          <p:cNvSpPr>
            <a:spLocks noGrp="1"/>
          </p:cNvSpPr>
          <p:nvPr>
            <p:ph type="title"/>
          </p:nvPr>
        </p:nvSpPr>
        <p:spPr/>
        <p:txBody>
          <a:bodyPr/>
          <a:lstStyle/>
          <a:p>
            <a:r>
              <a:rPr kumimoji="1" lang="en-US" altLang="ja-JP" dirty="0"/>
              <a:t>Simulation setup</a:t>
            </a:r>
            <a:endParaRPr kumimoji="1" lang="ja-JP" altLang="en-US"/>
          </a:p>
        </p:txBody>
      </p:sp>
      <p:sp>
        <p:nvSpPr>
          <p:cNvPr id="4" name="フッター プレースホルダー 3">
            <a:extLst>
              <a:ext uri="{FF2B5EF4-FFF2-40B4-BE49-F238E27FC236}">
                <a16:creationId xmlns:a16="http://schemas.microsoft.com/office/drawing/2014/main" id="{D32F3302-F363-17A1-5469-6DCE80D9BF47}"/>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5" name="スライド番号プレースホルダー 4">
            <a:extLst>
              <a:ext uri="{FF2B5EF4-FFF2-40B4-BE49-F238E27FC236}">
                <a16:creationId xmlns:a16="http://schemas.microsoft.com/office/drawing/2014/main" id="{EB163E48-3240-77B7-DE4D-5C6B50CBB91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sp>
        <p:nvSpPr>
          <p:cNvPr id="6" name="日付プレースホルダー 5">
            <a:extLst>
              <a:ext uri="{FF2B5EF4-FFF2-40B4-BE49-F238E27FC236}">
                <a16:creationId xmlns:a16="http://schemas.microsoft.com/office/drawing/2014/main" id="{FC9384B5-C63C-FF2F-37A2-85891DD3EF20}"/>
              </a:ext>
            </a:extLst>
          </p:cNvPr>
          <p:cNvSpPr>
            <a:spLocks noGrp="1"/>
          </p:cNvSpPr>
          <p:nvPr>
            <p:ph type="dt" sz="half" idx="2"/>
          </p:nvPr>
        </p:nvSpPr>
        <p:spPr/>
        <p:txBody>
          <a:bodyPr/>
          <a:lstStyle/>
          <a:p>
            <a:r>
              <a:rPr lang="en-US" altLang="ja-JP"/>
              <a:t>November 2022</a:t>
            </a:r>
            <a:endParaRPr lang="en-US" altLang="ja-JP" dirty="0"/>
          </a:p>
        </p:txBody>
      </p:sp>
      <p:pic>
        <p:nvPicPr>
          <p:cNvPr id="15" name="図 14" descr="設計図 が含まれている画像&#10;&#10;自動的に生成された説明">
            <a:extLst>
              <a:ext uri="{FF2B5EF4-FFF2-40B4-BE49-F238E27FC236}">
                <a16:creationId xmlns:a16="http://schemas.microsoft.com/office/drawing/2014/main" id="{CBF33B8D-8814-2284-6A18-48FA6A5546AD}"/>
              </a:ext>
            </a:extLst>
          </p:cNvPr>
          <p:cNvPicPr>
            <a:picLocks noChangeAspect="1"/>
          </p:cNvPicPr>
          <p:nvPr/>
        </p:nvPicPr>
        <p:blipFill rotWithShape="1">
          <a:blip r:embed="rId2">
            <a:extLst>
              <a:ext uri="{28A0092B-C50C-407E-A947-70E740481C1C}">
                <a14:useLocalDpi xmlns:a14="http://schemas.microsoft.com/office/drawing/2010/main" val="0"/>
              </a:ext>
            </a:extLst>
          </a:blip>
          <a:srcRect l="6214" r="7469" b="4386"/>
          <a:stretch/>
        </p:blipFill>
        <p:spPr>
          <a:xfrm>
            <a:off x="107504" y="2211792"/>
            <a:ext cx="6702725" cy="4169536"/>
          </a:xfrm>
          <a:prstGeom prst="rect">
            <a:avLst/>
          </a:prstGeom>
        </p:spPr>
      </p:pic>
      <p:sp>
        <p:nvSpPr>
          <p:cNvPr id="16" name="テキスト ボックス 15">
            <a:extLst>
              <a:ext uri="{FF2B5EF4-FFF2-40B4-BE49-F238E27FC236}">
                <a16:creationId xmlns:a16="http://schemas.microsoft.com/office/drawing/2014/main" id="{930ACE95-808F-5924-0926-25DFC24FDC90}"/>
              </a:ext>
            </a:extLst>
          </p:cNvPr>
          <p:cNvSpPr txBox="1"/>
          <p:nvPr/>
        </p:nvSpPr>
        <p:spPr>
          <a:xfrm>
            <a:off x="2564116" y="3803719"/>
            <a:ext cx="428322"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P1</a:t>
            </a:r>
            <a:endParaRPr kumimoji="1" lang="ja-JP" altLang="en-US" sz="1800" dirty="0">
              <a:solidFill>
                <a:prstClr val="black"/>
              </a:solidFill>
              <a:latin typeface="Times New Roman"/>
              <a:ea typeface="ＭＳ Ｐゴシック"/>
            </a:endParaRPr>
          </a:p>
        </p:txBody>
      </p:sp>
      <p:sp>
        <p:nvSpPr>
          <p:cNvPr id="17" name="テキスト ボックス 16">
            <a:extLst>
              <a:ext uri="{FF2B5EF4-FFF2-40B4-BE49-F238E27FC236}">
                <a16:creationId xmlns:a16="http://schemas.microsoft.com/office/drawing/2014/main" id="{4E19A73A-D9CF-6D90-2118-4EEC59BAD301}"/>
              </a:ext>
            </a:extLst>
          </p:cNvPr>
          <p:cNvSpPr txBox="1"/>
          <p:nvPr/>
        </p:nvSpPr>
        <p:spPr>
          <a:xfrm>
            <a:off x="1265403" y="3619053"/>
            <a:ext cx="428322"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a:solidFill>
                  <a:prstClr val="black"/>
                </a:solidFill>
                <a:latin typeface="Times New Roman"/>
                <a:ea typeface="ＭＳ Ｐゴシック"/>
              </a:rPr>
              <a:t>P2</a:t>
            </a:r>
            <a:endParaRPr kumimoji="1" lang="ja-JP" altLang="en-US" sz="1800" dirty="0">
              <a:solidFill>
                <a:prstClr val="black"/>
              </a:solidFill>
              <a:latin typeface="Times New Roman"/>
              <a:ea typeface="ＭＳ Ｐゴシック"/>
            </a:endParaRPr>
          </a:p>
        </p:txBody>
      </p:sp>
      <p:sp>
        <p:nvSpPr>
          <p:cNvPr id="18" name="テキスト ボックス 17">
            <a:extLst>
              <a:ext uri="{FF2B5EF4-FFF2-40B4-BE49-F238E27FC236}">
                <a16:creationId xmlns:a16="http://schemas.microsoft.com/office/drawing/2014/main" id="{CBE22D32-FD99-2B15-AE91-1E03C1F77BB7}"/>
              </a:ext>
            </a:extLst>
          </p:cNvPr>
          <p:cNvSpPr txBox="1"/>
          <p:nvPr/>
        </p:nvSpPr>
        <p:spPr>
          <a:xfrm>
            <a:off x="5508104" y="3573016"/>
            <a:ext cx="428322"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P3</a:t>
            </a:r>
            <a:endParaRPr kumimoji="1" lang="ja-JP" altLang="en-US" sz="1800" dirty="0">
              <a:solidFill>
                <a:prstClr val="black"/>
              </a:solidFill>
              <a:latin typeface="Times New Roman"/>
              <a:ea typeface="ＭＳ Ｐゴシック"/>
            </a:endParaRPr>
          </a:p>
        </p:txBody>
      </p:sp>
      <p:sp>
        <p:nvSpPr>
          <p:cNvPr id="19" name="テキスト ボックス 18">
            <a:extLst>
              <a:ext uri="{FF2B5EF4-FFF2-40B4-BE49-F238E27FC236}">
                <a16:creationId xmlns:a16="http://schemas.microsoft.com/office/drawing/2014/main" id="{C1C739F0-6E8C-BAA7-EE31-6D2FF25B76B7}"/>
              </a:ext>
            </a:extLst>
          </p:cNvPr>
          <p:cNvSpPr txBox="1"/>
          <p:nvPr/>
        </p:nvSpPr>
        <p:spPr>
          <a:xfrm>
            <a:off x="4211960" y="3838032"/>
            <a:ext cx="428322"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P4</a:t>
            </a:r>
            <a:endParaRPr kumimoji="1" lang="ja-JP" altLang="en-US" sz="1800" dirty="0">
              <a:solidFill>
                <a:prstClr val="black"/>
              </a:solidFill>
              <a:latin typeface="Times New Roman"/>
              <a:ea typeface="ＭＳ Ｐゴシック"/>
            </a:endParaRPr>
          </a:p>
        </p:txBody>
      </p:sp>
      <p:sp>
        <p:nvSpPr>
          <p:cNvPr id="20" name="テキスト ボックス 19">
            <a:extLst>
              <a:ext uri="{FF2B5EF4-FFF2-40B4-BE49-F238E27FC236}">
                <a16:creationId xmlns:a16="http://schemas.microsoft.com/office/drawing/2014/main" id="{8EE0799D-CAAF-95FA-E1DF-2A28AD300EBB}"/>
              </a:ext>
            </a:extLst>
          </p:cNvPr>
          <p:cNvSpPr txBox="1"/>
          <p:nvPr/>
        </p:nvSpPr>
        <p:spPr>
          <a:xfrm>
            <a:off x="1693725" y="2204864"/>
            <a:ext cx="428322"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a:solidFill>
                  <a:prstClr val="black"/>
                </a:solidFill>
                <a:latin typeface="Times New Roman"/>
                <a:ea typeface="ＭＳ Ｐゴシック"/>
              </a:rPr>
              <a:t>P5</a:t>
            </a:r>
            <a:endParaRPr kumimoji="1" lang="ja-JP" altLang="en-US" sz="1800" dirty="0">
              <a:solidFill>
                <a:prstClr val="black"/>
              </a:solidFill>
              <a:latin typeface="Times New Roman"/>
              <a:ea typeface="ＭＳ Ｐゴシック"/>
            </a:endParaRPr>
          </a:p>
        </p:txBody>
      </p:sp>
      <p:sp>
        <p:nvSpPr>
          <p:cNvPr id="21" name="テキスト ボックス 20">
            <a:extLst>
              <a:ext uri="{FF2B5EF4-FFF2-40B4-BE49-F238E27FC236}">
                <a16:creationId xmlns:a16="http://schemas.microsoft.com/office/drawing/2014/main" id="{A88C5793-D0F7-F97B-51BB-7CDBD48E0B3B}"/>
              </a:ext>
            </a:extLst>
          </p:cNvPr>
          <p:cNvSpPr txBox="1"/>
          <p:nvPr/>
        </p:nvSpPr>
        <p:spPr>
          <a:xfrm>
            <a:off x="501791" y="2483015"/>
            <a:ext cx="428322" cy="369332"/>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P6</a:t>
            </a:r>
            <a:endParaRPr kumimoji="1" lang="ja-JP" altLang="en-US" sz="1800" dirty="0">
              <a:solidFill>
                <a:prstClr val="black"/>
              </a:solidFill>
              <a:latin typeface="Times New Roman"/>
              <a:ea typeface="ＭＳ Ｐゴシック"/>
            </a:endParaRPr>
          </a:p>
        </p:txBody>
      </p:sp>
      <p:sp>
        <p:nvSpPr>
          <p:cNvPr id="22" name="テキスト ボックス 21">
            <a:extLst>
              <a:ext uri="{FF2B5EF4-FFF2-40B4-BE49-F238E27FC236}">
                <a16:creationId xmlns:a16="http://schemas.microsoft.com/office/drawing/2014/main" id="{EE3A5B22-EC5F-88BE-A29E-EB13DA5B0ED9}"/>
              </a:ext>
            </a:extLst>
          </p:cNvPr>
          <p:cNvSpPr txBox="1"/>
          <p:nvPr/>
        </p:nvSpPr>
        <p:spPr>
          <a:xfrm>
            <a:off x="6870779" y="4031826"/>
            <a:ext cx="2024913" cy="1754326"/>
          </a:xfrm>
          <a:prstGeom prst="rect">
            <a:avLst/>
          </a:prstGeom>
          <a:noFill/>
        </p:spPr>
        <p:txBody>
          <a:bodyPr wrap="none" rtlCol="0">
            <a:spAutoFit/>
          </a:bodyPr>
          <a:lstStyle/>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P1 (HBAN-HBAN)</a:t>
            </a:r>
          </a:p>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P2 (HBAN-HBAN)</a:t>
            </a:r>
          </a:p>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P3 (VBAN-VBAN)</a:t>
            </a:r>
            <a:br>
              <a:rPr kumimoji="1" lang="en-US" altLang="ja-JP" sz="1800" dirty="0">
                <a:solidFill>
                  <a:prstClr val="black"/>
                </a:solidFill>
                <a:latin typeface="Times New Roman"/>
                <a:ea typeface="ＭＳ Ｐゴシック"/>
              </a:rPr>
            </a:br>
            <a:r>
              <a:rPr kumimoji="1" lang="en-US" altLang="ja-JP" sz="1800" dirty="0">
                <a:solidFill>
                  <a:prstClr val="black"/>
                </a:solidFill>
                <a:latin typeface="Times New Roman"/>
                <a:ea typeface="ＭＳ Ｐゴシック"/>
              </a:rPr>
              <a:t>P4 (VBAN-VBAN)</a:t>
            </a:r>
          </a:p>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P5 (VBAN-VBAN)</a:t>
            </a:r>
          </a:p>
          <a:p>
            <a:pPr defTabSz="457200" eaLnBrk="1" fontAlgn="auto" hangingPunct="1">
              <a:spcBef>
                <a:spcPts val="0"/>
              </a:spcBef>
              <a:spcAft>
                <a:spcPts val="0"/>
              </a:spcAft>
            </a:pPr>
            <a:r>
              <a:rPr kumimoji="1" lang="en-US" altLang="ja-JP" sz="1800" dirty="0">
                <a:solidFill>
                  <a:prstClr val="black"/>
                </a:solidFill>
                <a:latin typeface="Times New Roman"/>
                <a:ea typeface="ＭＳ Ｐゴシック"/>
              </a:rPr>
              <a:t>P6 (VBAN-VBAN)</a:t>
            </a:r>
            <a:endParaRPr kumimoji="1" lang="ja-JP" altLang="en-US" sz="1800" dirty="0">
              <a:solidFill>
                <a:prstClr val="black"/>
              </a:solidFill>
              <a:latin typeface="Times New Roman"/>
              <a:ea typeface="ＭＳ Ｐゴシック"/>
            </a:endParaRPr>
          </a:p>
        </p:txBody>
      </p:sp>
      <p:sp>
        <p:nvSpPr>
          <p:cNvPr id="24" name="テキスト ボックス 23">
            <a:extLst>
              <a:ext uri="{FF2B5EF4-FFF2-40B4-BE49-F238E27FC236}">
                <a16:creationId xmlns:a16="http://schemas.microsoft.com/office/drawing/2014/main" id="{3304434B-63E5-4A37-8DB9-4764017CE207}"/>
              </a:ext>
            </a:extLst>
          </p:cNvPr>
          <p:cNvSpPr txBox="1"/>
          <p:nvPr/>
        </p:nvSpPr>
        <p:spPr>
          <a:xfrm>
            <a:off x="3375248" y="1844675"/>
            <a:ext cx="5688632" cy="1077218"/>
          </a:xfrm>
          <a:prstGeom prst="rect">
            <a:avLst/>
          </a:prstGeom>
          <a:solidFill>
            <a:schemeClr val="bg1"/>
          </a:solidFill>
          <a:ln>
            <a:solidFill>
              <a:schemeClr val="tx1"/>
            </a:solidFill>
          </a:ln>
        </p:spPr>
        <p:txBody>
          <a:bodyPr wrap="square" rtlCol="0">
            <a:spAutoFit/>
          </a:bodyPr>
          <a:lstStyle/>
          <a:p>
            <a:pPr marL="342900" indent="-342900">
              <a:buFont typeface="Wingdings" pitchFamily="2" charset="2"/>
              <a:buChar char="ü"/>
            </a:pPr>
            <a:r>
              <a:rPr kumimoji="1" lang="en-US" altLang="ja-JP" sz="1600" dirty="0"/>
              <a:t>Frequency band: 3.1 – 10.6 GHz</a:t>
            </a:r>
          </a:p>
          <a:p>
            <a:pPr marL="342900" indent="-342900">
              <a:buFont typeface="Wingdings" pitchFamily="2" charset="2"/>
              <a:buChar char="ü"/>
            </a:pPr>
            <a:r>
              <a:rPr kumimoji="1" lang="en-US" altLang="ja-JP" sz="1600" dirty="0"/>
              <a:t>Ray-tracing method</a:t>
            </a:r>
          </a:p>
          <a:p>
            <a:pPr marL="342900" indent="-342900">
              <a:buFont typeface="Wingdings" pitchFamily="2" charset="2"/>
              <a:buChar char="ü"/>
            </a:pPr>
            <a:r>
              <a:rPr kumimoji="1" lang="en-US" altLang="ja-JP" sz="1600" dirty="0"/>
              <a:t>Cylinder model employed as a human model for simplification</a:t>
            </a:r>
          </a:p>
          <a:p>
            <a:pPr marL="342900" indent="-342900">
              <a:buFont typeface="Wingdings" pitchFamily="2" charset="2"/>
              <a:buChar char="ü"/>
            </a:pPr>
            <a:r>
              <a:rPr kumimoji="1" lang="en-US" altLang="ja-JP" sz="1600" dirty="0"/>
              <a:t>HBAN node on the chest of the human model</a:t>
            </a:r>
          </a:p>
        </p:txBody>
      </p:sp>
      <p:sp>
        <p:nvSpPr>
          <p:cNvPr id="7" name="円/楕円 6">
            <a:extLst>
              <a:ext uri="{FF2B5EF4-FFF2-40B4-BE49-F238E27FC236}">
                <a16:creationId xmlns:a16="http://schemas.microsoft.com/office/drawing/2014/main" id="{21FA7F39-1F87-E0C2-2BC5-28CA59D4D162}"/>
              </a:ext>
            </a:extLst>
          </p:cNvPr>
          <p:cNvSpPr/>
          <p:nvPr/>
        </p:nvSpPr>
        <p:spPr bwMode="auto">
          <a:xfrm rot="21395101">
            <a:off x="3433211" y="5599863"/>
            <a:ext cx="417829" cy="518530"/>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8" name="円/楕円 7">
            <a:extLst>
              <a:ext uri="{FF2B5EF4-FFF2-40B4-BE49-F238E27FC236}">
                <a16:creationId xmlns:a16="http://schemas.microsoft.com/office/drawing/2014/main" id="{3973A253-3F6E-AD91-1E14-04D16A911949}"/>
              </a:ext>
            </a:extLst>
          </p:cNvPr>
          <p:cNvSpPr/>
          <p:nvPr/>
        </p:nvSpPr>
        <p:spPr bwMode="auto">
          <a:xfrm rot="21164571">
            <a:off x="1182295" y="4707356"/>
            <a:ext cx="419928" cy="518530"/>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9" name="円/楕円 8">
            <a:extLst>
              <a:ext uri="{FF2B5EF4-FFF2-40B4-BE49-F238E27FC236}">
                <a16:creationId xmlns:a16="http://schemas.microsoft.com/office/drawing/2014/main" id="{DD5201FA-A444-647A-F586-051A69D09099}"/>
              </a:ext>
            </a:extLst>
          </p:cNvPr>
          <p:cNvSpPr/>
          <p:nvPr/>
        </p:nvSpPr>
        <p:spPr bwMode="auto">
          <a:xfrm rot="21395101">
            <a:off x="4587073" y="4953153"/>
            <a:ext cx="417829" cy="518530"/>
          </a:xfrm>
          <a:prstGeom prst="ellipse">
            <a:avLst/>
          </a:prstGeom>
          <a:solidFill>
            <a:schemeClr val="bg2">
              <a:alpha val="18297"/>
            </a:schemeClr>
          </a:solidFill>
          <a:ln w="12700" cap="flat" cmpd="sng" algn="ctr">
            <a:solidFill>
              <a:schemeClr val="tx1">
                <a:alpha val="13125"/>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10" name="円/楕円 9">
            <a:extLst>
              <a:ext uri="{FF2B5EF4-FFF2-40B4-BE49-F238E27FC236}">
                <a16:creationId xmlns:a16="http://schemas.microsoft.com/office/drawing/2014/main" id="{B25BA47F-DC43-F361-2EE5-4B15EB3A505A}"/>
              </a:ext>
            </a:extLst>
          </p:cNvPr>
          <p:cNvSpPr/>
          <p:nvPr/>
        </p:nvSpPr>
        <p:spPr bwMode="auto">
          <a:xfrm rot="21395101">
            <a:off x="2327216" y="4220360"/>
            <a:ext cx="417829" cy="518530"/>
          </a:xfrm>
          <a:prstGeom prst="ellipse">
            <a:avLst/>
          </a:prstGeom>
          <a:solidFill>
            <a:schemeClr val="bg2">
              <a:alpha val="18297"/>
            </a:schemeClr>
          </a:solidFill>
          <a:ln w="12700" cap="flat" cmpd="sng" algn="ctr">
            <a:solidFill>
              <a:schemeClr val="tx1">
                <a:alpha val="13125"/>
              </a:schemeClr>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Tree>
    <p:extLst>
      <p:ext uri="{BB962C8B-B14F-4D97-AF65-F5344CB8AC3E}">
        <p14:creationId xmlns:p14="http://schemas.microsoft.com/office/powerpoint/2010/main" val="2724710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E636F25-50F7-9799-9CF9-388DA1C5EB2B}"/>
              </a:ext>
            </a:extLst>
          </p:cNvPr>
          <p:cNvSpPr>
            <a:spLocks noGrp="1"/>
          </p:cNvSpPr>
          <p:nvPr>
            <p:ph type="title"/>
          </p:nvPr>
        </p:nvSpPr>
        <p:spPr/>
        <p:txBody>
          <a:bodyPr/>
          <a:lstStyle/>
          <a:p>
            <a:r>
              <a:rPr kumimoji="1" lang="en-US" altLang="ja-JP" dirty="0"/>
              <a:t>Path loss characteristics (2 passengers)</a:t>
            </a:r>
            <a:endParaRPr kumimoji="1" lang="ja-JP" altLang="en-US"/>
          </a:p>
        </p:txBody>
      </p:sp>
      <p:sp>
        <p:nvSpPr>
          <p:cNvPr id="4" name="フッター プレースホルダー 3">
            <a:extLst>
              <a:ext uri="{FF2B5EF4-FFF2-40B4-BE49-F238E27FC236}">
                <a16:creationId xmlns:a16="http://schemas.microsoft.com/office/drawing/2014/main" id="{C0F0AC60-1A56-886F-5243-A32AD7CBDF91}"/>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5" name="スライド番号プレースホルダー 4">
            <a:extLst>
              <a:ext uri="{FF2B5EF4-FFF2-40B4-BE49-F238E27FC236}">
                <a16:creationId xmlns:a16="http://schemas.microsoft.com/office/drawing/2014/main" id="{16D1407D-F362-2D4A-ECC3-F2436D1B439F}"/>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sp>
        <p:nvSpPr>
          <p:cNvPr id="6" name="日付プレースホルダー 5">
            <a:extLst>
              <a:ext uri="{FF2B5EF4-FFF2-40B4-BE49-F238E27FC236}">
                <a16:creationId xmlns:a16="http://schemas.microsoft.com/office/drawing/2014/main" id="{7A888DB5-6B99-5761-B450-18176D5E8945}"/>
              </a:ext>
            </a:extLst>
          </p:cNvPr>
          <p:cNvSpPr>
            <a:spLocks noGrp="1"/>
          </p:cNvSpPr>
          <p:nvPr>
            <p:ph type="dt" sz="half" idx="2"/>
          </p:nvPr>
        </p:nvSpPr>
        <p:spPr/>
        <p:txBody>
          <a:bodyPr/>
          <a:lstStyle/>
          <a:p>
            <a:r>
              <a:rPr lang="en-US" altLang="ja-JP"/>
              <a:t>November 2022</a:t>
            </a:r>
            <a:endParaRPr lang="en-US" altLang="ja-JP" dirty="0"/>
          </a:p>
        </p:txBody>
      </p:sp>
      <p:pic>
        <p:nvPicPr>
          <p:cNvPr id="14" name="図 13">
            <a:extLst>
              <a:ext uri="{FF2B5EF4-FFF2-40B4-BE49-F238E27FC236}">
                <a16:creationId xmlns:a16="http://schemas.microsoft.com/office/drawing/2014/main" id="{DE2A5368-D681-917A-540F-69DE56728692}"/>
              </a:ext>
            </a:extLst>
          </p:cNvPr>
          <p:cNvPicPr>
            <a:picLocks noChangeAspect="1"/>
          </p:cNvPicPr>
          <p:nvPr/>
        </p:nvPicPr>
        <p:blipFill rotWithShape="1">
          <a:blip r:embed="rId2"/>
          <a:srcRect l="3889" t="9631"/>
          <a:stretch/>
        </p:blipFill>
        <p:spPr>
          <a:xfrm>
            <a:off x="4139953" y="3853320"/>
            <a:ext cx="4774840" cy="1810696"/>
          </a:xfrm>
          <a:prstGeom prst="rect">
            <a:avLst/>
          </a:prstGeom>
        </p:spPr>
      </p:pic>
      <p:pic>
        <p:nvPicPr>
          <p:cNvPr id="15" name="図 14">
            <a:extLst>
              <a:ext uri="{FF2B5EF4-FFF2-40B4-BE49-F238E27FC236}">
                <a16:creationId xmlns:a16="http://schemas.microsoft.com/office/drawing/2014/main" id="{439FA86E-F2CA-1174-5D4E-3ED4CCD2CC3F}"/>
              </a:ext>
            </a:extLst>
          </p:cNvPr>
          <p:cNvPicPr>
            <a:picLocks noChangeAspect="1"/>
          </p:cNvPicPr>
          <p:nvPr/>
        </p:nvPicPr>
        <p:blipFill>
          <a:blip r:embed="rId3"/>
          <a:stretch>
            <a:fillRect/>
          </a:stretch>
        </p:blipFill>
        <p:spPr>
          <a:xfrm>
            <a:off x="4139953" y="2139532"/>
            <a:ext cx="4752528" cy="1440250"/>
          </a:xfrm>
          <a:prstGeom prst="rect">
            <a:avLst/>
          </a:prstGeom>
        </p:spPr>
      </p:pic>
      <p:pic>
        <p:nvPicPr>
          <p:cNvPr id="16" name="図 15">
            <a:extLst>
              <a:ext uri="{FF2B5EF4-FFF2-40B4-BE49-F238E27FC236}">
                <a16:creationId xmlns:a16="http://schemas.microsoft.com/office/drawing/2014/main" id="{54EDAC72-607B-C427-3A58-C49DBA5A805E}"/>
              </a:ext>
            </a:extLst>
          </p:cNvPr>
          <p:cNvPicPr>
            <a:picLocks noChangeAspect="1"/>
          </p:cNvPicPr>
          <p:nvPr/>
        </p:nvPicPr>
        <p:blipFill>
          <a:blip r:embed="rId4"/>
          <a:stretch>
            <a:fillRect/>
          </a:stretch>
        </p:blipFill>
        <p:spPr>
          <a:xfrm>
            <a:off x="-1" y="2139532"/>
            <a:ext cx="4386291" cy="3289718"/>
          </a:xfrm>
          <a:prstGeom prst="rect">
            <a:avLst/>
          </a:prstGeom>
        </p:spPr>
      </p:pic>
      <p:cxnSp>
        <p:nvCxnSpPr>
          <p:cNvPr id="17" name="直線矢印コネクタ 16">
            <a:extLst>
              <a:ext uri="{FF2B5EF4-FFF2-40B4-BE49-F238E27FC236}">
                <a16:creationId xmlns:a16="http://schemas.microsoft.com/office/drawing/2014/main" id="{C27A5D4E-E91E-4D48-6911-477F6719D197}"/>
              </a:ext>
            </a:extLst>
          </p:cNvPr>
          <p:cNvCxnSpPr/>
          <p:nvPr/>
        </p:nvCxnSpPr>
        <p:spPr>
          <a:xfrm flipH="1">
            <a:off x="6588224" y="2636912"/>
            <a:ext cx="361950" cy="142875"/>
          </a:xfrm>
          <a:prstGeom prst="straightConnector1">
            <a:avLst/>
          </a:prstGeom>
          <a:ln w="381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 name="円/楕円 2">
            <a:extLst>
              <a:ext uri="{FF2B5EF4-FFF2-40B4-BE49-F238E27FC236}">
                <a16:creationId xmlns:a16="http://schemas.microsoft.com/office/drawing/2014/main" id="{E1214BE9-7313-8EBF-5D7E-0EB06866B6AF}"/>
              </a:ext>
            </a:extLst>
          </p:cNvPr>
          <p:cNvSpPr/>
          <p:nvPr/>
        </p:nvSpPr>
        <p:spPr bwMode="auto">
          <a:xfrm>
            <a:off x="7668344" y="3284984"/>
            <a:ext cx="360040" cy="396515"/>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7" name="円/楕円 6">
            <a:extLst>
              <a:ext uri="{FF2B5EF4-FFF2-40B4-BE49-F238E27FC236}">
                <a16:creationId xmlns:a16="http://schemas.microsoft.com/office/drawing/2014/main" id="{F5F199D1-A658-B9B0-1E7F-7A22BBBE928A}"/>
              </a:ext>
            </a:extLst>
          </p:cNvPr>
          <p:cNvSpPr/>
          <p:nvPr/>
        </p:nvSpPr>
        <p:spPr bwMode="auto">
          <a:xfrm>
            <a:off x="5055874" y="3284984"/>
            <a:ext cx="360040" cy="396515"/>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Tree>
    <p:extLst>
      <p:ext uri="{BB962C8B-B14F-4D97-AF65-F5344CB8AC3E}">
        <p14:creationId xmlns:p14="http://schemas.microsoft.com/office/powerpoint/2010/main" val="1006577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4D9ECDB-597A-CDB4-30EB-C8134D33430C}"/>
              </a:ext>
            </a:extLst>
          </p:cNvPr>
          <p:cNvSpPr>
            <a:spLocks noGrp="1"/>
          </p:cNvSpPr>
          <p:nvPr>
            <p:ph type="title"/>
          </p:nvPr>
        </p:nvSpPr>
        <p:spPr/>
        <p:txBody>
          <a:bodyPr/>
          <a:lstStyle/>
          <a:p>
            <a:r>
              <a:rPr kumimoji="1" lang="en-US" altLang="ja-JP" dirty="0"/>
              <a:t>Path loss characteristics (2 passengers)</a:t>
            </a:r>
            <a:endParaRPr kumimoji="1" lang="ja-JP" altLang="en-US"/>
          </a:p>
        </p:txBody>
      </p:sp>
      <p:sp>
        <p:nvSpPr>
          <p:cNvPr id="4" name="フッター プレースホルダー 3">
            <a:extLst>
              <a:ext uri="{FF2B5EF4-FFF2-40B4-BE49-F238E27FC236}">
                <a16:creationId xmlns:a16="http://schemas.microsoft.com/office/drawing/2014/main" id="{756AEA86-5017-4666-6B8E-D0D44F71A3C0}"/>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5" name="スライド番号プレースホルダー 4">
            <a:extLst>
              <a:ext uri="{FF2B5EF4-FFF2-40B4-BE49-F238E27FC236}">
                <a16:creationId xmlns:a16="http://schemas.microsoft.com/office/drawing/2014/main" id="{A75FB42D-D6F0-2C11-64B6-1A6E2925523D}"/>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sp>
        <p:nvSpPr>
          <p:cNvPr id="6" name="日付プレースホルダー 5">
            <a:extLst>
              <a:ext uri="{FF2B5EF4-FFF2-40B4-BE49-F238E27FC236}">
                <a16:creationId xmlns:a16="http://schemas.microsoft.com/office/drawing/2014/main" id="{9AEEC551-A653-DFFB-B508-8380A02BBD11}"/>
              </a:ext>
            </a:extLst>
          </p:cNvPr>
          <p:cNvSpPr>
            <a:spLocks noGrp="1"/>
          </p:cNvSpPr>
          <p:nvPr>
            <p:ph type="dt" sz="half" idx="2"/>
          </p:nvPr>
        </p:nvSpPr>
        <p:spPr/>
        <p:txBody>
          <a:bodyPr/>
          <a:lstStyle/>
          <a:p>
            <a:r>
              <a:rPr lang="en-US" altLang="ja-JP"/>
              <a:t>November 2022</a:t>
            </a:r>
            <a:endParaRPr lang="en-US" altLang="ja-JP" dirty="0"/>
          </a:p>
        </p:txBody>
      </p:sp>
      <p:pic>
        <p:nvPicPr>
          <p:cNvPr id="7" name="図 6">
            <a:extLst>
              <a:ext uri="{FF2B5EF4-FFF2-40B4-BE49-F238E27FC236}">
                <a16:creationId xmlns:a16="http://schemas.microsoft.com/office/drawing/2014/main" id="{3255197D-D741-6BEE-1390-91E0BD47261E}"/>
              </a:ext>
            </a:extLst>
          </p:cNvPr>
          <p:cNvPicPr>
            <a:picLocks noChangeAspect="1"/>
          </p:cNvPicPr>
          <p:nvPr/>
        </p:nvPicPr>
        <p:blipFill>
          <a:blip r:embed="rId2"/>
          <a:stretch>
            <a:fillRect/>
          </a:stretch>
        </p:blipFill>
        <p:spPr>
          <a:xfrm>
            <a:off x="4203179" y="2019923"/>
            <a:ext cx="4689301" cy="1441470"/>
          </a:xfrm>
          <a:prstGeom prst="rect">
            <a:avLst/>
          </a:prstGeom>
        </p:spPr>
      </p:pic>
      <p:pic>
        <p:nvPicPr>
          <p:cNvPr id="8" name="図 7">
            <a:extLst>
              <a:ext uri="{FF2B5EF4-FFF2-40B4-BE49-F238E27FC236}">
                <a16:creationId xmlns:a16="http://schemas.microsoft.com/office/drawing/2014/main" id="{7987D392-07DD-B975-4849-DBD5B9C509BE}"/>
              </a:ext>
            </a:extLst>
          </p:cNvPr>
          <p:cNvPicPr>
            <a:picLocks noChangeAspect="1"/>
          </p:cNvPicPr>
          <p:nvPr/>
        </p:nvPicPr>
        <p:blipFill rotWithShape="1">
          <a:blip r:embed="rId3"/>
          <a:srcRect l="3889" t="9631"/>
          <a:stretch/>
        </p:blipFill>
        <p:spPr>
          <a:xfrm>
            <a:off x="4183824" y="3835736"/>
            <a:ext cx="4688030" cy="1777776"/>
          </a:xfrm>
          <a:prstGeom prst="rect">
            <a:avLst/>
          </a:prstGeom>
        </p:spPr>
      </p:pic>
      <p:pic>
        <p:nvPicPr>
          <p:cNvPr id="9" name="図 8">
            <a:extLst>
              <a:ext uri="{FF2B5EF4-FFF2-40B4-BE49-F238E27FC236}">
                <a16:creationId xmlns:a16="http://schemas.microsoft.com/office/drawing/2014/main" id="{EC4109BD-4CAB-6203-B992-F3EB8D48AAD8}"/>
              </a:ext>
            </a:extLst>
          </p:cNvPr>
          <p:cNvPicPr>
            <a:picLocks noChangeAspect="1"/>
          </p:cNvPicPr>
          <p:nvPr/>
        </p:nvPicPr>
        <p:blipFill>
          <a:blip r:embed="rId4"/>
          <a:stretch>
            <a:fillRect/>
          </a:stretch>
        </p:blipFill>
        <p:spPr>
          <a:xfrm>
            <a:off x="0" y="2394266"/>
            <a:ext cx="4344988" cy="3258741"/>
          </a:xfrm>
          <a:prstGeom prst="rect">
            <a:avLst/>
          </a:prstGeom>
        </p:spPr>
      </p:pic>
      <p:cxnSp>
        <p:nvCxnSpPr>
          <p:cNvPr id="10" name="直線矢印コネクタ 9">
            <a:extLst>
              <a:ext uri="{FF2B5EF4-FFF2-40B4-BE49-F238E27FC236}">
                <a16:creationId xmlns:a16="http://schemas.microsoft.com/office/drawing/2014/main" id="{6D8A3851-2EBA-71D1-8F58-E83E8265C2CF}"/>
              </a:ext>
            </a:extLst>
          </p:cNvPr>
          <p:cNvCxnSpPr/>
          <p:nvPr/>
        </p:nvCxnSpPr>
        <p:spPr>
          <a:xfrm flipH="1">
            <a:off x="6730330" y="2499390"/>
            <a:ext cx="361950" cy="129886"/>
          </a:xfrm>
          <a:prstGeom prst="straightConnector1">
            <a:avLst/>
          </a:prstGeom>
          <a:ln w="381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 name="円/楕円 2">
            <a:extLst>
              <a:ext uri="{FF2B5EF4-FFF2-40B4-BE49-F238E27FC236}">
                <a16:creationId xmlns:a16="http://schemas.microsoft.com/office/drawing/2014/main" id="{736FD11F-A7A3-F4FE-34D8-B040534AC4E1}"/>
              </a:ext>
            </a:extLst>
          </p:cNvPr>
          <p:cNvSpPr/>
          <p:nvPr/>
        </p:nvSpPr>
        <p:spPr bwMode="auto">
          <a:xfrm>
            <a:off x="7668344" y="3212976"/>
            <a:ext cx="360040" cy="396515"/>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11" name="円/楕円 10">
            <a:extLst>
              <a:ext uri="{FF2B5EF4-FFF2-40B4-BE49-F238E27FC236}">
                <a16:creationId xmlns:a16="http://schemas.microsoft.com/office/drawing/2014/main" id="{05DA6F5B-63ED-97E2-B7D0-B36E66D5C0E2}"/>
              </a:ext>
            </a:extLst>
          </p:cNvPr>
          <p:cNvSpPr/>
          <p:nvPr/>
        </p:nvSpPr>
        <p:spPr bwMode="auto">
          <a:xfrm>
            <a:off x="5055874" y="3212976"/>
            <a:ext cx="360040" cy="396515"/>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Tree>
    <p:extLst>
      <p:ext uri="{BB962C8B-B14F-4D97-AF65-F5344CB8AC3E}">
        <p14:creationId xmlns:p14="http://schemas.microsoft.com/office/powerpoint/2010/main" val="6853181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C8D279-D574-D8C0-28FF-D1B4C6B317FC}"/>
              </a:ext>
            </a:extLst>
          </p:cNvPr>
          <p:cNvSpPr>
            <a:spLocks noGrp="1"/>
          </p:cNvSpPr>
          <p:nvPr>
            <p:ph type="title"/>
          </p:nvPr>
        </p:nvSpPr>
        <p:spPr/>
        <p:txBody>
          <a:bodyPr/>
          <a:lstStyle/>
          <a:p>
            <a:r>
              <a:rPr kumimoji="1" lang="en-US" altLang="ja-JP" dirty="0"/>
              <a:t>Path loss characteristics (10 passengers)</a:t>
            </a:r>
            <a:endParaRPr kumimoji="1" lang="ja-JP" altLang="en-US"/>
          </a:p>
        </p:txBody>
      </p:sp>
      <p:sp>
        <p:nvSpPr>
          <p:cNvPr id="4" name="フッター プレースホルダー 3">
            <a:extLst>
              <a:ext uri="{FF2B5EF4-FFF2-40B4-BE49-F238E27FC236}">
                <a16:creationId xmlns:a16="http://schemas.microsoft.com/office/drawing/2014/main" id="{15EE1D69-E31E-C566-1A93-414A25815F93}"/>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5" name="スライド番号プレースホルダー 4">
            <a:extLst>
              <a:ext uri="{FF2B5EF4-FFF2-40B4-BE49-F238E27FC236}">
                <a16:creationId xmlns:a16="http://schemas.microsoft.com/office/drawing/2014/main" id="{5214209D-E5A4-D4F0-755C-C9D956EEE39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sp>
        <p:nvSpPr>
          <p:cNvPr id="6" name="日付プレースホルダー 5">
            <a:extLst>
              <a:ext uri="{FF2B5EF4-FFF2-40B4-BE49-F238E27FC236}">
                <a16:creationId xmlns:a16="http://schemas.microsoft.com/office/drawing/2014/main" id="{A4F13F19-744F-AB0D-864A-9FCB62165614}"/>
              </a:ext>
            </a:extLst>
          </p:cNvPr>
          <p:cNvSpPr>
            <a:spLocks noGrp="1"/>
          </p:cNvSpPr>
          <p:nvPr>
            <p:ph type="dt" sz="half" idx="2"/>
          </p:nvPr>
        </p:nvSpPr>
        <p:spPr/>
        <p:txBody>
          <a:bodyPr/>
          <a:lstStyle/>
          <a:p>
            <a:r>
              <a:rPr lang="en-US" altLang="ja-JP"/>
              <a:t>November 2022</a:t>
            </a:r>
            <a:endParaRPr lang="en-US" altLang="ja-JP" dirty="0"/>
          </a:p>
        </p:txBody>
      </p:sp>
      <p:pic>
        <p:nvPicPr>
          <p:cNvPr id="7" name="図 6">
            <a:extLst>
              <a:ext uri="{FF2B5EF4-FFF2-40B4-BE49-F238E27FC236}">
                <a16:creationId xmlns:a16="http://schemas.microsoft.com/office/drawing/2014/main" id="{346C59EF-65A7-5E1B-4903-34B709B6ED7B}"/>
              </a:ext>
            </a:extLst>
          </p:cNvPr>
          <p:cNvPicPr>
            <a:picLocks noChangeAspect="1"/>
          </p:cNvPicPr>
          <p:nvPr/>
        </p:nvPicPr>
        <p:blipFill>
          <a:blip r:embed="rId2"/>
          <a:stretch>
            <a:fillRect/>
          </a:stretch>
        </p:blipFill>
        <p:spPr>
          <a:xfrm>
            <a:off x="4211961" y="3933056"/>
            <a:ext cx="4680520" cy="1682833"/>
          </a:xfrm>
          <a:prstGeom prst="rect">
            <a:avLst/>
          </a:prstGeom>
        </p:spPr>
      </p:pic>
      <p:pic>
        <p:nvPicPr>
          <p:cNvPr id="8" name="図 7">
            <a:extLst>
              <a:ext uri="{FF2B5EF4-FFF2-40B4-BE49-F238E27FC236}">
                <a16:creationId xmlns:a16="http://schemas.microsoft.com/office/drawing/2014/main" id="{13111F7F-54DD-0146-A87D-B340306AA29A}"/>
              </a:ext>
            </a:extLst>
          </p:cNvPr>
          <p:cNvPicPr>
            <a:picLocks noChangeAspect="1"/>
          </p:cNvPicPr>
          <p:nvPr/>
        </p:nvPicPr>
        <p:blipFill>
          <a:blip r:embed="rId3"/>
          <a:stretch>
            <a:fillRect/>
          </a:stretch>
        </p:blipFill>
        <p:spPr>
          <a:xfrm>
            <a:off x="4211960" y="2204864"/>
            <a:ext cx="4506340" cy="1372114"/>
          </a:xfrm>
          <a:prstGeom prst="rect">
            <a:avLst/>
          </a:prstGeom>
        </p:spPr>
      </p:pic>
      <p:pic>
        <p:nvPicPr>
          <p:cNvPr id="9" name="図 8">
            <a:extLst>
              <a:ext uri="{FF2B5EF4-FFF2-40B4-BE49-F238E27FC236}">
                <a16:creationId xmlns:a16="http://schemas.microsoft.com/office/drawing/2014/main" id="{BB1D6B43-B535-CAA5-82F8-43D2AD5B52C0}"/>
              </a:ext>
            </a:extLst>
          </p:cNvPr>
          <p:cNvPicPr>
            <a:picLocks noChangeAspect="1"/>
          </p:cNvPicPr>
          <p:nvPr/>
        </p:nvPicPr>
        <p:blipFill>
          <a:blip r:embed="rId4"/>
          <a:stretch>
            <a:fillRect/>
          </a:stretch>
        </p:blipFill>
        <p:spPr>
          <a:xfrm>
            <a:off x="0" y="2170509"/>
            <a:ext cx="4344988" cy="3258741"/>
          </a:xfrm>
          <a:prstGeom prst="rect">
            <a:avLst/>
          </a:prstGeom>
        </p:spPr>
      </p:pic>
      <p:cxnSp>
        <p:nvCxnSpPr>
          <p:cNvPr id="10" name="直線矢印コネクタ 9">
            <a:extLst>
              <a:ext uri="{FF2B5EF4-FFF2-40B4-BE49-F238E27FC236}">
                <a16:creationId xmlns:a16="http://schemas.microsoft.com/office/drawing/2014/main" id="{99E6B195-17C6-2BD1-E1BF-1CA783832D04}"/>
              </a:ext>
            </a:extLst>
          </p:cNvPr>
          <p:cNvCxnSpPr/>
          <p:nvPr/>
        </p:nvCxnSpPr>
        <p:spPr>
          <a:xfrm flipH="1">
            <a:off x="6516216" y="2638053"/>
            <a:ext cx="361950" cy="142875"/>
          </a:xfrm>
          <a:prstGeom prst="straightConnector1">
            <a:avLst/>
          </a:prstGeom>
          <a:ln w="381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3" name="円/楕円 2">
            <a:extLst>
              <a:ext uri="{FF2B5EF4-FFF2-40B4-BE49-F238E27FC236}">
                <a16:creationId xmlns:a16="http://schemas.microsoft.com/office/drawing/2014/main" id="{E441B5D1-88E9-58D9-0AC3-1669A2839C70}"/>
              </a:ext>
            </a:extLst>
          </p:cNvPr>
          <p:cNvSpPr/>
          <p:nvPr/>
        </p:nvSpPr>
        <p:spPr bwMode="auto">
          <a:xfrm>
            <a:off x="7668344" y="3320517"/>
            <a:ext cx="360040" cy="396515"/>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11" name="円/楕円 10">
            <a:extLst>
              <a:ext uri="{FF2B5EF4-FFF2-40B4-BE49-F238E27FC236}">
                <a16:creationId xmlns:a16="http://schemas.microsoft.com/office/drawing/2014/main" id="{759935FA-E504-9F98-5D61-5367C4E50B01}"/>
              </a:ext>
            </a:extLst>
          </p:cNvPr>
          <p:cNvSpPr/>
          <p:nvPr/>
        </p:nvSpPr>
        <p:spPr bwMode="auto">
          <a:xfrm>
            <a:off x="5055874" y="3320517"/>
            <a:ext cx="360040" cy="396515"/>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Tree>
    <p:extLst>
      <p:ext uri="{BB962C8B-B14F-4D97-AF65-F5344CB8AC3E}">
        <p14:creationId xmlns:p14="http://schemas.microsoft.com/office/powerpoint/2010/main" val="8369516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408539B-184A-625C-AB24-4500EACDF6F0}"/>
              </a:ext>
            </a:extLst>
          </p:cNvPr>
          <p:cNvSpPr>
            <a:spLocks noGrp="1"/>
          </p:cNvSpPr>
          <p:nvPr>
            <p:ph type="title"/>
          </p:nvPr>
        </p:nvSpPr>
        <p:spPr/>
        <p:txBody>
          <a:bodyPr/>
          <a:lstStyle/>
          <a:p>
            <a:r>
              <a:rPr kumimoji="1" lang="en-US" altLang="ja-JP" dirty="0"/>
              <a:t>Path loss characteristics (10 passengers)</a:t>
            </a:r>
            <a:endParaRPr kumimoji="1" lang="ja-JP" altLang="en-US"/>
          </a:p>
        </p:txBody>
      </p:sp>
      <p:sp>
        <p:nvSpPr>
          <p:cNvPr id="4" name="フッター プレースホルダー 3">
            <a:extLst>
              <a:ext uri="{FF2B5EF4-FFF2-40B4-BE49-F238E27FC236}">
                <a16:creationId xmlns:a16="http://schemas.microsoft.com/office/drawing/2014/main" id="{08A516B9-2FEF-3961-CAD4-9BF01A7F0FA3}"/>
              </a:ext>
            </a:extLst>
          </p:cNvPr>
          <p:cNvSpPr>
            <a:spLocks noGrp="1"/>
          </p:cNvSpPr>
          <p:nvPr>
            <p:ph type="ftr" sz="quarter" idx="11"/>
          </p:nvPr>
        </p:nvSpPr>
        <p:spPr/>
        <p:txBody>
          <a:bodyPr/>
          <a:lstStyle/>
          <a:p>
            <a:r>
              <a:rPr lang="en-US" altLang="ja-JP"/>
              <a:t>Daisuke Anzai (Nagoya Institute of Technology)</a:t>
            </a:r>
            <a:endParaRPr lang="en-US" altLang="ja-JP" dirty="0"/>
          </a:p>
        </p:txBody>
      </p:sp>
      <p:sp>
        <p:nvSpPr>
          <p:cNvPr id="5" name="スライド番号プレースホルダー 4">
            <a:extLst>
              <a:ext uri="{FF2B5EF4-FFF2-40B4-BE49-F238E27FC236}">
                <a16:creationId xmlns:a16="http://schemas.microsoft.com/office/drawing/2014/main" id="{F324361B-CB74-93B3-B1D7-E94DC91660FE}"/>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sp>
        <p:nvSpPr>
          <p:cNvPr id="6" name="日付プレースホルダー 5">
            <a:extLst>
              <a:ext uri="{FF2B5EF4-FFF2-40B4-BE49-F238E27FC236}">
                <a16:creationId xmlns:a16="http://schemas.microsoft.com/office/drawing/2014/main" id="{926A9A58-A80B-AAE0-C9FC-245733530873}"/>
              </a:ext>
            </a:extLst>
          </p:cNvPr>
          <p:cNvSpPr>
            <a:spLocks noGrp="1"/>
          </p:cNvSpPr>
          <p:nvPr>
            <p:ph type="dt" sz="half" idx="2"/>
          </p:nvPr>
        </p:nvSpPr>
        <p:spPr/>
        <p:txBody>
          <a:bodyPr/>
          <a:lstStyle/>
          <a:p>
            <a:r>
              <a:rPr lang="en-US" altLang="ja-JP"/>
              <a:t>November 2022</a:t>
            </a:r>
            <a:endParaRPr lang="en-US" altLang="ja-JP" dirty="0"/>
          </a:p>
        </p:txBody>
      </p:sp>
      <p:pic>
        <p:nvPicPr>
          <p:cNvPr id="7" name="図 6">
            <a:extLst>
              <a:ext uri="{FF2B5EF4-FFF2-40B4-BE49-F238E27FC236}">
                <a16:creationId xmlns:a16="http://schemas.microsoft.com/office/drawing/2014/main" id="{17B51D9C-B579-BD21-0697-0AE0DB7B83ED}"/>
              </a:ext>
            </a:extLst>
          </p:cNvPr>
          <p:cNvPicPr>
            <a:picLocks noChangeAspect="1"/>
          </p:cNvPicPr>
          <p:nvPr/>
        </p:nvPicPr>
        <p:blipFill>
          <a:blip r:embed="rId2"/>
          <a:stretch>
            <a:fillRect/>
          </a:stretch>
        </p:blipFill>
        <p:spPr>
          <a:xfrm>
            <a:off x="4292574" y="2323824"/>
            <a:ext cx="4482396" cy="1351973"/>
          </a:xfrm>
          <a:prstGeom prst="rect">
            <a:avLst/>
          </a:prstGeom>
        </p:spPr>
      </p:pic>
      <p:pic>
        <p:nvPicPr>
          <p:cNvPr id="8" name="図 7">
            <a:extLst>
              <a:ext uri="{FF2B5EF4-FFF2-40B4-BE49-F238E27FC236}">
                <a16:creationId xmlns:a16="http://schemas.microsoft.com/office/drawing/2014/main" id="{92EFCE97-5275-E975-CE92-F3C24DB7DEBF}"/>
              </a:ext>
            </a:extLst>
          </p:cNvPr>
          <p:cNvPicPr>
            <a:picLocks noChangeAspect="1"/>
          </p:cNvPicPr>
          <p:nvPr/>
        </p:nvPicPr>
        <p:blipFill>
          <a:blip r:embed="rId3"/>
          <a:stretch>
            <a:fillRect/>
          </a:stretch>
        </p:blipFill>
        <p:spPr>
          <a:xfrm>
            <a:off x="4310627" y="4175205"/>
            <a:ext cx="4429982" cy="1592755"/>
          </a:xfrm>
          <a:prstGeom prst="rect">
            <a:avLst/>
          </a:prstGeom>
        </p:spPr>
      </p:pic>
      <p:cxnSp>
        <p:nvCxnSpPr>
          <p:cNvPr id="9" name="直線矢印コネクタ 8">
            <a:extLst>
              <a:ext uri="{FF2B5EF4-FFF2-40B4-BE49-F238E27FC236}">
                <a16:creationId xmlns:a16="http://schemas.microsoft.com/office/drawing/2014/main" id="{B71DC3C3-3DBB-0E07-A2C9-790D14B10B5F}"/>
              </a:ext>
            </a:extLst>
          </p:cNvPr>
          <p:cNvCxnSpPr/>
          <p:nvPr/>
        </p:nvCxnSpPr>
        <p:spPr>
          <a:xfrm flipH="1">
            <a:off x="6689635" y="2780928"/>
            <a:ext cx="361950" cy="142875"/>
          </a:xfrm>
          <a:prstGeom prst="straightConnector1">
            <a:avLst/>
          </a:prstGeom>
          <a:ln w="38100" cap="flat" cmpd="sng" algn="ctr">
            <a:solidFill>
              <a:schemeClr val="accent2"/>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pic>
        <p:nvPicPr>
          <p:cNvPr id="10" name="図 9">
            <a:extLst>
              <a:ext uri="{FF2B5EF4-FFF2-40B4-BE49-F238E27FC236}">
                <a16:creationId xmlns:a16="http://schemas.microsoft.com/office/drawing/2014/main" id="{C4AFDD28-4500-6C05-B2DB-A92646FB3CEF}"/>
              </a:ext>
            </a:extLst>
          </p:cNvPr>
          <p:cNvPicPr>
            <a:picLocks noChangeAspect="1"/>
          </p:cNvPicPr>
          <p:nvPr/>
        </p:nvPicPr>
        <p:blipFill>
          <a:blip r:embed="rId4"/>
          <a:stretch>
            <a:fillRect/>
          </a:stretch>
        </p:blipFill>
        <p:spPr>
          <a:xfrm>
            <a:off x="-11359" y="2460053"/>
            <a:ext cx="4442192" cy="3331644"/>
          </a:xfrm>
          <a:prstGeom prst="rect">
            <a:avLst/>
          </a:prstGeom>
        </p:spPr>
      </p:pic>
      <p:sp>
        <p:nvSpPr>
          <p:cNvPr id="3" name="円/楕円 2">
            <a:extLst>
              <a:ext uri="{FF2B5EF4-FFF2-40B4-BE49-F238E27FC236}">
                <a16:creationId xmlns:a16="http://schemas.microsoft.com/office/drawing/2014/main" id="{06562468-9B1B-3159-DA8B-590DE7E84E7E}"/>
              </a:ext>
            </a:extLst>
          </p:cNvPr>
          <p:cNvSpPr/>
          <p:nvPr/>
        </p:nvSpPr>
        <p:spPr bwMode="auto">
          <a:xfrm>
            <a:off x="7668344" y="3464533"/>
            <a:ext cx="360040" cy="396515"/>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
        <p:nvSpPr>
          <p:cNvPr id="11" name="円/楕円 10">
            <a:extLst>
              <a:ext uri="{FF2B5EF4-FFF2-40B4-BE49-F238E27FC236}">
                <a16:creationId xmlns:a16="http://schemas.microsoft.com/office/drawing/2014/main" id="{4E05B408-653B-9DC3-E6AA-2EE7826900B8}"/>
              </a:ext>
            </a:extLst>
          </p:cNvPr>
          <p:cNvSpPr/>
          <p:nvPr/>
        </p:nvSpPr>
        <p:spPr bwMode="auto">
          <a:xfrm>
            <a:off x="5055874" y="3464533"/>
            <a:ext cx="360040" cy="396515"/>
          </a:xfrm>
          <a:prstGeom prst="ellipse">
            <a:avLst/>
          </a:prstGeom>
          <a:solidFill>
            <a:schemeClr val="bg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a:ln>
                <a:noFill/>
              </a:ln>
              <a:solidFill>
                <a:schemeClr val="bg2"/>
              </a:solidFill>
              <a:effectLst/>
              <a:latin typeface="Times New Roman" panose="02020603050405020304" pitchFamily="18" charset="0"/>
            </a:endParaRPr>
          </a:p>
        </p:txBody>
      </p:sp>
    </p:spTree>
    <p:extLst>
      <p:ext uri="{BB962C8B-B14F-4D97-AF65-F5344CB8AC3E}">
        <p14:creationId xmlns:p14="http://schemas.microsoft.com/office/powerpoint/2010/main" val="290541334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1582</TotalTime>
  <Words>772</Words>
  <Application>Microsoft Macintosh PowerPoint</Application>
  <PresentationFormat>画面に合わせる (4:3)</PresentationFormat>
  <Paragraphs>87</Paragraphs>
  <Slides>11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11</vt:i4>
      </vt:variant>
    </vt:vector>
  </HeadingPairs>
  <TitlesOfParts>
    <vt:vector size="15" baseType="lpstr">
      <vt:lpstr>Arial</vt:lpstr>
      <vt:lpstr>Times New Roman</vt:lpstr>
      <vt:lpstr>Wingdings</vt:lpstr>
      <vt:lpstr>Office テーマ</vt:lpstr>
      <vt:lpstr>PowerPoint プレゼンテーション</vt:lpstr>
      <vt:lpstr>Propagation Characteristics of UWB Communication Applications for Passengers Bus Use Case</vt:lpstr>
      <vt:lpstr>UWB communication applications</vt:lpstr>
      <vt:lpstr>Passenger bus model</vt:lpstr>
      <vt:lpstr>Simulation setup</vt:lpstr>
      <vt:lpstr>Path loss characteristics (2 passengers)</vt:lpstr>
      <vt:lpstr>Path loss characteristics (2 passengers)</vt:lpstr>
      <vt:lpstr>Path loss characteristics (10 passengers)</vt:lpstr>
      <vt:lpstr>Path loss characteristics (10 passengers)</vt:lpstr>
      <vt:lpstr>Summary and future works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cp:lastModifiedBy>
  <cp:revision>224</cp:revision>
  <cp:lastPrinted>1998-02-10T13:28:06Z</cp:lastPrinted>
  <dcterms:created xsi:type="dcterms:W3CDTF">2022-07-12T12:04:50Z</dcterms:created>
  <dcterms:modified xsi:type="dcterms:W3CDTF">2022-11-15T03:41:01Z</dcterms:modified>
</cp:coreProperties>
</file>