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260" r:id="rId2"/>
    <p:sldId id="258" r:id="rId3"/>
    <p:sldId id="261" r:id="rId4"/>
    <p:sldId id="291" r:id="rId5"/>
    <p:sldId id="278" r:id="rId6"/>
    <p:sldId id="288" r:id="rId7"/>
    <p:sldId id="280" r:id="rId8"/>
    <p:sldId id="281" r:id="rId9"/>
    <p:sldId id="282" r:id="rId10"/>
    <p:sldId id="283" r:id="rId11"/>
    <p:sldId id="290" r:id="rId12"/>
    <p:sldId id="284" r:id="rId13"/>
    <p:sldId id="269"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1"/>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8" name="フッター プレースホルダー 7">
            <a:extLst>
              <a:ext uri="{FF2B5EF4-FFF2-40B4-BE49-F238E27FC236}">
                <a16:creationId xmlns:a16="http://schemas.microsoft.com/office/drawing/2014/main" id="{9979C5E3-5166-488D-E1B7-A2BF7843E2F5}"/>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
        <p:nvSpPr>
          <p:cNvPr id="4" name="Rectangle 4">
            <a:extLst>
              <a:ext uri="{FF2B5EF4-FFF2-40B4-BE49-F238E27FC236}">
                <a16:creationId xmlns:a16="http://schemas.microsoft.com/office/drawing/2014/main" id="{4275D2E7-5FFB-32C8-4FA8-44A448AB94C1}"/>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7780286D-DABB-14A7-A2D9-B7BB90B1E29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
        <p:nvSpPr>
          <p:cNvPr id="7" name="Rectangle 4">
            <a:extLst>
              <a:ext uri="{FF2B5EF4-FFF2-40B4-BE49-F238E27FC236}">
                <a16:creationId xmlns:a16="http://schemas.microsoft.com/office/drawing/2014/main" id="{F474EDDD-0AD1-8AA9-B786-BA1C1FE3B204}"/>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A8BC68AB-677D-E0C7-8FD0-D74E73160668}"/>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
        <p:nvSpPr>
          <p:cNvPr id="7" name="Rectangle 4">
            <a:extLst>
              <a:ext uri="{FF2B5EF4-FFF2-40B4-BE49-F238E27FC236}">
                <a16:creationId xmlns:a16="http://schemas.microsoft.com/office/drawing/2014/main" id="{ECC06163-7892-3ABE-CDD6-679B4E070389}"/>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2273C8E8-4679-3DBB-AEA7-701A9172DB9C}"/>
              </a:ext>
            </a:extLst>
          </p:cNvPr>
          <p:cNvSpPr>
            <a:spLocks noGrp="1"/>
          </p:cNvSpPr>
          <p:nvPr>
            <p:ph type="ftr" sz="quarter" idx="11"/>
          </p:nvPr>
        </p:nvSpPr>
        <p:spPr>
          <a:xfrm>
            <a:off x="5486400" y="6475413"/>
            <a:ext cx="3124200" cy="184666"/>
          </a:xfrm>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
        <p:nvSpPr>
          <p:cNvPr id="7" name="Rectangle 4">
            <a:extLst>
              <a:ext uri="{FF2B5EF4-FFF2-40B4-BE49-F238E27FC236}">
                <a16:creationId xmlns:a16="http://schemas.microsoft.com/office/drawing/2014/main" id="{3250E6F4-3E12-41AA-99E1-E39D47AEC468}"/>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5" name="フッター プレースホルダー 4">
            <a:extLst>
              <a:ext uri="{FF2B5EF4-FFF2-40B4-BE49-F238E27FC236}">
                <a16:creationId xmlns:a16="http://schemas.microsoft.com/office/drawing/2014/main" id="{5B1D4133-377F-9F73-2C4F-A467B10F964C}"/>
              </a:ext>
            </a:extLst>
          </p:cNvPr>
          <p:cNvSpPr>
            <a:spLocks noGrp="1"/>
          </p:cNvSpPr>
          <p:nvPr>
            <p:ph type="ftr" sz="quarter" idx="11"/>
          </p:nvPr>
        </p:nvSpPr>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
        <p:nvSpPr>
          <p:cNvPr id="7" name="Rectangle 4">
            <a:extLst>
              <a:ext uri="{FF2B5EF4-FFF2-40B4-BE49-F238E27FC236}">
                <a16:creationId xmlns:a16="http://schemas.microsoft.com/office/drawing/2014/main" id="{E41EA474-0CD6-869D-BE51-015011355E74}"/>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ー 5">
            <a:extLst>
              <a:ext uri="{FF2B5EF4-FFF2-40B4-BE49-F238E27FC236}">
                <a16:creationId xmlns:a16="http://schemas.microsoft.com/office/drawing/2014/main" id="{EAC8CD79-1397-AAA6-656C-724A79B02875}"/>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
        <p:nvSpPr>
          <p:cNvPr id="8" name="Rectangle 4">
            <a:extLst>
              <a:ext uri="{FF2B5EF4-FFF2-40B4-BE49-F238E27FC236}">
                <a16:creationId xmlns:a16="http://schemas.microsoft.com/office/drawing/2014/main" id="{C4A4117D-FBDA-B58C-CC0A-7D180A8BFA49}"/>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フッター プレースホルダー 7">
            <a:extLst>
              <a:ext uri="{FF2B5EF4-FFF2-40B4-BE49-F238E27FC236}">
                <a16:creationId xmlns:a16="http://schemas.microsoft.com/office/drawing/2014/main" id="{04EA43CF-C40E-D04C-F70C-E57DC529DE99}"/>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
        <p:nvSpPr>
          <p:cNvPr id="10" name="Rectangle 4">
            <a:extLst>
              <a:ext uri="{FF2B5EF4-FFF2-40B4-BE49-F238E27FC236}">
                <a16:creationId xmlns:a16="http://schemas.microsoft.com/office/drawing/2014/main" id="{3C6CDCEB-59C0-617A-5291-C6A67517DE62}"/>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4" name="フッター プレースホルダー 3">
            <a:extLst>
              <a:ext uri="{FF2B5EF4-FFF2-40B4-BE49-F238E27FC236}">
                <a16:creationId xmlns:a16="http://schemas.microsoft.com/office/drawing/2014/main" id="{71922200-B278-4B93-3C80-4957FB26D98E}"/>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
        <p:nvSpPr>
          <p:cNvPr id="6" name="Rectangle 4">
            <a:extLst>
              <a:ext uri="{FF2B5EF4-FFF2-40B4-BE49-F238E27FC236}">
                <a16:creationId xmlns:a16="http://schemas.microsoft.com/office/drawing/2014/main" id="{BCD842BB-2040-DFFE-F2AC-7871D0CA9610}"/>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B7EA7237-8CCB-663E-5A75-14AB87367097}"/>
              </a:ext>
            </a:extLst>
          </p:cNvPr>
          <p:cNvSpPr>
            <a:spLocks noGrp="1"/>
          </p:cNvSpPr>
          <p:nvPr>
            <p:ph type="ftr" sz="quarter" idx="11"/>
          </p:nvPr>
        </p:nvSpPr>
        <p:spPr>
          <a:xfrm>
            <a:off x="5486400" y="6475413"/>
            <a:ext cx="3124200" cy="184666"/>
          </a:xfrm>
        </p:spPr>
        <p:txBody>
          <a:bodyPr/>
          <a:lstStyle>
            <a:lvl1pPr>
              <a:defRPr/>
            </a:lvl1p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
        <p:nvSpPr>
          <p:cNvPr id="5" name="Rectangle 4">
            <a:extLst>
              <a:ext uri="{FF2B5EF4-FFF2-40B4-BE49-F238E27FC236}">
                <a16:creationId xmlns:a16="http://schemas.microsoft.com/office/drawing/2014/main" id="{4C55EF92-88CF-284C-258F-D84933FCC0E6}"/>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フッター プレースホルダー 5">
            <a:extLst>
              <a:ext uri="{FF2B5EF4-FFF2-40B4-BE49-F238E27FC236}">
                <a16:creationId xmlns:a16="http://schemas.microsoft.com/office/drawing/2014/main" id="{FAD401D0-897D-E41C-4A01-0506161D2AB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
        <p:nvSpPr>
          <p:cNvPr id="8" name="Rectangle 4">
            <a:extLst>
              <a:ext uri="{FF2B5EF4-FFF2-40B4-BE49-F238E27FC236}">
                <a16:creationId xmlns:a16="http://schemas.microsoft.com/office/drawing/2014/main" id="{F64DB89F-9B15-7EB1-4623-D0E87CD1BD75}"/>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フッター プレースホルダー 5">
            <a:extLst>
              <a:ext uri="{FF2B5EF4-FFF2-40B4-BE49-F238E27FC236}">
                <a16:creationId xmlns:a16="http://schemas.microsoft.com/office/drawing/2014/main" id="{1AECE127-CE36-8352-2154-58210367F2F3}"/>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
        <p:nvSpPr>
          <p:cNvPr id="8" name="Rectangle 4">
            <a:extLst>
              <a:ext uri="{FF2B5EF4-FFF2-40B4-BE49-F238E27FC236}">
                <a16:creationId xmlns:a16="http://schemas.microsoft.com/office/drawing/2014/main" id="{9F9DD602-9FC9-FA86-E318-7E895215BE04}"/>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
        <p:nvSpPr>
          <p:cNvPr id="1029" name="Rectangle 5">
            <a:extLst>
              <a:ext uri="{FF2B5EF4-FFF2-40B4-BE49-F238E27FC236}">
                <a16:creationId xmlns:a16="http://schemas.microsoft.com/office/drawing/2014/main" id="{3F620D8E-7BCB-F90B-7FAA-702917A6FA06}"/>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Daisuke Anzai (Nagoya Institute of Technology)</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802.15-22-0584-00-006a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9255B1-94D2-E584-99B6-26F112230FA6}"/>
              </a:ext>
            </a:extLst>
          </p:cNvPr>
          <p:cNvSpPr>
            <a:spLocks noGrp="1"/>
          </p:cNvSpPr>
          <p:nvPr>
            <p:ph type="dt" sz="half" idx="2"/>
          </p:nvPr>
        </p:nvSpPr>
        <p:spPr>
          <a:xfrm>
            <a:off x="685800" y="378281"/>
            <a:ext cx="1600200" cy="215444"/>
          </a:xfrm>
        </p:spPr>
        <p:txBody>
          <a:bodyPr/>
          <a:lstStyle/>
          <a:p>
            <a:r>
              <a:rPr lang="en-US" altLang="ja-JP" dirty="0"/>
              <a:t>November 2022</a:t>
            </a:r>
          </a:p>
        </p:txBody>
      </p:sp>
      <p:sp>
        <p:nvSpPr>
          <p:cNvPr id="3" name="フッター プレースホルダー 2">
            <a:extLst>
              <a:ext uri="{FF2B5EF4-FFF2-40B4-BE49-F238E27FC236}">
                <a16:creationId xmlns:a16="http://schemas.microsoft.com/office/drawing/2014/main" id="{5AEBE599-7120-B5F2-D949-3D69C91BDD3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Characteristics of UWB Communication Applications for Passengers Bus Use Case</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November 13th, 2022</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characteristics including path loss characteristics for UWB communication applications for passengers bus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A475CC-3793-7D05-98D4-E3810074F5ED}"/>
              </a:ext>
            </a:extLst>
          </p:cNvPr>
          <p:cNvSpPr>
            <a:spLocks noGrp="1"/>
          </p:cNvSpPr>
          <p:nvPr>
            <p:ph type="title"/>
          </p:nvPr>
        </p:nvSpPr>
        <p:spPr/>
        <p:txBody>
          <a:bodyPr/>
          <a:lstStyle/>
          <a:p>
            <a:r>
              <a:rPr kumimoji="1" lang="en-US" altLang="ja-JP" dirty="0"/>
              <a:t>Path loss analysis</a:t>
            </a:r>
            <a:br>
              <a:rPr kumimoji="1" lang="en-US" altLang="ja-JP" dirty="0"/>
            </a:br>
            <a:r>
              <a:rPr kumimoji="1" lang="en-US" altLang="ja-JP" dirty="0"/>
              <a:t>for HBAN to VBAN link</a:t>
            </a:r>
            <a:endParaRPr kumimoji="1" lang="ja-JP" altLang="en-US"/>
          </a:p>
        </p:txBody>
      </p:sp>
      <p:sp>
        <p:nvSpPr>
          <p:cNvPr id="5" name="フッター プレースホルダー 4">
            <a:extLst>
              <a:ext uri="{FF2B5EF4-FFF2-40B4-BE49-F238E27FC236}">
                <a16:creationId xmlns:a16="http://schemas.microsoft.com/office/drawing/2014/main" id="{D14C36F4-C5BB-7F05-EA3D-728F51D1DFA4}"/>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9E1B397-C912-4147-A6E2-FFAD3CB7ECF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17" name="図 16">
            <a:extLst>
              <a:ext uri="{FF2B5EF4-FFF2-40B4-BE49-F238E27FC236}">
                <a16:creationId xmlns:a16="http://schemas.microsoft.com/office/drawing/2014/main" id="{DCB79AF1-6078-9E15-6C63-A05D61290536}"/>
              </a:ext>
            </a:extLst>
          </p:cNvPr>
          <p:cNvPicPr>
            <a:picLocks noChangeAspect="1"/>
          </p:cNvPicPr>
          <p:nvPr/>
        </p:nvPicPr>
        <p:blipFill>
          <a:blip r:embed="rId2"/>
          <a:stretch>
            <a:fillRect/>
          </a:stretch>
        </p:blipFill>
        <p:spPr>
          <a:xfrm>
            <a:off x="179512" y="2060848"/>
            <a:ext cx="5318511" cy="4282801"/>
          </a:xfrm>
          <a:prstGeom prst="rect">
            <a:avLst/>
          </a:prstGeom>
        </p:spPr>
      </p:pic>
      <p:pic>
        <p:nvPicPr>
          <p:cNvPr id="18" name="図 17">
            <a:extLst>
              <a:ext uri="{FF2B5EF4-FFF2-40B4-BE49-F238E27FC236}">
                <a16:creationId xmlns:a16="http://schemas.microsoft.com/office/drawing/2014/main" id="{8128F9ED-BE42-EF2C-FFC1-468759DA6A6C}"/>
              </a:ext>
            </a:extLst>
          </p:cNvPr>
          <p:cNvPicPr>
            <a:picLocks noChangeAspect="1"/>
          </p:cNvPicPr>
          <p:nvPr/>
        </p:nvPicPr>
        <p:blipFill>
          <a:blip r:embed="rId3"/>
          <a:stretch>
            <a:fillRect/>
          </a:stretch>
        </p:blipFill>
        <p:spPr>
          <a:xfrm>
            <a:off x="5922838" y="2733296"/>
            <a:ext cx="3041650" cy="2642150"/>
          </a:xfrm>
          <a:prstGeom prst="rect">
            <a:avLst/>
          </a:prstGeom>
        </p:spPr>
      </p:pic>
      <p:sp>
        <p:nvSpPr>
          <p:cNvPr id="19" name="テキスト ボックス 18">
            <a:extLst>
              <a:ext uri="{FF2B5EF4-FFF2-40B4-BE49-F238E27FC236}">
                <a16:creationId xmlns:a16="http://schemas.microsoft.com/office/drawing/2014/main" id="{B5528237-D800-90D8-9714-1AC551789A72}"/>
              </a:ext>
            </a:extLst>
          </p:cNvPr>
          <p:cNvSpPr txBox="1"/>
          <p:nvPr/>
        </p:nvSpPr>
        <p:spPr>
          <a:xfrm>
            <a:off x="2940712" y="2103239"/>
            <a:ext cx="1127232" cy="461665"/>
          </a:xfrm>
          <a:prstGeom prst="rect">
            <a:avLst/>
          </a:prstGeom>
          <a:solidFill>
            <a:schemeClr val="bg1"/>
          </a:solidFill>
        </p:spPr>
        <p:txBody>
          <a:bodyPr wrap="none" rtlCol="0">
            <a:spAutoFit/>
          </a:bodyPr>
          <a:lstStyle/>
          <a:p>
            <a:pPr algn="ctr"/>
            <a:r>
              <a:rPr kumimoji="1" lang="en-US" altLang="ja-JP" dirty="0"/>
              <a:t>VBAN</a:t>
            </a:r>
          </a:p>
          <a:p>
            <a:pPr algn="ctr"/>
            <a:r>
              <a:rPr kumimoji="1" lang="en-US" altLang="ja-JP" dirty="0"/>
              <a:t>coordinator  #2</a:t>
            </a:r>
            <a:endParaRPr kumimoji="1" lang="ja-JP" altLang="en-US"/>
          </a:p>
        </p:txBody>
      </p:sp>
      <p:sp>
        <p:nvSpPr>
          <p:cNvPr id="20" name="テキスト ボックス 19">
            <a:extLst>
              <a:ext uri="{FF2B5EF4-FFF2-40B4-BE49-F238E27FC236}">
                <a16:creationId xmlns:a16="http://schemas.microsoft.com/office/drawing/2014/main" id="{8F3D6E47-1EDB-BF42-0B50-B81A5FE9AAA4}"/>
              </a:ext>
            </a:extLst>
          </p:cNvPr>
          <p:cNvSpPr txBox="1"/>
          <p:nvPr/>
        </p:nvSpPr>
        <p:spPr>
          <a:xfrm>
            <a:off x="611560" y="2503075"/>
            <a:ext cx="1088760" cy="461665"/>
          </a:xfrm>
          <a:prstGeom prst="rect">
            <a:avLst/>
          </a:prstGeom>
          <a:solidFill>
            <a:schemeClr val="bg1"/>
          </a:solidFill>
        </p:spPr>
        <p:txBody>
          <a:bodyPr wrap="none" rtlCol="0">
            <a:spAutoFit/>
          </a:bodyPr>
          <a:lstStyle/>
          <a:p>
            <a:pPr algn="ctr"/>
            <a:r>
              <a:rPr kumimoji="1" lang="en-US" altLang="ja-JP" dirty="0"/>
              <a:t>VBAN </a:t>
            </a:r>
          </a:p>
          <a:p>
            <a:pPr algn="ctr"/>
            <a:r>
              <a:rPr kumimoji="1" lang="en-US" altLang="ja-JP" dirty="0"/>
              <a:t>coordinator #1</a:t>
            </a:r>
            <a:endParaRPr kumimoji="1" lang="ja-JP" altLang="en-US"/>
          </a:p>
        </p:txBody>
      </p:sp>
      <p:sp>
        <p:nvSpPr>
          <p:cNvPr id="21" name="テキスト ボックス 20">
            <a:extLst>
              <a:ext uri="{FF2B5EF4-FFF2-40B4-BE49-F238E27FC236}">
                <a16:creationId xmlns:a16="http://schemas.microsoft.com/office/drawing/2014/main" id="{B3181753-DE03-B413-85DF-EF06ECEF37C8}"/>
              </a:ext>
            </a:extLst>
          </p:cNvPr>
          <p:cNvSpPr txBox="1"/>
          <p:nvPr/>
        </p:nvSpPr>
        <p:spPr>
          <a:xfrm>
            <a:off x="6444208" y="3327375"/>
            <a:ext cx="896399" cy="461665"/>
          </a:xfrm>
          <a:prstGeom prst="rect">
            <a:avLst/>
          </a:prstGeom>
          <a:solidFill>
            <a:schemeClr val="bg1"/>
          </a:solidFill>
        </p:spPr>
        <p:txBody>
          <a:bodyPr wrap="none" rtlCol="0">
            <a:spAutoFit/>
          </a:bodyPr>
          <a:lstStyle/>
          <a:p>
            <a:pPr algn="ctr"/>
            <a:r>
              <a:rPr kumimoji="1" lang="en-US" altLang="ja-JP" dirty="0"/>
              <a:t>VBAN</a:t>
            </a:r>
          </a:p>
          <a:p>
            <a:pPr algn="ctr"/>
            <a:r>
              <a:rPr kumimoji="1" lang="en-US" altLang="ja-JP" dirty="0"/>
              <a:t>coordinator</a:t>
            </a:r>
            <a:endParaRPr kumimoji="1" lang="ja-JP" altLang="en-US"/>
          </a:p>
        </p:txBody>
      </p:sp>
      <p:sp>
        <p:nvSpPr>
          <p:cNvPr id="3" name="日付プレースホルダー 1">
            <a:extLst>
              <a:ext uri="{FF2B5EF4-FFF2-40B4-BE49-F238E27FC236}">
                <a16:creationId xmlns:a16="http://schemas.microsoft.com/office/drawing/2014/main" id="{CBC674ED-593B-00BF-95DE-1BC374E0ED5E}"/>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35569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88E857-3D5D-7246-6B37-32E21F20D2D3}"/>
              </a:ext>
            </a:extLst>
          </p:cNvPr>
          <p:cNvSpPr>
            <a:spLocks noGrp="1"/>
          </p:cNvSpPr>
          <p:nvPr>
            <p:ph type="title"/>
          </p:nvPr>
        </p:nvSpPr>
        <p:spPr/>
        <p:txBody>
          <a:bodyPr/>
          <a:lstStyle/>
          <a:p>
            <a:r>
              <a:rPr kumimoji="1" lang="en-US" altLang="ja-JP" dirty="0"/>
              <a:t>Path loss of a link from HBAN to VBAN</a:t>
            </a:r>
            <a:endParaRPr kumimoji="1" lang="ja-JP" altLang="en-US"/>
          </a:p>
        </p:txBody>
      </p:sp>
      <p:sp>
        <p:nvSpPr>
          <p:cNvPr id="5" name="フッター プレースホルダー 4">
            <a:extLst>
              <a:ext uri="{FF2B5EF4-FFF2-40B4-BE49-F238E27FC236}">
                <a16:creationId xmlns:a16="http://schemas.microsoft.com/office/drawing/2014/main" id="{857028FD-7D34-2341-F549-5AB906040680}"/>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B15AD3C-AC2E-CE68-058E-1D9CC9998D0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sp>
        <p:nvSpPr>
          <p:cNvPr id="9" name="テキスト ボックス 8">
            <a:extLst>
              <a:ext uri="{FF2B5EF4-FFF2-40B4-BE49-F238E27FC236}">
                <a16:creationId xmlns:a16="http://schemas.microsoft.com/office/drawing/2014/main" id="{6F268258-9FD8-0073-EE26-8E5950D44292}"/>
              </a:ext>
            </a:extLst>
          </p:cNvPr>
          <p:cNvSpPr txBox="1"/>
          <p:nvPr/>
        </p:nvSpPr>
        <p:spPr>
          <a:xfrm>
            <a:off x="2071430" y="2215360"/>
            <a:ext cx="1234633" cy="400110"/>
          </a:xfrm>
          <a:prstGeom prst="rect">
            <a:avLst/>
          </a:prstGeom>
          <a:noFill/>
        </p:spPr>
        <p:txBody>
          <a:bodyPr wrap="none" rtlCol="0">
            <a:spAutoFit/>
          </a:bodyPr>
          <a:lstStyle/>
          <a:p>
            <a:r>
              <a:rPr kumimoji="1" lang="en-US" altLang="ja-JP" sz="2000" dirty="0"/>
              <a:t>VBAN #1</a:t>
            </a:r>
            <a:endParaRPr kumimoji="1" lang="ja-JP" altLang="en-US" sz="2000"/>
          </a:p>
        </p:txBody>
      </p:sp>
      <p:sp>
        <p:nvSpPr>
          <p:cNvPr id="10" name="テキスト ボックス 9">
            <a:extLst>
              <a:ext uri="{FF2B5EF4-FFF2-40B4-BE49-F238E27FC236}">
                <a16:creationId xmlns:a16="http://schemas.microsoft.com/office/drawing/2014/main" id="{5BB927DC-DE85-313C-2ADA-C51CD0D80571}"/>
              </a:ext>
            </a:extLst>
          </p:cNvPr>
          <p:cNvSpPr txBox="1"/>
          <p:nvPr/>
        </p:nvSpPr>
        <p:spPr>
          <a:xfrm>
            <a:off x="6431183" y="2215257"/>
            <a:ext cx="1234633" cy="400110"/>
          </a:xfrm>
          <a:prstGeom prst="rect">
            <a:avLst/>
          </a:prstGeom>
          <a:noFill/>
        </p:spPr>
        <p:txBody>
          <a:bodyPr wrap="none" rtlCol="0">
            <a:spAutoFit/>
          </a:bodyPr>
          <a:lstStyle/>
          <a:p>
            <a:r>
              <a:rPr kumimoji="1" lang="en-US" altLang="ja-JP" sz="2000" dirty="0"/>
              <a:t>VBAN #2</a:t>
            </a:r>
            <a:endParaRPr kumimoji="1" lang="ja-JP" altLang="en-US" sz="2000"/>
          </a:p>
        </p:txBody>
      </p:sp>
      <p:sp>
        <p:nvSpPr>
          <p:cNvPr id="3" name="テキスト ボックス 2">
            <a:extLst>
              <a:ext uri="{FF2B5EF4-FFF2-40B4-BE49-F238E27FC236}">
                <a16:creationId xmlns:a16="http://schemas.microsoft.com/office/drawing/2014/main" id="{F1E78878-CBF2-3068-CC9B-8FC316F8B49C}"/>
              </a:ext>
            </a:extLst>
          </p:cNvPr>
          <p:cNvSpPr txBox="1"/>
          <p:nvPr/>
        </p:nvSpPr>
        <p:spPr>
          <a:xfrm>
            <a:off x="4139952" y="1813125"/>
            <a:ext cx="1050352" cy="369332"/>
          </a:xfrm>
          <a:prstGeom prst="rect">
            <a:avLst/>
          </a:prstGeom>
          <a:noFill/>
        </p:spPr>
        <p:txBody>
          <a:bodyPr wrap="none" rtlCol="0">
            <a:spAutoFit/>
          </a:bodyPr>
          <a:lstStyle/>
          <a:p>
            <a:r>
              <a:rPr kumimoji="1" lang="en-US" altLang="ja-JP" sz="1800" dirty="0"/>
              <a:t>Setting A</a:t>
            </a:r>
            <a:endParaRPr kumimoji="1" lang="ja-JP" altLang="en-US" sz="1800"/>
          </a:p>
        </p:txBody>
      </p:sp>
      <p:pic>
        <p:nvPicPr>
          <p:cNvPr id="11" name="図 10">
            <a:extLst>
              <a:ext uri="{FF2B5EF4-FFF2-40B4-BE49-F238E27FC236}">
                <a16:creationId xmlns:a16="http://schemas.microsoft.com/office/drawing/2014/main" id="{2405EF83-D84F-B4A3-62DA-DCCBAF91A71C}"/>
              </a:ext>
            </a:extLst>
          </p:cNvPr>
          <p:cNvPicPr>
            <a:picLocks noChangeAspect="1"/>
          </p:cNvPicPr>
          <p:nvPr/>
        </p:nvPicPr>
        <p:blipFill>
          <a:blip r:embed="rId2"/>
          <a:stretch>
            <a:fillRect/>
          </a:stretch>
        </p:blipFill>
        <p:spPr>
          <a:xfrm>
            <a:off x="-41905" y="2612315"/>
            <a:ext cx="4613905" cy="3133973"/>
          </a:xfrm>
          <a:prstGeom prst="rect">
            <a:avLst/>
          </a:prstGeom>
        </p:spPr>
      </p:pic>
      <p:pic>
        <p:nvPicPr>
          <p:cNvPr id="12" name="図 11">
            <a:extLst>
              <a:ext uri="{FF2B5EF4-FFF2-40B4-BE49-F238E27FC236}">
                <a16:creationId xmlns:a16="http://schemas.microsoft.com/office/drawing/2014/main" id="{ABBAD2A3-8860-D57C-C639-F5D4EA50763F}"/>
              </a:ext>
            </a:extLst>
          </p:cNvPr>
          <p:cNvPicPr>
            <a:picLocks noChangeAspect="1"/>
          </p:cNvPicPr>
          <p:nvPr/>
        </p:nvPicPr>
        <p:blipFill>
          <a:blip r:embed="rId3"/>
          <a:stretch>
            <a:fillRect/>
          </a:stretch>
        </p:blipFill>
        <p:spPr>
          <a:xfrm>
            <a:off x="4339322" y="2582959"/>
            <a:ext cx="4841190" cy="3150297"/>
          </a:xfrm>
          <a:prstGeom prst="rect">
            <a:avLst/>
          </a:prstGeom>
        </p:spPr>
      </p:pic>
      <p:sp>
        <p:nvSpPr>
          <p:cNvPr id="7" name="日付プレースホルダー 1">
            <a:extLst>
              <a:ext uri="{FF2B5EF4-FFF2-40B4-BE49-F238E27FC236}">
                <a16:creationId xmlns:a16="http://schemas.microsoft.com/office/drawing/2014/main" id="{54A5D8CA-7A67-3CD9-8164-AF6BF3588594}"/>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281140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88E857-3D5D-7246-6B37-32E21F20D2D3}"/>
              </a:ext>
            </a:extLst>
          </p:cNvPr>
          <p:cNvSpPr>
            <a:spLocks noGrp="1"/>
          </p:cNvSpPr>
          <p:nvPr>
            <p:ph type="title"/>
          </p:nvPr>
        </p:nvSpPr>
        <p:spPr/>
        <p:txBody>
          <a:bodyPr/>
          <a:lstStyle/>
          <a:p>
            <a:r>
              <a:rPr kumimoji="1" lang="en-US" altLang="ja-JP" dirty="0"/>
              <a:t>Path loss of a link from HBAN to VBAN</a:t>
            </a:r>
            <a:endParaRPr kumimoji="1" lang="ja-JP" altLang="en-US"/>
          </a:p>
        </p:txBody>
      </p:sp>
      <p:sp>
        <p:nvSpPr>
          <p:cNvPr id="5" name="フッター プレースホルダー 4">
            <a:extLst>
              <a:ext uri="{FF2B5EF4-FFF2-40B4-BE49-F238E27FC236}">
                <a16:creationId xmlns:a16="http://schemas.microsoft.com/office/drawing/2014/main" id="{857028FD-7D34-2341-F549-5AB906040680}"/>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B15AD3C-AC2E-CE68-058E-1D9CC9998D0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7" name="図 6">
            <a:extLst>
              <a:ext uri="{FF2B5EF4-FFF2-40B4-BE49-F238E27FC236}">
                <a16:creationId xmlns:a16="http://schemas.microsoft.com/office/drawing/2014/main" id="{F03FB86B-B433-5131-2AAC-9A5E5B7FF45D}"/>
              </a:ext>
            </a:extLst>
          </p:cNvPr>
          <p:cNvPicPr>
            <a:picLocks noChangeAspect="1"/>
          </p:cNvPicPr>
          <p:nvPr/>
        </p:nvPicPr>
        <p:blipFill>
          <a:blip r:embed="rId2"/>
          <a:stretch>
            <a:fillRect/>
          </a:stretch>
        </p:blipFill>
        <p:spPr>
          <a:xfrm>
            <a:off x="-108520" y="2490264"/>
            <a:ext cx="4818616" cy="3159625"/>
          </a:xfrm>
          <a:prstGeom prst="rect">
            <a:avLst/>
          </a:prstGeom>
        </p:spPr>
      </p:pic>
      <p:pic>
        <p:nvPicPr>
          <p:cNvPr id="8" name="図 7">
            <a:extLst>
              <a:ext uri="{FF2B5EF4-FFF2-40B4-BE49-F238E27FC236}">
                <a16:creationId xmlns:a16="http://schemas.microsoft.com/office/drawing/2014/main" id="{AB3AA04F-0D7A-96D2-C5BE-318A982F606A}"/>
              </a:ext>
            </a:extLst>
          </p:cNvPr>
          <p:cNvPicPr>
            <a:picLocks noChangeAspect="1"/>
          </p:cNvPicPr>
          <p:nvPr/>
        </p:nvPicPr>
        <p:blipFill>
          <a:blip r:embed="rId3"/>
          <a:stretch>
            <a:fillRect/>
          </a:stretch>
        </p:blipFill>
        <p:spPr>
          <a:xfrm>
            <a:off x="4387450" y="2501623"/>
            <a:ext cx="4829817" cy="3159625"/>
          </a:xfrm>
          <a:prstGeom prst="rect">
            <a:avLst/>
          </a:prstGeom>
        </p:spPr>
      </p:pic>
      <p:sp>
        <p:nvSpPr>
          <p:cNvPr id="9" name="テキスト ボックス 8">
            <a:extLst>
              <a:ext uri="{FF2B5EF4-FFF2-40B4-BE49-F238E27FC236}">
                <a16:creationId xmlns:a16="http://schemas.microsoft.com/office/drawing/2014/main" id="{6F268258-9FD8-0073-EE26-8E5950D44292}"/>
              </a:ext>
            </a:extLst>
          </p:cNvPr>
          <p:cNvSpPr txBox="1"/>
          <p:nvPr/>
        </p:nvSpPr>
        <p:spPr>
          <a:xfrm>
            <a:off x="2011186" y="2211464"/>
            <a:ext cx="1234633" cy="400110"/>
          </a:xfrm>
          <a:prstGeom prst="rect">
            <a:avLst/>
          </a:prstGeom>
          <a:noFill/>
        </p:spPr>
        <p:txBody>
          <a:bodyPr wrap="none" rtlCol="0">
            <a:spAutoFit/>
          </a:bodyPr>
          <a:lstStyle/>
          <a:p>
            <a:r>
              <a:rPr kumimoji="1" lang="en-US" altLang="ja-JP" sz="2000" dirty="0"/>
              <a:t>VBAN #1</a:t>
            </a:r>
            <a:endParaRPr kumimoji="1" lang="ja-JP" altLang="en-US" sz="2000"/>
          </a:p>
        </p:txBody>
      </p:sp>
      <p:sp>
        <p:nvSpPr>
          <p:cNvPr id="10" name="テキスト ボックス 9">
            <a:extLst>
              <a:ext uri="{FF2B5EF4-FFF2-40B4-BE49-F238E27FC236}">
                <a16:creationId xmlns:a16="http://schemas.microsoft.com/office/drawing/2014/main" id="{5BB927DC-DE85-313C-2ADA-C51CD0D80571}"/>
              </a:ext>
            </a:extLst>
          </p:cNvPr>
          <p:cNvSpPr txBox="1"/>
          <p:nvPr/>
        </p:nvSpPr>
        <p:spPr>
          <a:xfrm>
            <a:off x="6507156" y="2219780"/>
            <a:ext cx="1234633" cy="400110"/>
          </a:xfrm>
          <a:prstGeom prst="rect">
            <a:avLst/>
          </a:prstGeom>
          <a:noFill/>
        </p:spPr>
        <p:txBody>
          <a:bodyPr wrap="none" rtlCol="0">
            <a:spAutoFit/>
          </a:bodyPr>
          <a:lstStyle/>
          <a:p>
            <a:r>
              <a:rPr kumimoji="1" lang="en-US" altLang="ja-JP" sz="2000" dirty="0"/>
              <a:t>VBAN #2</a:t>
            </a:r>
            <a:endParaRPr kumimoji="1" lang="ja-JP" altLang="en-US" sz="2000"/>
          </a:p>
        </p:txBody>
      </p:sp>
      <p:sp>
        <p:nvSpPr>
          <p:cNvPr id="3" name="テキスト ボックス 2">
            <a:extLst>
              <a:ext uri="{FF2B5EF4-FFF2-40B4-BE49-F238E27FC236}">
                <a16:creationId xmlns:a16="http://schemas.microsoft.com/office/drawing/2014/main" id="{F1E78878-CBF2-3068-CC9B-8FC316F8B49C}"/>
              </a:ext>
            </a:extLst>
          </p:cNvPr>
          <p:cNvSpPr txBox="1"/>
          <p:nvPr/>
        </p:nvSpPr>
        <p:spPr>
          <a:xfrm>
            <a:off x="4184952" y="1842132"/>
            <a:ext cx="1050288" cy="369332"/>
          </a:xfrm>
          <a:prstGeom prst="rect">
            <a:avLst/>
          </a:prstGeom>
          <a:noFill/>
        </p:spPr>
        <p:txBody>
          <a:bodyPr wrap="none" rtlCol="0">
            <a:spAutoFit/>
          </a:bodyPr>
          <a:lstStyle/>
          <a:p>
            <a:r>
              <a:rPr kumimoji="1" lang="en-US" altLang="ja-JP" sz="1800" dirty="0"/>
              <a:t>Setting B</a:t>
            </a:r>
            <a:endParaRPr kumimoji="1" lang="ja-JP" altLang="en-US" sz="1800"/>
          </a:p>
        </p:txBody>
      </p:sp>
      <p:sp>
        <p:nvSpPr>
          <p:cNvPr id="11" name="日付プレースホルダー 1">
            <a:extLst>
              <a:ext uri="{FF2B5EF4-FFF2-40B4-BE49-F238E27FC236}">
                <a16:creationId xmlns:a16="http://schemas.microsoft.com/office/drawing/2014/main" id="{6F8E2A5E-EA8D-3D24-C085-7443269C8D63}"/>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172418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5" name="フッター プレースホルダー 4">
            <a:extLst>
              <a:ext uri="{FF2B5EF4-FFF2-40B4-BE49-F238E27FC236}">
                <a16:creationId xmlns:a16="http://schemas.microsoft.com/office/drawing/2014/main" id="{91D0C61A-DA93-B408-5D10-F336203E06E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sp>
        <p:nvSpPr>
          <p:cNvPr id="7" name="日付プレースホルダー 1">
            <a:extLst>
              <a:ext uri="{FF2B5EF4-FFF2-40B4-BE49-F238E27FC236}">
                <a16:creationId xmlns:a16="http://schemas.microsoft.com/office/drawing/2014/main" id="{F017EC43-EAB4-D0AD-42B5-C68B3435A7F0}"/>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B54CDE9F-70CD-FE42-C28A-7E8436C58E27}"/>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Characteristics of UWB Communication Applications for Passengers Bus Use Case</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Anzai</a:t>
            </a:r>
          </a:p>
          <a:p>
            <a:r>
              <a:rPr lang="en-US" altLang="ja-JP" sz="2800" dirty="0">
                <a:latin typeface="Times New Roman" panose="02020603050405020304" pitchFamily="18" charset="0"/>
                <a:cs typeface="Times New Roman" panose="02020603050405020304" pitchFamily="18" charset="0"/>
              </a:rPr>
              <a:t>Nagoya Institute of Technology</a:t>
            </a:r>
          </a:p>
        </p:txBody>
      </p:sp>
      <p:sp>
        <p:nvSpPr>
          <p:cNvPr id="2" name="日付プレースホルダー 1">
            <a:extLst>
              <a:ext uri="{FF2B5EF4-FFF2-40B4-BE49-F238E27FC236}">
                <a16:creationId xmlns:a16="http://schemas.microsoft.com/office/drawing/2014/main" id="{FDDCC8FD-B1EC-7AA8-1116-AB2E70F4E6B4}"/>
              </a:ext>
            </a:extLst>
          </p:cNvPr>
          <p:cNvSpPr>
            <a:spLocks noGrp="1"/>
          </p:cNvSpPr>
          <p:nvPr>
            <p:ph type="dt" sz="half" idx="2"/>
          </p:nvPr>
        </p:nvSpPr>
        <p:spPr>
          <a:xfrm>
            <a:off x="685800" y="378281"/>
            <a:ext cx="1600200" cy="215444"/>
          </a:xfrm>
        </p:spPr>
        <p:txBody>
          <a:bodyPr/>
          <a:lstStyle/>
          <a:p>
            <a:r>
              <a:rPr lang="en-US" altLang="ja-JP" dirty="0"/>
              <a:t>November 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5" name="フッター プレースホルダー 4">
            <a:extLst>
              <a:ext uri="{FF2B5EF4-FFF2-40B4-BE49-F238E27FC236}">
                <a16:creationId xmlns:a16="http://schemas.microsoft.com/office/drawing/2014/main" id="{56B4F657-0382-8AA1-BD86-AF215401090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
        <p:nvSpPr>
          <p:cNvPr id="13" name="日付プレースホルダー 1">
            <a:extLst>
              <a:ext uri="{FF2B5EF4-FFF2-40B4-BE49-F238E27FC236}">
                <a16:creationId xmlns:a16="http://schemas.microsoft.com/office/drawing/2014/main" id="{C210FC50-49E3-1B40-F55B-F4ECAE8FBCED}"/>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Passenger bus model</a:t>
            </a:r>
            <a:endParaRPr kumimoji="1" lang="ja-JP" altLang="en-US"/>
          </a:p>
        </p:txBody>
      </p:sp>
      <p:sp>
        <p:nvSpPr>
          <p:cNvPr id="5" name="フッター プレースホルダー 4">
            <a:extLst>
              <a:ext uri="{FF2B5EF4-FFF2-40B4-BE49-F238E27FC236}">
                <a16:creationId xmlns:a16="http://schemas.microsoft.com/office/drawing/2014/main" id="{56B4F657-0382-8AA1-BD86-AF215401090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54" y="2856283"/>
            <a:ext cx="3168352" cy="1488172"/>
          </a:xfrm>
          <a:prstGeom prst="rect">
            <a:avLst/>
          </a:prstGeom>
          <a:noFill/>
          <a:ln>
            <a:noFill/>
          </a:ln>
        </p:spPr>
      </p:pic>
      <p:sp>
        <p:nvSpPr>
          <p:cNvPr id="10" name="テキスト ボックス 9">
            <a:extLst>
              <a:ext uri="{FF2B5EF4-FFF2-40B4-BE49-F238E27FC236}">
                <a16:creationId xmlns:a16="http://schemas.microsoft.com/office/drawing/2014/main" id="{A6DB0678-90DE-EDD4-8701-4604D2F1262C}"/>
              </a:ext>
            </a:extLst>
          </p:cNvPr>
          <p:cNvSpPr txBox="1"/>
          <p:nvPr/>
        </p:nvSpPr>
        <p:spPr>
          <a:xfrm>
            <a:off x="498328" y="4437996"/>
            <a:ext cx="2632452" cy="400110"/>
          </a:xfrm>
          <a:prstGeom prst="rect">
            <a:avLst/>
          </a:prstGeom>
          <a:noFill/>
        </p:spPr>
        <p:txBody>
          <a:bodyPr wrap="none" rtlCol="0">
            <a:spAutoFit/>
          </a:bodyPr>
          <a:lstStyle/>
          <a:p>
            <a:r>
              <a:rPr kumimoji="1" lang="en-US" altLang="ja-JP" sz="2000" dirty="0"/>
              <a:t>Passenger bus model</a:t>
            </a:r>
            <a:r>
              <a:rPr kumimoji="1" lang="en-US" altLang="ja-JP" sz="2000" baseline="30000" dirty="0"/>
              <a:t>[1]</a:t>
            </a:r>
            <a:endParaRPr kumimoji="1" lang="ja-JP" altLang="en-US" sz="2000" baseline="30000"/>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498328" y="6048376"/>
            <a:ext cx="3031599" cy="338554"/>
          </a:xfrm>
          <a:prstGeom prst="rect">
            <a:avLst/>
          </a:prstGeom>
          <a:noFill/>
        </p:spPr>
        <p:txBody>
          <a:bodyPr wrap="none" rtlCol="0">
            <a:spAutoFit/>
          </a:bodyPr>
          <a:lstStyle/>
          <a:p>
            <a:r>
              <a:rPr kumimoji="1" lang="en-US" altLang="ja-JP" sz="1600" baseline="30000" dirty="0"/>
              <a:t>[1]</a:t>
            </a:r>
            <a:r>
              <a:rPr kumimoji="1" lang="en-US" altLang="ja-JP" sz="1600" dirty="0"/>
              <a:t> IEEE 802.15-22-0344-02-006a</a:t>
            </a:r>
            <a:endParaRPr kumimoji="1" lang="ja-JP" altLang="en-US" sz="1600"/>
          </a:p>
        </p:txBody>
      </p:sp>
      <p:pic>
        <p:nvPicPr>
          <p:cNvPr id="13" name="図 12" descr="グラフィカル ユーザー インターフェイス が含まれている画像&#10;&#10;自動的に生成された説明">
            <a:extLst>
              <a:ext uri="{FF2B5EF4-FFF2-40B4-BE49-F238E27FC236}">
                <a16:creationId xmlns:a16="http://schemas.microsoft.com/office/drawing/2014/main" id="{86E6C43C-470D-0710-149F-D6F2F40B6D48}"/>
              </a:ext>
            </a:extLst>
          </p:cNvPr>
          <p:cNvPicPr>
            <a:picLocks noChangeAspect="1"/>
          </p:cNvPicPr>
          <p:nvPr/>
        </p:nvPicPr>
        <p:blipFill rotWithShape="1">
          <a:blip r:embed="rId3"/>
          <a:srcRect l="17143" t="22184" r="26192" b="11237"/>
          <a:stretch/>
        </p:blipFill>
        <p:spPr>
          <a:xfrm>
            <a:off x="4875213" y="1828533"/>
            <a:ext cx="3312368" cy="2232249"/>
          </a:xfrm>
          <a:prstGeom prst="rect">
            <a:avLst/>
          </a:prstGeom>
        </p:spPr>
      </p:pic>
      <p:pic>
        <p:nvPicPr>
          <p:cNvPr id="14" name="図 13" descr="グラフィカル ユーザー インターフェイス&#10;&#10;中程度の精度で自動的に生成された説明">
            <a:extLst>
              <a:ext uri="{FF2B5EF4-FFF2-40B4-BE49-F238E27FC236}">
                <a16:creationId xmlns:a16="http://schemas.microsoft.com/office/drawing/2014/main" id="{1BDE8B53-7EE0-DF93-89CF-DD8B85621C1E}"/>
              </a:ext>
            </a:extLst>
          </p:cNvPr>
          <p:cNvPicPr>
            <a:picLocks noChangeAspect="1"/>
          </p:cNvPicPr>
          <p:nvPr/>
        </p:nvPicPr>
        <p:blipFill>
          <a:blip r:embed="rId4"/>
          <a:stretch>
            <a:fillRect/>
          </a:stretch>
        </p:blipFill>
        <p:spPr>
          <a:xfrm>
            <a:off x="3985406" y="4318542"/>
            <a:ext cx="2880320" cy="1899111"/>
          </a:xfrm>
          <a:prstGeom prst="rect">
            <a:avLst/>
          </a:prstGeom>
        </p:spPr>
      </p:pic>
      <p:pic>
        <p:nvPicPr>
          <p:cNvPr id="15" name="図 14" descr="ギャラリー, 部屋, シーン が含まれている画像&#10;&#10;自動的に生成された説明">
            <a:extLst>
              <a:ext uri="{FF2B5EF4-FFF2-40B4-BE49-F238E27FC236}">
                <a16:creationId xmlns:a16="http://schemas.microsoft.com/office/drawing/2014/main" id="{4C02D912-5396-5624-DF36-4C569266DFC7}"/>
              </a:ext>
            </a:extLst>
          </p:cNvPr>
          <p:cNvPicPr>
            <a:picLocks noChangeAspect="1"/>
          </p:cNvPicPr>
          <p:nvPr/>
        </p:nvPicPr>
        <p:blipFill>
          <a:blip r:embed="rId5"/>
          <a:stretch>
            <a:fillRect/>
          </a:stretch>
        </p:blipFill>
        <p:spPr>
          <a:xfrm>
            <a:off x="7021332" y="4256248"/>
            <a:ext cx="1688794" cy="1987318"/>
          </a:xfrm>
          <a:prstGeom prst="rect">
            <a:avLst/>
          </a:prstGeom>
        </p:spPr>
      </p:pic>
      <p:sp>
        <p:nvSpPr>
          <p:cNvPr id="3" name="日付プレースホルダー 1">
            <a:extLst>
              <a:ext uri="{FF2B5EF4-FFF2-40B4-BE49-F238E27FC236}">
                <a16:creationId xmlns:a16="http://schemas.microsoft.com/office/drawing/2014/main" id="{2B4FA203-B7A7-9636-636E-078227B3997E}"/>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99098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C78B6A-8BEE-DA8A-8638-E01BEC930156}"/>
              </a:ext>
            </a:extLst>
          </p:cNvPr>
          <p:cNvSpPr>
            <a:spLocks noGrp="1"/>
          </p:cNvSpPr>
          <p:nvPr>
            <p:ph type="title"/>
          </p:nvPr>
        </p:nvSpPr>
        <p:spPr/>
        <p:txBody>
          <a:bodyPr/>
          <a:lstStyle/>
          <a:p>
            <a:r>
              <a:rPr kumimoji="1" lang="en-US" altLang="ja-JP" dirty="0"/>
              <a:t>Simulation model for HBAN in passenger bus</a:t>
            </a:r>
            <a:endParaRPr kumimoji="1" lang="ja-JP" altLang="en-US"/>
          </a:p>
        </p:txBody>
      </p:sp>
      <p:sp>
        <p:nvSpPr>
          <p:cNvPr id="5" name="フッター プレースホルダー 4">
            <a:extLst>
              <a:ext uri="{FF2B5EF4-FFF2-40B4-BE49-F238E27FC236}">
                <a16:creationId xmlns:a16="http://schemas.microsoft.com/office/drawing/2014/main" id="{A5F52E83-F248-D043-D1DA-D7A5FCD1FD8A}"/>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3EED6EE5-D8AE-159C-4D60-852805339E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21" name="図 20">
            <a:extLst>
              <a:ext uri="{FF2B5EF4-FFF2-40B4-BE49-F238E27FC236}">
                <a16:creationId xmlns:a16="http://schemas.microsoft.com/office/drawing/2014/main" id="{EF112C1A-9728-EDD3-7105-B9C17B1DE6F0}"/>
              </a:ext>
            </a:extLst>
          </p:cNvPr>
          <p:cNvPicPr>
            <a:picLocks noChangeAspect="1"/>
          </p:cNvPicPr>
          <p:nvPr/>
        </p:nvPicPr>
        <p:blipFill>
          <a:blip r:embed="rId2"/>
          <a:stretch>
            <a:fillRect/>
          </a:stretch>
        </p:blipFill>
        <p:spPr>
          <a:xfrm>
            <a:off x="157547" y="2124441"/>
            <a:ext cx="3592438" cy="3771653"/>
          </a:xfrm>
          <a:prstGeom prst="rect">
            <a:avLst/>
          </a:prstGeom>
        </p:spPr>
      </p:pic>
      <p:sp>
        <p:nvSpPr>
          <p:cNvPr id="24" name="テキスト ボックス 23">
            <a:extLst>
              <a:ext uri="{FF2B5EF4-FFF2-40B4-BE49-F238E27FC236}">
                <a16:creationId xmlns:a16="http://schemas.microsoft.com/office/drawing/2014/main" id="{6E65C6F6-5F1A-D049-FF24-1966E70E4E15}"/>
              </a:ext>
            </a:extLst>
          </p:cNvPr>
          <p:cNvSpPr txBox="1"/>
          <p:nvPr/>
        </p:nvSpPr>
        <p:spPr>
          <a:xfrm>
            <a:off x="1460139" y="5896094"/>
            <a:ext cx="1050352" cy="369332"/>
          </a:xfrm>
          <a:prstGeom prst="rect">
            <a:avLst/>
          </a:prstGeom>
          <a:noFill/>
        </p:spPr>
        <p:txBody>
          <a:bodyPr wrap="none" rtlCol="0">
            <a:spAutoFit/>
          </a:bodyPr>
          <a:lstStyle/>
          <a:p>
            <a:r>
              <a:rPr kumimoji="1" lang="en-US" altLang="ja-JP" sz="1800" dirty="0"/>
              <a:t>Setting A</a:t>
            </a:r>
            <a:endParaRPr kumimoji="1" lang="ja-JP" altLang="en-US" sz="180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229B58C2-3273-1A6A-D1CE-A857793B373A}"/>
                  </a:ext>
                </a:extLst>
              </p:cNvPr>
              <p:cNvSpPr txBox="1"/>
              <p:nvPr/>
            </p:nvSpPr>
            <p:spPr>
              <a:xfrm>
                <a:off x="4109356" y="4869160"/>
                <a:ext cx="4475484" cy="71731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𝑃</m:t>
                          </m:r>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𝐿</m:t>
                              </m:r>
                            </m:e>
                            <m:sub>
                              <m:r>
                                <a:rPr kumimoji="1" lang="en-US" altLang="ja-JP" sz="1800" b="0" i="1" smtClean="0">
                                  <a:latin typeface="Cambria Math" panose="02040503050406030204" pitchFamily="18" charset="0"/>
                                </a:rPr>
                                <m:t>𝑑𝐵</m:t>
                              </m:r>
                            </m:sub>
                          </m:sSub>
                          <m:r>
                            <a:rPr kumimoji="1" lang="en-US" altLang="ja-JP" sz="1800" b="0" i="1" smtClean="0">
                              <a:latin typeface="Cambria Math" panose="02040503050406030204" pitchFamily="18" charset="0"/>
                            </a:rPr>
                            <m:t>(</m:t>
                          </m:r>
                          <m:r>
                            <a:rPr kumimoji="1" lang="en-US" altLang="ja-JP" sz="1800" b="0" i="1" smtClean="0">
                              <a:latin typeface="Cambria Math" panose="02040503050406030204" pitchFamily="18" charset="0"/>
                            </a:rPr>
                            <m:t>𝑓</m:t>
                          </m:r>
                          <m:r>
                            <a:rPr kumimoji="1" lang="en-US" altLang="ja-JP" sz="1800" b="0" i="1" smtClean="0">
                              <a:latin typeface="Cambria Math" panose="02040503050406030204" pitchFamily="18" charset="0"/>
                            </a:rPr>
                            <m:t>)=10</m:t>
                          </m:r>
                          <m:r>
                            <m:rPr>
                              <m:sty m:val="p"/>
                            </m:rPr>
                            <a:rPr kumimoji="1" lang="en-US" altLang="ja-JP" sz="1800" b="0" i="0" smtClean="0">
                              <a:latin typeface="Cambria Math" panose="02040503050406030204" pitchFamily="18" charset="0"/>
                            </a:rPr>
                            <m:t>log</m:t>
                          </m:r>
                        </m:e>
                        <m:sub>
                          <m:r>
                            <a:rPr kumimoji="1" lang="en-US" altLang="ja-JP" sz="1800" b="0" i="0" smtClean="0">
                              <a:latin typeface="Cambria Math" panose="02040503050406030204" pitchFamily="18" charset="0"/>
                            </a:rPr>
                            <m:t>10</m:t>
                          </m:r>
                        </m:sub>
                      </m:sSub>
                      <m:d>
                        <m:dPr>
                          <m:begChr m:val="["/>
                          <m:endChr m:val="]"/>
                          <m:ctrlPr>
                            <a:rPr kumimoji="1" lang="en-US" altLang="ja-JP" sz="1800" b="0" i="1" smtClean="0">
                              <a:latin typeface="Cambria Math" panose="02040503050406030204" pitchFamily="18" charset="0"/>
                            </a:rPr>
                          </m:ctrlPr>
                        </m:dPr>
                        <m:e>
                          <m:f>
                            <m:fPr>
                              <m:ctrlPr>
                                <a:rPr lang="en-US" altLang="ja-JP" sz="1800" i="1">
                                  <a:latin typeface="Cambria Math" panose="02040503050406030204" pitchFamily="18" charset="0"/>
                                </a:rPr>
                              </m:ctrlPr>
                            </m:fPr>
                            <m:num>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𝑃</m:t>
                                  </m:r>
                                </m:e>
                                <m:sub>
                                  <m:r>
                                    <a:rPr lang="en-US" altLang="ja-JP" sz="1800" i="1">
                                      <a:latin typeface="Cambria Math" panose="02040503050406030204" pitchFamily="18" charset="0"/>
                                    </a:rPr>
                                    <m:t>𝑡</m:t>
                                  </m:r>
                                </m:sub>
                              </m:sSub>
                              <m:d>
                                <m:dPr>
                                  <m:ctrlPr>
                                    <a:rPr lang="en-US" altLang="ja-JP" sz="1800" i="1">
                                      <a:latin typeface="Cambria Math" panose="02040503050406030204" pitchFamily="18" charset="0"/>
                                    </a:rPr>
                                  </m:ctrlPr>
                                </m:dPr>
                                <m:e>
                                  <m:r>
                                    <a:rPr lang="en-US" altLang="ja-JP" sz="1800" i="1">
                                      <a:latin typeface="Cambria Math" panose="02040503050406030204" pitchFamily="18" charset="0"/>
                                    </a:rPr>
                                    <m:t>𝑓</m:t>
                                  </m:r>
                                </m:e>
                              </m:d>
                              <m:d>
                                <m:dPr>
                                  <m:ctrlPr>
                                    <a:rPr lang="en-US" altLang="ja-JP" sz="1800" i="1">
                                      <a:latin typeface="Cambria Math" panose="02040503050406030204" pitchFamily="18" charset="0"/>
                                      <a:ea typeface="Cambria Math" panose="02040503050406030204" pitchFamily="18" charset="0"/>
                                    </a:rPr>
                                  </m:ctrlPr>
                                </m:dPr>
                                <m:e>
                                  <m:r>
                                    <a:rPr lang="en-US" altLang="ja-JP" sz="1800" i="1">
                                      <a:latin typeface="Cambria Math" panose="02040503050406030204" pitchFamily="18" charset="0"/>
                                      <a:ea typeface="Cambria Math" panose="02040503050406030204" pitchFamily="18" charset="0"/>
                                    </a:rPr>
                                    <m:t>1−</m:t>
                                  </m:r>
                                  <m:sSup>
                                    <m:sSupPr>
                                      <m:ctrlPr>
                                        <a:rPr lang="en-US" altLang="ja-JP" sz="1800" i="1">
                                          <a:latin typeface="Cambria Math" panose="02040503050406030204" pitchFamily="18" charset="0"/>
                                          <a:ea typeface="Cambria Math" panose="02040503050406030204" pitchFamily="18" charset="0"/>
                                        </a:rPr>
                                      </m:ctrlPr>
                                    </m:sSupPr>
                                    <m:e>
                                      <m:d>
                                        <m:dPr>
                                          <m:begChr m:val="|"/>
                                          <m:endChr m:val="|"/>
                                          <m:ctrlPr>
                                            <a:rPr lang="en-US" altLang="ja-JP" sz="1800" i="1">
                                              <a:latin typeface="Cambria Math" panose="02040503050406030204" pitchFamily="18" charset="0"/>
                                              <a:ea typeface="Cambria Math" panose="02040503050406030204" pitchFamily="18" charset="0"/>
                                            </a:rPr>
                                          </m:ctrlPr>
                                        </m:dPr>
                                        <m:e>
                                          <m:sSub>
                                            <m:sSubPr>
                                              <m:ctrlPr>
                                                <a:rPr lang="en-US" altLang="ja-JP" sz="1800" i="1">
                                                  <a:latin typeface="Cambria Math" panose="02040503050406030204" pitchFamily="18" charset="0"/>
                                                  <a:ea typeface="Cambria Math" panose="02040503050406030204" pitchFamily="18" charset="0"/>
                                                </a:rPr>
                                              </m:ctrlPr>
                                            </m:sSubPr>
                                            <m:e>
                                              <m:r>
                                                <a:rPr lang="en-US" altLang="ja-JP" sz="1800" i="1">
                                                  <a:latin typeface="Cambria Math" panose="02040503050406030204" pitchFamily="18" charset="0"/>
                                                  <a:ea typeface="Cambria Math" panose="02040503050406030204" pitchFamily="18" charset="0"/>
                                                </a:rPr>
                                                <m:t>𝑆</m:t>
                                              </m:r>
                                            </m:e>
                                            <m:sub>
                                              <m:r>
                                                <a:rPr lang="en-US" altLang="ja-JP" sz="1800" i="1">
                                                  <a:latin typeface="Cambria Math" panose="02040503050406030204" pitchFamily="18" charset="0"/>
                                                  <a:ea typeface="Cambria Math" panose="02040503050406030204" pitchFamily="18" charset="0"/>
                                                </a:rPr>
                                                <m:t>11</m:t>
                                              </m:r>
                                            </m:sub>
                                          </m:sSub>
                                          <m:d>
                                            <m:dPr>
                                              <m:ctrlPr>
                                                <a:rPr lang="en-US" altLang="ja-JP" sz="1800" b="0" i="1" smtClean="0">
                                                  <a:latin typeface="Cambria Math" panose="02040503050406030204" pitchFamily="18" charset="0"/>
                                                  <a:ea typeface="Cambria Math" panose="02040503050406030204" pitchFamily="18" charset="0"/>
                                                </a:rPr>
                                              </m:ctrlPr>
                                            </m:dPr>
                                            <m:e>
                                              <m:r>
                                                <a:rPr lang="en-US" altLang="ja-JP" sz="1800" b="0" i="1" smtClean="0">
                                                  <a:latin typeface="Cambria Math" panose="02040503050406030204" pitchFamily="18" charset="0"/>
                                                  <a:ea typeface="Cambria Math" panose="02040503050406030204" pitchFamily="18" charset="0"/>
                                                </a:rPr>
                                                <m:t>𝑓</m:t>
                                              </m:r>
                                            </m:e>
                                          </m:d>
                                        </m:e>
                                      </m:d>
                                    </m:e>
                                    <m:sup>
                                      <m:r>
                                        <a:rPr lang="en-US" altLang="ja-JP" sz="1800" i="1">
                                          <a:latin typeface="Cambria Math" panose="02040503050406030204" pitchFamily="18" charset="0"/>
                                          <a:ea typeface="Cambria Math" panose="02040503050406030204" pitchFamily="18" charset="0"/>
                                        </a:rPr>
                                        <m:t>2</m:t>
                                      </m:r>
                                    </m:sup>
                                  </m:sSup>
                                </m:e>
                              </m:d>
                            </m:num>
                            <m:den>
                              <m:sSub>
                                <m:sSubPr>
                                  <m:ctrlPr>
                                    <a:rPr lang="en-US" altLang="ja-JP" sz="1800" i="1">
                                      <a:latin typeface="Cambria Math" panose="02040503050406030204" pitchFamily="18" charset="0"/>
                                      <a:ea typeface="Cambria Math" panose="02040503050406030204" pitchFamily="18" charset="0"/>
                                    </a:rPr>
                                  </m:ctrlPr>
                                </m:sSubPr>
                                <m:e>
                                  <m:r>
                                    <a:rPr lang="en-US" altLang="ja-JP" sz="1800" i="1">
                                      <a:latin typeface="Cambria Math" panose="02040503050406030204" pitchFamily="18" charset="0"/>
                                      <a:ea typeface="Cambria Math" panose="02040503050406030204" pitchFamily="18" charset="0"/>
                                    </a:rPr>
                                    <m:t>𝑃</m:t>
                                  </m:r>
                                </m:e>
                                <m:sub>
                                  <m:r>
                                    <a:rPr lang="en-US" altLang="ja-JP" sz="1800" i="1">
                                      <a:latin typeface="Cambria Math" panose="02040503050406030204" pitchFamily="18" charset="0"/>
                                      <a:ea typeface="Cambria Math" panose="02040503050406030204" pitchFamily="18" charset="0"/>
                                    </a:rPr>
                                    <m:t>𝑟</m:t>
                                  </m:r>
                                </m:sub>
                              </m:sSub>
                              <m:d>
                                <m:dPr>
                                  <m:ctrlPr>
                                    <a:rPr lang="en-US" altLang="ja-JP" sz="1800" i="1">
                                      <a:latin typeface="Cambria Math" panose="02040503050406030204" pitchFamily="18" charset="0"/>
                                      <a:ea typeface="Cambria Math" panose="02040503050406030204" pitchFamily="18" charset="0"/>
                                    </a:rPr>
                                  </m:ctrlPr>
                                </m:dPr>
                                <m:e>
                                  <m:r>
                                    <a:rPr lang="en-US" altLang="ja-JP" sz="1800" i="1">
                                      <a:latin typeface="Cambria Math" panose="02040503050406030204" pitchFamily="18" charset="0"/>
                                      <a:ea typeface="Cambria Math" panose="02040503050406030204" pitchFamily="18" charset="0"/>
                                    </a:rPr>
                                    <m:t>𝑓</m:t>
                                  </m:r>
                                </m:e>
                              </m:d>
                            </m:den>
                          </m:f>
                        </m:e>
                      </m:d>
                    </m:oMath>
                  </m:oMathPara>
                </a14:m>
                <a:endParaRPr kumimoji="1" lang="ja-JP" altLang="en-US" sz="1800" dirty="0"/>
              </a:p>
            </p:txBody>
          </p:sp>
        </mc:Choice>
        <mc:Fallback xmlns="">
          <p:sp>
            <p:nvSpPr>
              <p:cNvPr id="3" name="テキスト ボックス 2">
                <a:extLst>
                  <a:ext uri="{FF2B5EF4-FFF2-40B4-BE49-F238E27FC236}">
                    <a16:creationId xmlns:a16="http://schemas.microsoft.com/office/drawing/2014/main" id="{229B58C2-3273-1A6A-D1CE-A857793B373A}"/>
                  </a:ext>
                </a:extLst>
              </p:cNvPr>
              <p:cNvSpPr txBox="1">
                <a:spLocks noRot="1" noChangeAspect="1" noMove="1" noResize="1" noEditPoints="1" noAdjustHandles="1" noChangeArrowheads="1" noChangeShapeType="1" noTextEdit="1"/>
              </p:cNvSpPr>
              <p:nvPr/>
            </p:nvSpPr>
            <p:spPr>
              <a:xfrm>
                <a:off x="4109356" y="4869160"/>
                <a:ext cx="4475484" cy="717312"/>
              </a:xfrm>
              <a:prstGeom prst="rect">
                <a:avLst/>
              </a:prstGeom>
              <a:blipFill>
                <a:blip r:embed="rId3"/>
                <a:stretch>
                  <a:fillRect b="-5263"/>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36F553F9-E45B-BEC5-EAAA-2287E74FDEDD}"/>
              </a:ext>
            </a:extLst>
          </p:cNvPr>
          <p:cNvSpPr txBox="1"/>
          <p:nvPr/>
        </p:nvSpPr>
        <p:spPr>
          <a:xfrm>
            <a:off x="3819550" y="2242126"/>
            <a:ext cx="5106616" cy="224676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3.4 – 4.8 GHz</a:t>
            </a:r>
          </a:p>
          <a:p>
            <a:pPr marL="342900" indent="-342900">
              <a:buFont typeface="Wingdings" pitchFamily="2" charset="2"/>
              <a:buChar char="ü"/>
            </a:pPr>
            <a:r>
              <a:rPr kumimoji="1" lang="en-US" altLang="ja-JP" sz="2000" dirty="0"/>
              <a:t>Frequency-dependent FDTD method</a:t>
            </a:r>
          </a:p>
          <a:p>
            <a:pPr marL="342900" indent="-342900">
              <a:buFont typeface="Wingdings" pitchFamily="2" charset="2"/>
              <a:buChar char="ü"/>
            </a:pPr>
            <a:r>
              <a:rPr kumimoji="1" lang="en-US" altLang="ja-JP" sz="2000" dirty="0"/>
              <a:t>Multi-size voxel model (min. size: 0.5 mm)</a:t>
            </a:r>
          </a:p>
          <a:p>
            <a:pPr marL="342900" indent="-342900">
              <a:buFont typeface="Wingdings" pitchFamily="2" charset="2"/>
              <a:buChar char="ü"/>
            </a:pPr>
            <a:r>
              <a:rPr kumimoji="1" lang="en-US" altLang="ja-JP" sz="2000" dirty="0"/>
              <a:t>Cylinder model employed as a human model for simplification of FDTD calculation</a:t>
            </a:r>
          </a:p>
          <a:p>
            <a:pPr marL="342900" indent="-342900">
              <a:buFont typeface="Wingdings" pitchFamily="2" charset="2"/>
              <a:buChar char="ü"/>
            </a:pPr>
            <a:r>
              <a:rPr kumimoji="1" lang="en-US" altLang="ja-JP" sz="2000" dirty="0"/>
              <a:t>HBAN node on the chest of the human model</a:t>
            </a:r>
          </a:p>
        </p:txBody>
      </p:sp>
      <p:sp>
        <p:nvSpPr>
          <p:cNvPr id="8" name="日付プレースホルダー 1">
            <a:extLst>
              <a:ext uri="{FF2B5EF4-FFF2-40B4-BE49-F238E27FC236}">
                <a16:creationId xmlns:a16="http://schemas.microsoft.com/office/drawing/2014/main" id="{FFF9E131-9684-5AD1-9D8C-E078553E61B2}"/>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8429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C78B6A-8BEE-DA8A-8638-E01BEC930156}"/>
              </a:ext>
            </a:extLst>
          </p:cNvPr>
          <p:cNvSpPr>
            <a:spLocks noGrp="1"/>
          </p:cNvSpPr>
          <p:nvPr>
            <p:ph type="title"/>
          </p:nvPr>
        </p:nvSpPr>
        <p:spPr/>
        <p:txBody>
          <a:bodyPr/>
          <a:lstStyle/>
          <a:p>
            <a:r>
              <a:rPr kumimoji="1" lang="en-US" altLang="ja-JP" dirty="0"/>
              <a:t>Simulation model for HBAN in passenger bus</a:t>
            </a:r>
            <a:endParaRPr kumimoji="1" lang="ja-JP" altLang="en-US"/>
          </a:p>
        </p:txBody>
      </p:sp>
      <p:sp>
        <p:nvSpPr>
          <p:cNvPr id="5" name="フッター プレースホルダー 4">
            <a:extLst>
              <a:ext uri="{FF2B5EF4-FFF2-40B4-BE49-F238E27FC236}">
                <a16:creationId xmlns:a16="http://schemas.microsoft.com/office/drawing/2014/main" id="{A5F52E83-F248-D043-D1DA-D7A5FCD1FD8A}"/>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3EED6EE5-D8AE-159C-4D60-852805339E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21" name="図 20">
            <a:extLst>
              <a:ext uri="{FF2B5EF4-FFF2-40B4-BE49-F238E27FC236}">
                <a16:creationId xmlns:a16="http://schemas.microsoft.com/office/drawing/2014/main" id="{EF112C1A-9728-EDD3-7105-B9C17B1DE6F0}"/>
              </a:ext>
            </a:extLst>
          </p:cNvPr>
          <p:cNvPicPr>
            <a:picLocks noChangeAspect="1"/>
          </p:cNvPicPr>
          <p:nvPr/>
        </p:nvPicPr>
        <p:blipFill>
          <a:blip r:embed="rId2"/>
          <a:stretch>
            <a:fillRect/>
          </a:stretch>
        </p:blipFill>
        <p:spPr>
          <a:xfrm>
            <a:off x="157547" y="2124441"/>
            <a:ext cx="3592438" cy="3771653"/>
          </a:xfrm>
          <a:prstGeom prst="rect">
            <a:avLst/>
          </a:prstGeom>
        </p:spPr>
      </p:pic>
      <p:pic>
        <p:nvPicPr>
          <p:cNvPr id="22" name="図 21">
            <a:extLst>
              <a:ext uri="{FF2B5EF4-FFF2-40B4-BE49-F238E27FC236}">
                <a16:creationId xmlns:a16="http://schemas.microsoft.com/office/drawing/2014/main" id="{11B7F374-49B9-CCB1-F57A-C09EAE78D9BA}"/>
              </a:ext>
            </a:extLst>
          </p:cNvPr>
          <p:cNvPicPr>
            <a:picLocks noChangeAspect="1"/>
          </p:cNvPicPr>
          <p:nvPr/>
        </p:nvPicPr>
        <p:blipFill>
          <a:blip r:embed="rId3"/>
          <a:stretch>
            <a:fillRect/>
          </a:stretch>
        </p:blipFill>
        <p:spPr>
          <a:xfrm>
            <a:off x="3923928" y="2251893"/>
            <a:ext cx="2762250" cy="3920307"/>
          </a:xfrm>
          <a:prstGeom prst="rect">
            <a:avLst/>
          </a:prstGeom>
        </p:spPr>
      </p:pic>
      <p:pic>
        <p:nvPicPr>
          <p:cNvPr id="23" name="図 22">
            <a:extLst>
              <a:ext uri="{FF2B5EF4-FFF2-40B4-BE49-F238E27FC236}">
                <a16:creationId xmlns:a16="http://schemas.microsoft.com/office/drawing/2014/main" id="{02F29EB4-1BC9-D95F-072F-4F815D214CDD}"/>
              </a:ext>
            </a:extLst>
          </p:cNvPr>
          <p:cNvPicPr>
            <a:picLocks noChangeAspect="1"/>
          </p:cNvPicPr>
          <p:nvPr/>
        </p:nvPicPr>
        <p:blipFill rotWithShape="1">
          <a:blip r:embed="rId4"/>
          <a:srcRect l="28095" r="16317"/>
          <a:stretch/>
        </p:blipFill>
        <p:spPr>
          <a:xfrm>
            <a:off x="6516216" y="2251303"/>
            <a:ext cx="2552583" cy="3771653"/>
          </a:xfrm>
          <a:prstGeom prst="rect">
            <a:avLst/>
          </a:prstGeom>
        </p:spPr>
      </p:pic>
      <p:sp>
        <p:nvSpPr>
          <p:cNvPr id="24" name="テキスト ボックス 23">
            <a:extLst>
              <a:ext uri="{FF2B5EF4-FFF2-40B4-BE49-F238E27FC236}">
                <a16:creationId xmlns:a16="http://schemas.microsoft.com/office/drawing/2014/main" id="{6E65C6F6-5F1A-D049-FF24-1966E70E4E15}"/>
              </a:ext>
            </a:extLst>
          </p:cNvPr>
          <p:cNvSpPr txBox="1"/>
          <p:nvPr/>
        </p:nvSpPr>
        <p:spPr>
          <a:xfrm>
            <a:off x="1460139" y="5896094"/>
            <a:ext cx="1050352" cy="369332"/>
          </a:xfrm>
          <a:prstGeom prst="rect">
            <a:avLst/>
          </a:prstGeom>
          <a:noFill/>
        </p:spPr>
        <p:txBody>
          <a:bodyPr wrap="none" rtlCol="0">
            <a:spAutoFit/>
          </a:bodyPr>
          <a:lstStyle/>
          <a:p>
            <a:r>
              <a:rPr kumimoji="1" lang="en-US" altLang="ja-JP" sz="1800" dirty="0"/>
              <a:t>Setting A</a:t>
            </a:r>
            <a:endParaRPr kumimoji="1" lang="ja-JP" altLang="en-US" sz="1800"/>
          </a:p>
        </p:txBody>
      </p:sp>
      <p:sp>
        <p:nvSpPr>
          <p:cNvPr id="3" name="テキスト ボックス 2">
            <a:extLst>
              <a:ext uri="{FF2B5EF4-FFF2-40B4-BE49-F238E27FC236}">
                <a16:creationId xmlns:a16="http://schemas.microsoft.com/office/drawing/2014/main" id="{852BD2FD-6B22-AE81-667C-A18B54E8978E}"/>
              </a:ext>
            </a:extLst>
          </p:cNvPr>
          <p:cNvSpPr txBox="1"/>
          <p:nvPr/>
        </p:nvSpPr>
        <p:spPr>
          <a:xfrm>
            <a:off x="5142674" y="2910965"/>
            <a:ext cx="763351" cy="338554"/>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HBAN</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7" name="円/楕円 6">
            <a:extLst>
              <a:ext uri="{FF2B5EF4-FFF2-40B4-BE49-F238E27FC236}">
                <a16:creationId xmlns:a16="http://schemas.microsoft.com/office/drawing/2014/main" id="{162BB454-7811-467E-3120-37F1536C2719}"/>
              </a:ext>
            </a:extLst>
          </p:cNvPr>
          <p:cNvSpPr/>
          <p:nvPr/>
        </p:nvSpPr>
        <p:spPr bwMode="auto">
          <a:xfrm>
            <a:off x="5223148" y="3645024"/>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F09A142B-2DC2-2F62-F649-34B8EC6B37C2}"/>
              </a:ext>
            </a:extLst>
          </p:cNvPr>
          <p:cNvSpPr/>
          <p:nvPr/>
        </p:nvSpPr>
        <p:spPr bwMode="auto">
          <a:xfrm>
            <a:off x="5668829" y="3646802"/>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9" name="日付プレースホルダー 1">
            <a:extLst>
              <a:ext uri="{FF2B5EF4-FFF2-40B4-BE49-F238E27FC236}">
                <a16:creationId xmlns:a16="http://schemas.microsoft.com/office/drawing/2014/main" id="{2D494AC2-A86B-1F1A-32E5-176C3D1DAF5E}"/>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77150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50C8DC-17E8-04C2-5AD4-74CA249083E7}"/>
              </a:ext>
            </a:extLst>
          </p:cNvPr>
          <p:cNvSpPr>
            <a:spLocks noGrp="1"/>
          </p:cNvSpPr>
          <p:nvPr>
            <p:ph type="title"/>
          </p:nvPr>
        </p:nvSpPr>
        <p:spPr/>
        <p:txBody>
          <a:bodyPr/>
          <a:lstStyle/>
          <a:p>
            <a:r>
              <a:rPr kumimoji="1" lang="en-US" altLang="ja-JP" dirty="0"/>
              <a:t>Path loss characteristics</a:t>
            </a:r>
            <a:endParaRPr kumimoji="1" lang="ja-JP" altLang="en-US"/>
          </a:p>
        </p:txBody>
      </p:sp>
      <p:sp>
        <p:nvSpPr>
          <p:cNvPr id="5" name="フッター プレースホルダー 4">
            <a:extLst>
              <a:ext uri="{FF2B5EF4-FFF2-40B4-BE49-F238E27FC236}">
                <a16:creationId xmlns:a16="http://schemas.microsoft.com/office/drawing/2014/main" id="{F0215C69-F2CD-7B42-78A7-E213E3DB269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DC203EE5-0BF8-A0F3-70D4-81949919EAD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7" name="図 6">
            <a:extLst>
              <a:ext uri="{FF2B5EF4-FFF2-40B4-BE49-F238E27FC236}">
                <a16:creationId xmlns:a16="http://schemas.microsoft.com/office/drawing/2014/main" id="{E075AA77-12CF-A124-4303-3946364C4DD3}"/>
              </a:ext>
            </a:extLst>
          </p:cNvPr>
          <p:cNvPicPr>
            <a:picLocks noChangeAspect="1"/>
          </p:cNvPicPr>
          <p:nvPr/>
        </p:nvPicPr>
        <p:blipFill>
          <a:blip r:embed="rId2"/>
          <a:stretch>
            <a:fillRect/>
          </a:stretch>
        </p:blipFill>
        <p:spPr>
          <a:xfrm>
            <a:off x="1043608" y="2091994"/>
            <a:ext cx="6912768" cy="4284992"/>
          </a:xfrm>
          <a:prstGeom prst="rect">
            <a:avLst/>
          </a:prstGeom>
        </p:spPr>
      </p:pic>
      <p:sp>
        <p:nvSpPr>
          <p:cNvPr id="9" name="テキスト ボックス 8">
            <a:extLst>
              <a:ext uri="{FF2B5EF4-FFF2-40B4-BE49-F238E27FC236}">
                <a16:creationId xmlns:a16="http://schemas.microsoft.com/office/drawing/2014/main" id="{3A84B6CF-5A4C-9099-D731-D77526EFF3A0}"/>
              </a:ext>
            </a:extLst>
          </p:cNvPr>
          <p:cNvSpPr txBox="1"/>
          <p:nvPr/>
        </p:nvSpPr>
        <p:spPr>
          <a:xfrm>
            <a:off x="4457752" y="1979548"/>
            <a:ext cx="1050352" cy="369332"/>
          </a:xfrm>
          <a:prstGeom prst="rect">
            <a:avLst/>
          </a:prstGeom>
          <a:noFill/>
        </p:spPr>
        <p:txBody>
          <a:bodyPr wrap="none" rtlCol="0">
            <a:spAutoFit/>
          </a:bodyPr>
          <a:lstStyle/>
          <a:p>
            <a:r>
              <a:rPr kumimoji="1" lang="en-US" altLang="ja-JP" sz="1800" dirty="0"/>
              <a:t>Setting A</a:t>
            </a:r>
            <a:endParaRPr kumimoji="1" lang="ja-JP" altLang="en-US" sz="1800"/>
          </a:p>
        </p:txBody>
      </p:sp>
      <p:sp>
        <p:nvSpPr>
          <p:cNvPr id="3" name="日付プレースホルダー 1">
            <a:extLst>
              <a:ext uri="{FF2B5EF4-FFF2-40B4-BE49-F238E27FC236}">
                <a16:creationId xmlns:a16="http://schemas.microsoft.com/office/drawing/2014/main" id="{2A5DD718-09B6-838E-5855-53747D29EF8E}"/>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1725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3B9495-C14A-7ABB-14E7-63CE8130D25E}"/>
              </a:ext>
            </a:extLst>
          </p:cNvPr>
          <p:cNvSpPr>
            <a:spLocks noGrp="1"/>
          </p:cNvSpPr>
          <p:nvPr>
            <p:ph type="title"/>
          </p:nvPr>
        </p:nvSpPr>
        <p:spPr/>
        <p:txBody>
          <a:bodyPr/>
          <a:lstStyle/>
          <a:p>
            <a:r>
              <a:rPr lang="en-US" altLang="ja-JP" dirty="0"/>
              <a:t>Other simulation settings for HBAN path loss analysis in bus model</a:t>
            </a:r>
            <a:endParaRPr kumimoji="1" lang="ja-JP" altLang="en-US"/>
          </a:p>
        </p:txBody>
      </p:sp>
      <p:sp>
        <p:nvSpPr>
          <p:cNvPr id="5" name="フッター プレースホルダー 4">
            <a:extLst>
              <a:ext uri="{FF2B5EF4-FFF2-40B4-BE49-F238E27FC236}">
                <a16:creationId xmlns:a16="http://schemas.microsoft.com/office/drawing/2014/main" id="{4EC81BFD-67EF-F296-C726-A4F7CC9B8CB0}"/>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F55C9F0-38D7-30DA-9340-0D6A76BCD99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7" name="図 6">
            <a:extLst>
              <a:ext uri="{FF2B5EF4-FFF2-40B4-BE49-F238E27FC236}">
                <a16:creationId xmlns:a16="http://schemas.microsoft.com/office/drawing/2014/main" id="{AD414F0E-0AC5-11C0-95C0-499323AE51D8}"/>
              </a:ext>
            </a:extLst>
          </p:cNvPr>
          <p:cNvPicPr>
            <a:picLocks noChangeAspect="1"/>
          </p:cNvPicPr>
          <p:nvPr/>
        </p:nvPicPr>
        <p:blipFill>
          <a:blip r:embed="rId2"/>
          <a:stretch>
            <a:fillRect/>
          </a:stretch>
        </p:blipFill>
        <p:spPr>
          <a:xfrm>
            <a:off x="676875" y="2245725"/>
            <a:ext cx="3735755" cy="3008537"/>
          </a:xfrm>
          <a:prstGeom prst="rect">
            <a:avLst/>
          </a:prstGeom>
        </p:spPr>
      </p:pic>
      <p:pic>
        <p:nvPicPr>
          <p:cNvPr id="8" name="図 7">
            <a:extLst>
              <a:ext uri="{FF2B5EF4-FFF2-40B4-BE49-F238E27FC236}">
                <a16:creationId xmlns:a16="http://schemas.microsoft.com/office/drawing/2014/main" id="{AC052758-D64D-A96D-96E0-FC0E0A1A1242}"/>
              </a:ext>
            </a:extLst>
          </p:cNvPr>
          <p:cNvPicPr>
            <a:picLocks noChangeAspect="1"/>
          </p:cNvPicPr>
          <p:nvPr/>
        </p:nvPicPr>
        <p:blipFill>
          <a:blip r:embed="rId3"/>
          <a:stretch>
            <a:fillRect/>
          </a:stretch>
        </p:blipFill>
        <p:spPr>
          <a:xfrm>
            <a:off x="4875212" y="2212862"/>
            <a:ext cx="3582987" cy="3067569"/>
          </a:xfrm>
          <a:prstGeom prst="rect">
            <a:avLst/>
          </a:prstGeom>
        </p:spPr>
      </p:pic>
      <p:sp>
        <p:nvSpPr>
          <p:cNvPr id="11" name="テキスト ボックス 10">
            <a:extLst>
              <a:ext uri="{FF2B5EF4-FFF2-40B4-BE49-F238E27FC236}">
                <a16:creationId xmlns:a16="http://schemas.microsoft.com/office/drawing/2014/main" id="{CAB92C41-B4D3-309F-2170-0791BB1AFD8E}"/>
              </a:ext>
            </a:extLst>
          </p:cNvPr>
          <p:cNvSpPr txBox="1"/>
          <p:nvPr/>
        </p:nvSpPr>
        <p:spPr>
          <a:xfrm>
            <a:off x="2019608" y="5378055"/>
            <a:ext cx="1050288" cy="369332"/>
          </a:xfrm>
          <a:prstGeom prst="rect">
            <a:avLst/>
          </a:prstGeom>
          <a:noFill/>
        </p:spPr>
        <p:txBody>
          <a:bodyPr wrap="none" rtlCol="0">
            <a:spAutoFit/>
          </a:bodyPr>
          <a:lstStyle/>
          <a:p>
            <a:r>
              <a:rPr kumimoji="1" lang="en-US" altLang="ja-JP" sz="1800" dirty="0"/>
              <a:t>Setting B</a:t>
            </a:r>
            <a:endParaRPr kumimoji="1" lang="ja-JP" altLang="en-US" sz="1800"/>
          </a:p>
        </p:txBody>
      </p:sp>
      <p:sp>
        <p:nvSpPr>
          <p:cNvPr id="12" name="テキスト ボックス 11">
            <a:extLst>
              <a:ext uri="{FF2B5EF4-FFF2-40B4-BE49-F238E27FC236}">
                <a16:creationId xmlns:a16="http://schemas.microsoft.com/office/drawing/2014/main" id="{FBF023A6-E46E-C2B2-21B7-0E1732244EFB}"/>
              </a:ext>
            </a:extLst>
          </p:cNvPr>
          <p:cNvSpPr txBox="1"/>
          <p:nvPr/>
        </p:nvSpPr>
        <p:spPr>
          <a:xfrm>
            <a:off x="6300192" y="5378055"/>
            <a:ext cx="1050288" cy="369332"/>
          </a:xfrm>
          <a:prstGeom prst="rect">
            <a:avLst/>
          </a:prstGeom>
          <a:noFill/>
        </p:spPr>
        <p:txBody>
          <a:bodyPr wrap="none" rtlCol="0">
            <a:spAutoFit/>
          </a:bodyPr>
          <a:lstStyle/>
          <a:p>
            <a:r>
              <a:rPr kumimoji="1" lang="en-US" altLang="ja-JP" sz="1800" dirty="0"/>
              <a:t>Setting C</a:t>
            </a:r>
            <a:endParaRPr kumimoji="1" lang="ja-JP" altLang="en-US" sz="1800"/>
          </a:p>
        </p:txBody>
      </p:sp>
      <p:sp>
        <p:nvSpPr>
          <p:cNvPr id="3" name="テキスト ボックス 2">
            <a:extLst>
              <a:ext uri="{FF2B5EF4-FFF2-40B4-BE49-F238E27FC236}">
                <a16:creationId xmlns:a16="http://schemas.microsoft.com/office/drawing/2014/main" id="{D255B5C5-8235-D9FF-4D03-8CBF02A999B5}"/>
              </a:ext>
            </a:extLst>
          </p:cNvPr>
          <p:cNvSpPr txBox="1"/>
          <p:nvPr/>
        </p:nvSpPr>
        <p:spPr>
          <a:xfrm>
            <a:off x="2275510" y="2785854"/>
            <a:ext cx="763351" cy="338554"/>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HBAN</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9" name="円/楕円 8">
            <a:extLst>
              <a:ext uri="{FF2B5EF4-FFF2-40B4-BE49-F238E27FC236}">
                <a16:creationId xmlns:a16="http://schemas.microsoft.com/office/drawing/2014/main" id="{025F07BF-FCCC-2622-5CC9-DFBC0951DE31}"/>
              </a:ext>
            </a:extLst>
          </p:cNvPr>
          <p:cNvSpPr/>
          <p:nvPr/>
        </p:nvSpPr>
        <p:spPr bwMode="auto">
          <a:xfrm>
            <a:off x="2411760" y="3573016"/>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 name="円/楕円 9">
            <a:extLst>
              <a:ext uri="{FF2B5EF4-FFF2-40B4-BE49-F238E27FC236}">
                <a16:creationId xmlns:a16="http://schemas.microsoft.com/office/drawing/2014/main" id="{90A2586D-5EEA-201A-893F-4CDA0560143F}"/>
              </a:ext>
            </a:extLst>
          </p:cNvPr>
          <p:cNvSpPr/>
          <p:nvPr/>
        </p:nvSpPr>
        <p:spPr bwMode="auto">
          <a:xfrm>
            <a:off x="2657185" y="3532499"/>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 name="テキスト ボックス 12">
            <a:extLst>
              <a:ext uri="{FF2B5EF4-FFF2-40B4-BE49-F238E27FC236}">
                <a16:creationId xmlns:a16="http://schemas.microsoft.com/office/drawing/2014/main" id="{C160014E-A7BB-0D92-D3F8-D80E6A7D0FB1}"/>
              </a:ext>
            </a:extLst>
          </p:cNvPr>
          <p:cNvSpPr txBox="1"/>
          <p:nvPr/>
        </p:nvSpPr>
        <p:spPr>
          <a:xfrm>
            <a:off x="6036349" y="3025027"/>
            <a:ext cx="763351" cy="338554"/>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HBAN</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14" name="円/楕円 13">
            <a:extLst>
              <a:ext uri="{FF2B5EF4-FFF2-40B4-BE49-F238E27FC236}">
                <a16:creationId xmlns:a16="http://schemas.microsoft.com/office/drawing/2014/main" id="{A25A58B1-3A4D-90AA-5327-435EDB5F01A0}"/>
              </a:ext>
            </a:extLst>
          </p:cNvPr>
          <p:cNvSpPr/>
          <p:nvPr/>
        </p:nvSpPr>
        <p:spPr bwMode="auto">
          <a:xfrm>
            <a:off x="6452674" y="3762989"/>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円/楕円 14">
            <a:extLst>
              <a:ext uri="{FF2B5EF4-FFF2-40B4-BE49-F238E27FC236}">
                <a16:creationId xmlns:a16="http://schemas.microsoft.com/office/drawing/2014/main" id="{500810E7-7219-EF99-08EA-B2AC2D9AB7BF}"/>
              </a:ext>
            </a:extLst>
          </p:cNvPr>
          <p:cNvSpPr/>
          <p:nvPr/>
        </p:nvSpPr>
        <p:spPr bwMode="auto">
          <a:xfrm>
            <a:off x="6852584" y="3550428"/>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 name="日付プレースホルダー 1">
            <a:extLst>
              <a:ext uri="{FF2B5EF4-FFF2-40B4-BE49-F238E27FC236}">
                <a16:creationId xmlns:a16="http://schemas.microsoft.com/office/drawing/2014/main" id="{79D99535-7800-5C75-D3AE-24E29F5623EA}"/>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70793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5A1EB-F332-4883-E149-F01C7D785270}"/>
              </a:ext>
            </a:extLst>
          </p:cNvPr>
          <p:cNvSpPr>
            <a:spLocks noGrp="1"/>
          </p:cNvSpPr>
          <p:nvPr>
            <p:ph type="title"/>
          </p:nvPr>
        </p:nvSpPr>
        <p:spPr/>
        <p:txBody>
          <a:bodyPr/>
          <a:lstStyle/>
          <a:p>
            <a:r>
              <a:rPr kumimoji="1" lang="en-US" altLang="ja-JP" dirty="0"/>
              <a:t>Path loss analysis results</a:t>
            </a:r>
            <a:endParaRPr kumimoji="1" lang="ja-JP" altLang="en-US"/>
          </a:p>
        </p:txBody>
      </p:sp>
      <p:sp>
        <p:nvSpPr>
          <p:cNvPr id="5" name="フッター プレースホルダー 4">
            <a:extLst>
              <a:ext uri="{FF2B5EF4-FFF2-40B4-BE49-F238E27FC236}">
                <a16:creationId xmlns:a16="http://schemas.microsoft.com/office/drawing/2014/main" id="{4F780A6A-AC98-5FF9-E1F2-FB363ABD4D78}"/>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C7BED499-9D07-5ADA-15F9-2C495EACAA4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7" name="図 6">
            <a:extLst>
              <a:ext uri="{FF2B5EF4-FFF2-40B4-BE49-F238E27FC236}">
                <a16:creationId xmlns:a16="http://schemas.microsoft.com/office/drawing/2014/main" id="{49F64050-4745-9F29-4559-79E1CED0274A}"/>
              </a:ext>
            </a:extLst>
          </p:cNvPr>
          <p:cNvPicPr>
            <a:picLocks noChangeAspect="1"/>
          </p:cNvPicPr>
          <p:nvPr/>
        </p:nvPicPr>
        <p:blipFill>
          <a:blip r:embed="rId2"/>
          <a:stretch>
            <a:fillRect/>
          </a:stretch>
        </p:blipFill>
        <p:spPr>
          <a:xfrm>
            <a:off x="0" y="2680686"/>
            <a:ext cx="4459769" cy="2891793"/>
          </a:xfrm>
          <a:prstGeom prst="rect">
            <a:avLst/>
          </a:prstGeom>
        </p:spPr>
      </p:pic>
      <p:pic>
        <p:nvPicPr>
          <p:cNvPr id="8" name="図 7">
            <a:extLst>
              <a:ext uri="{FF2B5EF4-FFF2-40B4-BE49-F238E27FC236}">
                <a16:creationId xmlns:a16="http://schemas.microsoft.com/office/drawing/2014/main" id="{69CEAF5A-AB4C-01F8-15AB-3760774698B7}"/>
              </a:ext>
            </a:extLst>
          </p:cNvPr>
          <p:cNvPicPr>
            <a:picLocks noChangeAspect="1"/>
          </p:cNvPicPr>
          <p:nvPr/>
        </p:nvPicPr>
        <p:blipFill>
          <a:blip r:embed="rId3"/>
          <a:stretch>
            <a:fillRect/>
          </a:stretch>
        </p:blipFill>
        <p:spPr>
          <a:xfrm>
            <a:off x="4481067" y="2640524"/>
            <a:ext cx="4553142" cy="2954865"/>
          </a:xfrm>
          <a:prstGeom prst="rect">
            <a:avLst/>
          </a:prstGeom>
        </p:spPr>
      </p:pic>
      <p:sp>
        <p:nvSpPr>
          <p:cNvPr id="9" name="テキスト ボックス 8">
            <a:extLst>
              <a:ext uri="{FF2B5EF4-FFF2-40B4-BE49-F238E27FC236}">
                <a16:creationId xmlns:a16="http://schemas.microsoft.com/office/drawing/2014/main" id="{0E08DD9F-2D3D-9C0B-73FE-6DC5961F7B91}"/>
              </a:ext>
            </a:extLst>
          </p:cNvPr>
          <p:cNvSpPr txBox="1"/>
          <p:nvPr/>
        </p:nvSpPr>
        <p:spPr>
          <a:xfrm>
            <a:off x="1979712" y="2496020"/>
            <a:ext cx="1050288" cy="369332"/>
          </a:xfrm>
          <a:prstGeom prst="rect">
            <a:avLst/>
          </a:prstGeom>
          <a:noFill/>
        </p:spPr>
        <p:txBody>
          <a:bodyPr wrap="none" rtlCol="0">
            <a:spAutoFit/>
          </a:bodyPr>
          <a:lstStyle/>
          <a:p>
            <a:r>
              <a:rPr kumimoji="1" lang="en-US" altLang="ja-JP" sz="1800" dirty="0"/>
              <a:t>Setting B</a:t>
            </a:r>
            <a:endParaRPr kumimoji="1" lang="ja-JP" altLang="en-US" sz="1800"/>
          </a:p>
        </p:txBody>
      </p:sp>
      <p:sp>
        <p:nvSpPr>
          <p:cNvPr id="10" name="テキスト ボックス 9">
            <a:extLst>
              <a:ext uri="{FF2B5EF4-FFF2-40B4-BE49-F238E27FC236}">
                <a16:creationId xmlns:a16="http://schemas.microsoft.com/office/drawing/2014/main" id="{E1CC74FD-4421-A1D1-EA5F-A6DC5DE98A0A}"/>
              </a:ext>
            </a:extLst>
          </p:cNvPr>
          <p:cNvSpPr txBox="1"/>
          <p:nvPr/>
        </p:nvSpPr>
        <p:spPr>
          <a:xfrm>
            <a:off x="6516216" y="2496020"/>
            <a:ext cx="1050288" cy="369332"/>
          </a:xfrm>
          <a:prstGeom prst="rect">
            <a:avLst/>
          </a:prstGeom>
          <a:noFill/>
        </p:spPr>
        <p:txBody>
          <a:bodyPr wrap="none" rtlCol="0">
            <a:spAutoFit/>
          </a:bodyPr>
          <a:lstStyle/>
          <a:p>
            <a:r>
              <a:rPr kumimoji="1" lang="en-US" altLang="ja-JP" sz="1800" dirty="0"/>
              <a:t>Setting C</a:t>
            </a:r>
            <a:endParaRPr kumimoji="1" lang="ja-JP" altLang="en-US" sz="1800"/>
          </a:p>
        </p:txBody>
      </p:sp>
      <p:sp>
        <p:nvSpPr>
          <p:cNvPr id="3" name="日付プレースホルダー 1">
            <a:extLst>
              <a:ext uri="{FF2B5EF4-FFF2-40B4-BE49-F238E27FC236}">
                <a16:creationId xmlns:a16="http://schemas.microsoft.com/office/drawing/2014/main" id="{AFE3AD0C-ED5D-BD56-BCF8-D6E62C1CD8F4}"/>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2985203197"/>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1520</TotalTime>
  <Words>814</Words>
  <Application>Microsoft Macintosh PowerPoint</Application>
  <PresentationFormat>画面に合わせる (4:3)</PresentationFormat>
  <Paragraphs>105</Paragraphs>
  <Slides>13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Arial</vt:lpstr>
      <vt:lpstr>Cambria Math</vt:lpstr>
      <vt:lpstr>Times New Roman</vt:lpstr>
      <vt:lpstr>Wingdings</vt:lpstr>
      <vt:lpstr>Office テーマ</vt:lpstr>
      <vt:lpstr>PowerPoint プレゼンテーション</vt:lpstr>
      <vt:lpstr>Propagation Characteristics of UWB Communication Applications for Passengers Bus Use Case</vt:lpstr>
      <vt:lpstr>UWB communication applications</vt:lpstr>
      <vt:lpstr>Passenger bus model</vt:lpstr>
      <vt:lpstr>Simulation model for HBAN in passenger bus</vt:lpstr>
      <vt:lpstr>Simulation model for HBAN in passenger bus</vt:lpstr>
      <vt:lpstr>Path loss characteristics</vt:lpstr>
      <vt:lpstr>Other simulation settings for HBAN path loss analysis in bus model</vt:lpstr>
      <vt:lpstr>Path loss analysis results</vt:lpstr>
      <vt:lpstr>Path loss analysis for HBAN to VBAN link</vt:lpstr>
      <vt:lpstr>Path loss of a link from HBAN to VBAN</vt:lpstr>
      <vt:lpstr>Path loss of a link from HBAN to VBAN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199</cp:revision>
  <cp:lastPrinted>1998-02-10T13:28:06Z</cp:lastPrinted>
  <dcterms:created xsi:type="dcterms:W3CDTF">2022-07-12T12:04:50Z</dcterms:created>
  <dcterms:modified xsi:type="dcterms:W3CDTF">2022-11-12T22:21:46Z</dcterms:modified>
</cp:coreProperties>
</file>