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90" r:id="rId2"/>
    <p:sldId id="258" r:id="rId3"/>
    <p:sldId id="261" r:id="rId4"/>
    <p:sldId id="289" r:id="rId5"/>
    <p:sldId id="270" r:id="rId6"/>
    <p:sldId id="271" r:id="rId7"/>
    <p:sldId id="272" r:id="rId8"/>
    <p:sldId id="273" r:id="rId9"/>
    <p:sldId id="274" r:id="rId10"/>
    <p:sldId id="275" r:id="rId11"/>
    <p:sldId id="276" r:id="rId12"/>
    <p:sldId id="277" r:id="rId13"/>
    <p:sldId id="285" r:id="rId14"/>
    <p:sldId id="286" r:id="rId15"/>
    <p:sldId id="269"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7" name="日付プレースホルダー 6">
            <a:extLst>
              <a:ext uri="{FF2B5EF4-FFF2-40B4-BE49-F238E27FC236}">
                <a16:creationId xmlns:a16="http://schemas.microsoft.com/office/drawing/2014/main" id="{4E713DBF-33F4-D0FB-F20B-E16446F200A6}"/>
              </a:ext>
            </a:extLst>
          </p:cNvPr>
          <p:cNvSpPr>
            <a:spLocks noGrp="1"/>
          </p:cNvSpPr>
          <p:nvPr>
            <p:ph type="dt" sz="half" idx="10"/>
          </p:nvPr>
        </p:nvSpPr>
        <p:spPr/>
        <p:txBody>
          <a:bodyPr/>
          <a:lstStyle/>
          <a:p>
            <a:r>
              <a:rPr lang="en-US" altLang="ja-JP" dirty="0"/>
              <a:t>November 2022</a:t>
            </a:r>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5DCFB1-C46C-ABF5-4AAB-1466BD13B42A}"/>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6C5CDD-6F8B-5F89-40F5-7D6B7685CBE4}"/>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2B97FCA-3B70-DC36-6500-E7DBE9B27408}"/>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0676EF2-F975-7FB1-2236-D86BF9CFD1D9}"/>
              </a:ext>
            </a:extLst>
          </p:cNvPr>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167E80B4-B8A8-474A-F700-DA15F8289BB2}"/>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D813CAB-1F80-E7D8-19CD-041DA4B79E13}"/>
              </a:ext>
            </a:extLst>
          </p:cNvPr>
          <p:cNvSpPr>
            <a:spLocks noGrp="1"/>
          </p:cNvSpPr>
          <p:nvPr>
            <p:ph type="dt" sz="half" idx="10"/>
          </p:nvPr>
        </p:nvSpPr>
        <p:spPr/>
        <p:txBody>
          <a:bodyPr/>
          <a:lstStyle>
            <a:lvl1pPr>
              <a:defRPr/>
            </a:lvl1pPr>
          </a:lstStyle>
          <a:p>
            <a:r>
              <a:rPr lang="en-US" altLang="ja-JP" dirty="0"/>
              <a:t>November 2022</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4A32E7D-8FC6-0636-3514-E98B79DAF052}"/>
              </a:ext>
            </a:extLst>
          </p:cNvPr>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DA549E-1B40-2429-BB94-83C5628D8659}"/>
              </a:ext>
            </a:extLst>
          </p:cNvPr>
          <p:cNvSpPr>
            <a:spLocks noGrp="1"/>
          </p:cNvSpPr>
          <p:nvPr>
            <p:ph type="dt" sz="half" idx="10"/>
          </p:nvPr>
        </p:nvSpPr>
        <p:spPr>
          <a:xfrm>
            <a:off x="685800" y="378281"/>
            <a:ext cx="1600200" cy="215444"/>
          </a:xfrm>
        </p:spPr>
        <p:txBody>
          <a:bodyPr/>
          <a:lstStyle>
            <a:lvl1pPr>
              <a:defRPr/>
            </a:lvl1pPr>
          </a:lstStyle>
          <a:p>
            <a:r>
              <a:rPr lang="en-US" altLang="ja-JP" dirty="0"/>
              <a:t>November 2022</a:t>
            </a:r>
          </a:p>
        </p:txBody>
      </p:sp>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84CC1FC-1407-5D29-AB19-F64AC41BB345}"/>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94E7EDD-09D2-3109-17D9-EBD1CA4BBA85}"/>
              </a:ext>
            </a:extLst>
          </p:cNvPr>
          <p:cNvSpPr>
            <a:spLocks noGrp="1"/>
          </p:cNvSpPr>
          <p:nvPr>
            <p:ph type="dt" sz="half" idx="10"/>
          </p:nvPr>
        </p:nvSpPr>
        <p:spPr/>
        <p:txBody>
          <a:bodyPr/>
          <a:lstStyle>
            <a:lvl1pPr>
              <a:defRPr/>
            </a:lvl1pPr>
          </a:lstStyle>
          <a:p>
            <a:r>
              <a:rPr lang="en-US" altLang="ja-JP" dirty="0"/>
              <a:t>November 2022</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802.15-22-0583-00-006a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BA4F1F6-B17C-36DA-FCC6-558A58AF24F5}"/>
              </a:ext>
            </a:extLst>
          </p:cNvPr>
          <p:cNvSpPr>
            <a:spLocks noGrp="1"/>
          </p:cNvSpPr>
          <p:nvPr>
            <p:ph type="dt" sz="half" idx="10"/>
          </p:nvPr>
        </p:nvSpPr>
        <p:spPr/>
        <p:txBody>
          <a:bodyPr/>
          <a:lstStyle/>
          <a:p>
            <a:r>
              <a:rPr lang="en-US" altLang="ja-JP"/>
              <a:t>November 2022</a:t>
            </a:r>
            <a:endParaRPr lang="en-US" altLang="ja-JP" dirty="0"/>
          </a:p>
        </p:txBody>
      </p:sp>
      <p:sp>
        <p:nvSpPr>
          <p:cNvPr id="3" name="フッター プレースホルダー 2">
            <a:extLst>
              <a:ext uri="{FF2B5EF4-FFF2-40B4-BE49-F238E27FC236}">
                <a16:creationId xmlns:a16="http://schemas.microsoft.com/office/drawing/2014/main" id="{95EE322E-7AF2-FB58-28A4-D0EC4792E54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EDC5B383-91E7-7C43-E8F4-1549AF994065}"/>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7" name="Rectangle 3">
            <a:extLst>
              <a:ext uri="{FF2B5EF4-FFF2-40B4-BE49-F238E27FC236}">
                <a16:creationId xmlns:a16="http://schemas.microsoft.com/office/drawing/2014/main" id="{917C59AF-E8AD-DC15-CECE-1B29BAD7627E}"/>
              </a:ext>
            </a:extLst>
          </p:cNvPr>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BCI Use Case</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November 13th,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BCI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90636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03A18-F72B-64E1-8B34-92C0AD70BCED}"/>
              </a:ext>
            </a:extLst>
          </p:cNvPr>
          <p:cNvSpPr>
            <a:spLocks noGrp="1"/>
          </p:cNvSpPr>
          <p:nvPr>
            <p:ph type="title"/>
          </p:nvPr>
        </p:nvSpPr>
        <p:spPr/>
        <p:txBody>
          <a:bodyPr/>
          <a:lstStyle/>
          <a:p>
            <a:r>
              <a:rPr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B1EFAAF0-51DB-BAE5-501B-917CE7EC234E}"/>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9D51B010-2E1C-4FDF-31A1-81F7FF95F37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B1142BD-622D-12FB-7603-D7E67C04A9C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7" name="図 6">
            <a:extLst>
              <a:ext uri="{FF2B5EF4-FFF2-40B4-BE49-F238E27FC236}">
                <a16:creationId xmlns:a16="http://schemas.microsoft.com/office/drawing/2014/main" id="{BD0905AB-B766-6866-DD88-61876CB82FC8}"/>
              </a:ext>
            </a:extLst>
          </p:cNvPr>
          <p:cNvPicPr>
            <a:picLocks noChangeAspect="1"/>
          </p:cNvPicPr>
          <p:nvPr/>
        </p:nvPicPr>
        <p:blipFill>
          <a:blip r:embed="rId2"/>
          <a:stretch>
            <a:fillRect/>
          </a:stretch>
        </p:blipFill>
        <p:spPr>
          <a:xfrm>
            <a:off x="-23261" y="1846704"/>
            <a:ext cx="4633361" cy="3946230"/>
          </a:xfrm>
          <a:prstGeom prst="rect">
            <a:avLst/>
          </a:prstGeom>
        </p:spPr>
      </p:pic>
      <p:pic>
        <p:nvPicPr>
          <p:cNvPr id="8" name="図 7">
            <a:extLst>
              <a:ext uri="{FF2B5EF4-FFF2-40B4-BE49-F238E27FC236}">
                <a16:creationId xmlns:a16="http://schemas.microsoft.com/office/drawing/2014/main" id="{1233C740-4E4A-A4EC-65B4-472D4774040D}"/>
              </a:ext>
            </a:extLst>
          </p:cNvPr>
          <p:cNvPicPr>
            <a:picLocks noChangeAspect="1"/>
          </p:cNvPicPr>
          <p:nvPr/>
        </p:nvPicPr>
        <p:blipFill>
          <a:blip r:embed="rId3"/>
          <a:stretch>
            <a:fillRect/>
          </a:stretch>
        </p:blipFill>
        <p:spPr>
          <a:xfrm>
            <a:off x="4211960" y="2132856"/>
            <a:ext cx="5188659" cy="3573099"/>
          </a:xfrm>
          <a:prstGeom prst="rect">
            <a:avLst/>
          </a:prstGeom>
        </p:spPr>
      </p:pic>
      <p:sp>
        <p:nvSpPr>
          <p:cNvPr id="10" name="テキスト ボックス 9">
            <a:extLst>
              <a:ext uri="{FF2B5EF4-FFF2-40B4-BE49-F238E27FC236}">
                <a16:creationId xmlns:a16="http://schemas.microsoft.com/office/drawing/2014/main" id="{7325FB70-F1C5-3DBA-C45D-9DC973B8A917}"/>
              </a:ext>
            </a:extLst>
          </p:cNvPr>
          <p:cNvSpPr txBox="1"/>
          <p:nvPr/>
        </p:nvSpPr>
        <p:spPr>
          <a:xfrm>
            <a:off x="1293483" y="1855857"/>
            <a:ext cx="2295244" cy="276999"/>
          </a:xfrm>
          <a:prstGeom prst="rect">
            <a:avLst/>
          </a:prstGeom>
          <a:noFill/>
        </p:spPr>
        <p:txBody>
          <a:bodyPr wrap="none" rtlCol="0">
            <a:spAutoFit/>
          </a:bodyPr>
          <a:lstStyle/>
          <a:p>
            <a:r>
              <a:rPr kumimoji="1" lang="en-US" altLang="ja-JP" dirty="0"/>
              <a:t>Transmit antenna direction: x-axis</a:t>
            </a:r>
            <a:endParaRPr kumimoji="1" lang="ja-JP" altLang="en-US"/>
          </a:p>
        </p:txBody>
      </p:sp>
      <p:sp>
        <p:nvSpPr>
          <p:cNvPr id="11" name="テキスト ボックス 10">
            <a:extLst>
              <a:ext uri="{FF2B5EF4-FFF2-40B4-BE49-F238E27FC236}">
                <a16:creationId xmlns:a16="http://schemas.microsoft.com/office/drawing/2014/main" id="{CF47A718-D184-CFF9-27B3-5974353C9C11}"/>
              </a:ext>
            </a:extLst>
          </p:cNvPr>
          <p:cNvSpPr txBox="1"/>
          <p:nvPr/>
        </p:nvSpPr>
        <p:spPr>
          <a:xfrm>
            <a:off x="5952024" y="2071881"/>
            <a:ext cx="2295244" cy="276999"/>
          </a:xfrm>
          <a:prstGeom prst="rect">
            <a:avLst/>
          </a:prstGeom>
          <a:noFill/>
        </p:spPr>
        <p:txBody>
          <a:bodyPr wrap="none" rtlCol="0">
            <a:spAutoFit/>
          </a:bodyPr>
          <a:lstStyle/>
          <a:p>
            <a:r>
              <a:rPr kumimoji="1" lang="en-US" altLang="ja-JP" dirty="0"/>
              <a:t>Transmit antenna direction: y-axis</a:t>
            </a:r>
            <a:endParaRPr kumimoji="1" lang="ja-JP" altLang="en-US"/>
          </a:p>
        </p:txBody>
      </p:sp>
    </p:spTree>
    <p:extLst>
      <p:ext uri="{BB962C8B-B14F-4D97-AF65-F5344CB8AC3E}">
        <p14:creationId xmlns:p14="http://schemas.microsoft.com/office/powerpoint/2010/main" val="18127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8A0AC7-6239-D6B6-7BC5-ABD40C417F73}"/>
              </a:ext>
            </a:extLst>
          </p:cNvPr>
          <p:cNvSpPr>
            <a:spLocks noGrp="1"/>
          </p:cNvSpPr>
          <p:nvPr>
            <p:ph type="title"/>
          </p:nvPr>
        </p:nvSpPr>
        <p:spPr/>
        <p:txBody>
          <a:bodyPr/>
          <a:lstStyle/>
          <a:p>
            <a:r>
              <a:rPr kumimoji="1" lang="en-US" altLang="ja-JP" dirty="0"/>
              <a:t>Frequency dependency of</a:t>
            </a:r>
            <a:br>
              <a:rPr kumimoji="1" lang="en-US" altLang="ja-JP" dirty="0"/>
            </a:br>
            <a:r>
              <a:rPr kumimoji="1"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BF0631B7-E45F-7F20-7051-F2DBD7939260}"/>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3BBD404E-179A-CD83-8F98-623A97CD410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455AFC1-6712-E28D-4C8A-3FD348C9943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26" name="図 25">
            <a:extLst>
              <a:ext uri="{FF2B5EF4-FFF2-40B4-BE49-F238E27FC236}">
                <a16:creationId xmlns:a16="http://schemas.microsoft.com/office/drawing/2014/main" id="{EF38197D-334E-A785-59D5-211E7C8106ED}"/>
              </a:ext>
            </a:extLst>
          </p:cNvPr>
          <p:cNvPicPr>
            <a:picLocks noChangeAspect="1"/>
          </p:cNvPicPr>
          <p:nvPr/>
        </p:nvPicPr>
        <p:blipFill>
          <a:blip r:embed="rId2"/>
          <a:stretch>
            <a:fillRect/>
          </a:stretch>
        </p:blipFill>
        <p:spPr>
          <a:xfrm>
            <a:off x="107504" y="2020950"/>
            <a:ext cx="8673145" cy="3936045"/>
          </a:xfrm>
          <a:prstGeom prst="rect">
            <a:avLst/>
          </a:prstGeom>
        </p:spPr>
      </p:pic>
      <p:sp>
        <p:nvSpPr>
          <p:cNvPr id="3" name="テキスト ボックス 2">
            <a:extLst>
              <a:ext uri="{FF2B5EF4-FFF2-40B4-BE49-F238E27FC236}">
                <a16:creationId xmlns:a16="http://schemas.microsoft.com/office/drawing/2014/main" id="{43695E57-F1DD-3676-8B69-C842F924FF78}"/>
              </a:ext>
            </a:extLst>
          </p:cNvPr>
          <p:cNvSpPr txBox="1"/>
          <p:nvPr/>
        </p:nvSpPr>
        <p:spPr>
          <a:xfrm>
            <a:off x="2049744" y="2025846"/>
            <a:ext cx="2295244"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220417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DD26F-9D3F-5BAF-D0CE-BE5127299324}"/>
              </a:ext>
            </a:extLst>
          </p:cNvPr>
          <p:cNvSpPr>
            <a:spLocks noGrp="1"/>
          </p:cNvSpPr>
          <p:nvPr>
            <p:ph type="title"/>
          </p:nvPr>
        </p:nvSpPr>
        <p:spPr/>
        <p:txBody>
          <a:bodyPr/>
          <a:lstStyle/>
          <a:p>
            <a:r>
              <a:rPr lang="en-US" altLang="ja-JP" dirty="0"/>
              <a:t>Frequency dependency of</a:t>
            </a:r>
            <a:br>
              <a:rPr lang="en-US" altLang="ja-JP" dirty="0"/>
            </a:br>
            <a:r>
              <a:rPr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BBAAD9B4-1F27-E371-8C62-AABA046A870D}"/>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47597760-C5BB-0CB9-9496-58253ADC770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1B518716-8834-C38D-4CC5-18C868A4CE3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28" name="図 27">
            <a:extLst>
              <a:ext uri="{FF2B5EF4-FFF2-40B4-BE49-F238E27FC236}">
                <a16:creationId xmlns:a16="http://schemas.microsoft.com/office/drawing/2014/main" id="{D92A3440-AEE1-EE70-6470-1518E048622A}"/>
              </a:ext>
            </a:extLst>
          </p:cNvPr>
          <p:cNvPicPr>
            <a:picLocks noChangeAspect="1"/>
          </p:cNvPicPr>
          <p:nvPr/>
        </p:nvPicPr>
        <p:blipFill>
          <a:blip r:embed="rId2"/>
          <a:stretch>
            <a:fillRect/>
          </a:stretch>
        </p:blipFill>
        <p:spPr>
          <a:xfrm>
            <a:off x="179512" y="2263919"/>
            <a:ext cx="8596472" cy="3810908"/>
          </a:xfrm>
          <a:prstGeom prst="rect">
            <a:avLst/>
          </a:prstGeom>
        </p:spPr>
      </p:pic>
      <p:sp>
        <p:nvSpPr>
          <p:cNvPr id="29" name="テキスト ボックス 28">
            <a:extLst>
              <a:ext uri="{FF2B5EF4-FFF2-40B4-BE49-F238E27FC236}">
                <a16:creationId xmlns:a16="http://schemas.microsoft.com/office/drawing/2014/main" id="{B01E6618-D4D9-5004-7E0A-5FF137FF3A46}"/>
              </a:ext>
            </a:extLst>
          </p:cNvPr>
          <p:cNvSpPr txBox="1"/>
          <p:nvPr/>
        </p:nvSpPr>
        <p:spPr>
          <a:xfrm>
            <a:off x="2055423" y="2154358"/>
            <a:ext cx="2295244"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290328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FD5A08-16BB-97FF-2ACE-257C2902383A}"/>
              </a:ext>
            </a:extLst>
          </p:cNvPr>
          <p:cNvSpPr>
            <a:spLocks noGrp="1"/>
          </p:cNvSpPr>
          <p:nvPr>
            <p:ph type="title"/>
          </p:nvPr>
        </p:nvSpPr>
        <p:spPr/>
        <p:txBody>
          <a:bodyPr/>
          <a:lstStyle/>
          <a:p>
            <a:r>
              <a:rPr lang="en-US" altLang="ja-JP" dirty="0"/>
              <a:t>Frequency dependency of</a:t>
            </a:r>
            <a:br>
              <a:rPr lang="en-US" altLang="ja-JP" dirty="0"/>
            </a:br>
            <a:r>
              <a:rPr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D9ED8870-AAB7-A5DA-103C-B940ED1983E2}"/>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609E4634-D336-8D3F-BB58-85A765C437F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06B4B24-4428-75E4-C35C-AD35E007BD6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7" name="図 6">
            <a:extLst>
              <a:ext uri="{FF2B5EF4-FFF2-40B4-BE49-F238E27FC236}">
                <a16:creationId xmlns:a16="http://schemas.microsoft.com/office/drawing/2014/main" id="{035F956A-5AB9-393F-8EB4-B77834C59CA8}"/>
              </a:ext>
            </a:extLst>
          </p:cNvPr>
          <p:cNvPicPr>
            <a:picLocks noChangeAspect="1"/>
          </p:cNvPicPr>
          <p:nvPr/>
        </p:nvPicPr>
        <p:blipFill>
          <a:blip r:embed="rId2"/>
          <a:stretch>
            <a:fillRect/>
          </a:stretch>
        </p:blipFill>
        <p:spPr>
          <a:xfrm>
            <a:off x="349048" y="2146244"/>
            <a:ext cx="8445903" cy="4039344"/>
          </a:xfrm>
          <a:prstGeom prst="rect">
            <a:avLst/>
          </a:prstGeom>
        </p:spPr>
      </p:pic>
      <p:sp>
        <p:nvSpPr>
          <p:cNvPr id="8" name="テキスト ボックス 7">
            <a:extLst>
              <a:ext uri="{FF2B5EF4-FFF2-40B4-BE49-F238E27FC236}">
                <a16:creationId xmlns:a16="http://schemas.microsoft.com/office/drawing/2014/main" id="{26EA668E-D5BD-A08E-04D9-2F6445DE2073}"/>
              </a:ext>
            </a:extLst>
          </p:cNvPr>
          <p:cNvSpPr txBox="1"/>
          <p:nvPr/>
        </p:nvSpPr>
        <p:spPr>
          <a:xfrm>
            <a:off x="2276755" y="2042425"/>
            <a:ext cx="2364173"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63633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76E13-EA43-930F-B017-BA82C5375013}"/>
              </a:ext>
            </a:extLst>
          </p:cNvPr>
          <p:cNvSpPr>
            <a:spLocks noGrp="1"/>
          </p:cNvSpPr>
          <p:nvPr>
            <p:ph type="title"/>
          </p:nvPr>
        </p:nvSpPr>
        <p:spPr/>
        <p:txBody>
          <a:bodyPr/>
          <a:lstStyle/>
          <a:p>
            <a:r>
              <a:rPr lang="en-US" altLang="ja-JP" dirty="0"/>
              <a:t>Frequency dependency of</a:t>
            </a:r>
            <a:br>
              <a:rPr lang="en-US" altLang="ja-JP" dirty="0"/>
            </a:br>
            <a:r>
              <a:rPr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54C7814C-9155-1CDC-1ECE-A29C5DAB1238}"/>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9A646C9F-ECE8-9471-EBE5-A480152B34A6}"/>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BBC80DB-F38F-32AB-F2BD-1CCD9F669FE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27" name="図 26">
            <a:extLst>
              <a:ext uri="{FF2B5EF4-FFF2-40B4-BE49-F238E27FC236}">
                <a16:creationId xmlns:a16="http://schemas.microsoft.com/office/drawing/2014/main" id="{88ED7523-71CC-411C-28AF-D762B595F3CC}"/>
              </a:ext>
            </a:extLst>
          </p:cNvPr>
          <p:cNvPicPr>
            <a:picLocks noChangeAspect="1"/>
          </p:cNvPicPr>
          <p:nvPr/>
        </p:nvPicPr>
        <p:blipFill>
          <a:blip r:embed="rId2"/>
          <a:stretch>
            <a:fillRect/>
          </a:stretch>
        </p:blipFill>
        <p:spPr>
          <a:xfrm>
            <a:off x="233429" y="2215238"/>
            <a:ext cx="8677141" cy="4104456"/>
          </a:xfrm>
          <a:prstGeom prst="rect">
            <a:avLst/>
          </a:prstGeom>
        </p:spPr>
      </p:pic>
      <p:sp>
        <p:nvSpPr>
          <p:cNvPr id="47" name="テキスト ボックス 46">
            <a:extLst>
              <a:ext uri="{FF2B5EF4-FFF2-40B4-BE49-F238E27FC236}">
                <a16:creationId xmlns:a16="http://schemas.microsoft.com/office/drawing/2014/main" id="{86141543-2957-0CE3-6D7A-8F45200F883E}"/>
              </a:ext>
            </a:extLst>
          </p:cNvPr>
          <p:cNvSpPr txBox="1"/>
          <p:nvPr/>
        </p:nvSpPr>
        <p:spPr>
          <a:xfrm>
            <a:off x="2276755" y="2042425"/>
            <a:ext cx="2364173"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168109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B80ABE4-60E4-D5AD-5AE5-9DF777D3977A}"/>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for</a:t>
            </a:r>
            <a:br>
              <a:rPr lang="en-US" altLang="ja-JP" sz="3200" dirty="0">
                <a:ea typeface="ＭＳ Ｐゴシック" panose="020B0600070205080204" pitchFamily="34" charset="-128"/>
              </a:rPr>
            </a:br>
            <a:r>
              <a:rPr lang="en-US" altLang="ja-JP" sz="3200" dirty="0">
                <a:ea typeface="ＭＳ Ｐゴシック" panose="020B0600070205080204" pitchFamily="34" charset="-128"/>
              </a:rPr>
              <a:t>BCI Use Case</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Anzai</a:t>
            </a:r>
          </a:p>
          <a:p>
            <a:r>
              <a:rPr lang="en-US" altLang="ja-JP" sz="2800" dirty="0">
                <a:latin typeface="Times New Roman" panose="02020603050405020304" pitchFamily="18" charset="0"/>
                <a:cs typeface="Times New Roman" panose="02020603050405020304" pitchFamily="18" charset="0"/>
              </a:rPr>
              <a:t>Nagoya Institute of Technology</a:t>
            </a:r>
          </a:p>
        </p:txBody>
      </p:sp>
      <p:sp>
        <p:nvSpPr>
          <p:cNvPr id="4" name="日付プレースホルダー 3">
            <a:extLst>
              <a:ext uri="{FF2B5EF4-FFF2-40B4-BE49-F238E27FC236}">
                <a16:creationId xmlns:a16="http://schemas.microsoft.com/office/drawing/2014/main" id="{1749DBED-CD28-B88C-CAE7-505CB9B7C61F}"/>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p:txBody>
          <a:bodyPr/>
          <a:lstStyle/>
          <a:p>
            <a:r>
              <a:rPr lang="en-US" altLang="ja-JP"/>
              <a:t>Slide </a:t>
            </a:r>
            <a:fld id="{18BE40FC-92CB-A945-B422-D81EC9BDBF4D}" type="slidenum">
              <a:rPr lang="en-US" altLang="ja-JP"/>
              <a:pPr/>
              <a:t>2</a:t>
            </a:fld>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4" name="日付プレースホルダー 3">
            <a:extLst>
              <a:ext uri="{FF2B5EF4-FFF2-40B4-BE49-F238E27FC236}">
                <a16:creationId xmlns:a16="http://schemas.microsoft.com/office/drawing/2014/main" id="{10DF0A17-945D-B1D9-2970-79E0E758FDC7}"/>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E90E1-34EC-BB6C-3BE5-68033C4AA9AD}"/>
              </a:ext>
            </a:extLst>
          </p:cNvPr>
          <p:cNvSpPr>
            <a:spLocks noGrp="1"/>
          </p:cNvSpPr>
          <p:nvPr>
            <p:ph type="title"/>
          </p:nvPr>
        </p:nvSpPr>
        <p:spPr>
          <a:xfrm>
            <a:off x="628650" y="1124744"/>
            <a:ext cx="7886700" cy="2852737"/>
          </a:xfrm>
        </p:spPr>
        <p:txBody>
          <a:bodyPr/>
          <a:lstStyle/>
          <a:p>
            <a:r>
              <a:rPr kumimoji="1" lang="en-US" altLang="ja-JP" sz="4400" dirty="0"/>
              <a:t>Path loss analysis for BCI model</a:t>
            </a:r>
            <a:endParaRPr kumimoji="1" lang="ja-JP" altLang="en-US" sz="4400"/>
          </a:p>
        </p:txBody>
      </p:sp>
      <p:sp>
        <p:nvSpPr>
          <p:cNvPr id="4" name="日付プレースホルダー 3">
            <a:extLst>
              <a:ext uri="{FF2B5EF4-FFF2-40B4-BE49-F238E27FC236}">
                <a16:creationId xmlns:a16="http://schemas.microsoft.com/office/drawing/2014/main" id="{2DCE0433-F7A5-7AA8-A27D-8BD4BB49BC6A}"/>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31287467-787A-1C1B-F785-06EDBEFA25B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91C75F3-C783-0324-7B53-F8343176E767}"/>
              </a:ext>
            </a:extLst>
          </p:cNvPr>
          <p:cNvSpPr>
            <a:spLocks noGrp="1"/>
          </p:cNvSpPr>
          <p:nvPr>
            <p:ph type="sldNum" sz="quarter" idx="12"/>
          </p:nvPr>
        </p:nvSpPr>
        <p:spPr/>
        <p:txBody>
          <a:bodyPr/>
          <a:lstStyle/>
          <a:p>
            <a:r>
              <a:rPr lang="en-US" altLang="ja-JP"/>
              <a:t>Slide </a:t>
            </a:r>
            <a:fld id="{BF0AAA10-A752-6745-88A6-C3D97DFD8AD7}" type="slidenum">
              <a:rPr lang="en-US" altLang="ja-JP" smtClean="0"/>
              <a:pPr/>
              <a:t>4</a:t>
            </a:fld>
            <a:endParaRPr lang="en-US" altLang="ja-JP"/>
          </a:p>
        </p:txBody>
      </p:sp>
    </p:spTree>
    <p:extLst>
      <p:ext uri="{BB962C8B-B14F-4D97-AF65-F5344CB8AC3E}">
        <p14:creationId xmlns:p14="http://schemas.microsoft.com/office/powerpoint/2010/main" val="280988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4" name="日付プレースホルダー 3">
            <a:extLst>
              <a:ext uri="{FF2B5EF4-FFF2-40B4-BE49-F238E27FC236}">
                <a16:creationId xmlns:a16="http://schemas.microsoft.com/office/drawing/2014/main" id="{274155A2-5197-7DF9-E312-F03C2C9CC91B}"/>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27AD50CB-EED1-CC2C-FE00-FDE0F2D41E8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22523" r="43873"/>
          <a:stretch/>
        </p:blipFill>
        <p:spPr>
          <a:xfrm>
            <a:off x="899592" y="1636041"/>
            <a:ext cx="2016224" cy="4536159"/>
          </a:xfrm>
          <a:prstGeom prst="rect">
            <a:avLst/>
          </a:prstGeom>
        </p:spPr>
      </p:pic>
      <p:cxnSp>
        <p:nvCxnSpPr>
          <p:cNvPr id="7" name="直線矢印コネクタ 6">
            <a:extLst>
              <a:ext uri="{FF2B5EF4-FFF2-40B4-BE49-F238E27FC236}">
                <a16:creationId xmlns:a16="http://schemas.microsoft.com/office/drawing/2014/main" id="{E841E7C7-ED07-E7A7-B135-7831964B4B22}"/>
              </a:ext>
            </a:extLst>
          </p:cNvPr>
          <p:cNvCxnSpPr/>
          <p:nvPr/>
        </p:nvCxnSpPr>
        <p:spPr bwMode="auto">
          <a:xfrm>
            <a:off x="755576" y="2348880"/>
            <a:ext cx="0" cy="1656184"/>
          </a:xfrm>
          <a:prstGeom prst="straightConnector1">
            <a:avLst/>
          </a:prstGeom>
          <a:solidFill>
            <a:schemeClr val="accent1"/>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02025D4D-E48B-CAB5-AA03-00C254188D1A}"/>
              </a:ext>
            </a:extLst>
          </p:cNvPr>
          <p:cNvSpPr txBox="1"/>
          <p:nvPr/>
        </p:nvSpPr>
        <p:spPr>
          <a:xfrm rot="16200000">
            <a:off x="144186" y="2960271"/>
            <a:ext cx="902811" cy="400110"/>
          </a:xfrm>
          <a:prstGeom prst="rect">
            <a:avLst/>
          </a:prstGeom>
          <a:noFill/>
        </p:spPr>
        <p:txBody>
          <a:bodyPr wrap="none" rtlCol="0">
            <a:spAutoFit/>
          </a:bodyPr>
          <a:lstStyle/>
          <a:p>
            <a:r>
              <a:rPr kumimoji="1" lang="en-US" altLang="ja-JP" sz="2000" dirty="0"/>
              <a:t>18 mm</a:t>
            </a:r>
            <a:endParaRPr kumimoji="1" lang="ja-JP" altLang="en-US" sz="2000"/>
          </a:p>
        </p:txBody>
      </p:sp>
      <p:cxnSp>
        <p:nvCxnSpPr>
          <p:cNvPr id="11" name="直線矢印コネクタ 10">
            <a:extLst>
              <a:ext uri="{FF2B5EF4-FFF2-40B4-BE49-F238E27FC236}">
                <a16:creationId xmlns:a16="http://schemas.microsoft.com/office/drawing/2014/main" id="{5BDF7EC4-B87F-CF7C-30C2-D5C329197208}"/>
              </a:ext>
            </a:extLst>
          </p:cNvPr>
          <p:cNvCxnSpPr/>
          <p:nvPr/>
        </p:nvCxnSpPr>
        <p:spPr bwMode="auto">
          <a:xfrm flipH="1">
            <a:off x="1015380" y="2204864"/>
            <a:ext cx="1756420" cy="0"/>
          </a:xfrm>
          <a:prstGeom prst="straightConnector1">
            <a:avLst/>
          </a:prstGeom>
          <a:solidFill>
            <a:schemeClr val="accent1"/>
          </a:solidFill>
          <a:ln w="31750" cap="flat" cmpd="sng" algn="ctr">
            <a:solidFill>
              <a:schemeClr val="bg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3E463C31-CC66-5727-7777-4B136D4DC909}"/>
              </a:ext>
            </a:extLst>
          </p:cNvPr>
          <p:cNvSpPr txBox="1"/>
          <p:nvPr/>
        </p:nvSpPr>
        <p:spPr>
          <a:xfrm>
            <a:off x="1485900" y="1778677"/>
            <a:ext cx="902811" cy="400110"/>
          </a:xfrm>
          <a:prstGeom prst="rect">
            <a:avLst/>
          </a:prstGeom>
          <a:noFill/>
        </p:spPr>
        <p:txBody>
          <a:bodyPr wrap="none" rtlCol="0">
            <a:spAutoFit/>
          </a:bodyPr>
          <a:lstStyle/>
          <a:p>
            <a:r>
              <a:rPr kumimoji="1" lang="en-US" altLang="ja-JP" sz="2000" dirty="0">
                <a:solidFill>
                  <a:schemeClr val="bg1"/>
                </a:solidFill>
              </a:rPr>
              <a:t>20 mm</a:t>
            </a:r>
            <a:endParaRPr kumimoji="1" lang="ja-JP" altLang="en-US" sz="2000">
              <a:solidFill>
                <a:schemeClr val="bg1"/>
              </a:solidFill>
            </a:endParaRPr>
          </a:p>
        </p:txBody>
      </p:sp>
      <p:sp>
        <p:nvSpPr>
          <p:cNvPr id="21" name="テキスト ボックス 20">
            <a:extLst>
              <a:ext uri="{FF2B5EF4-FFF2-40B4-BE49-F238E27FC236}">
                <a16:creationId xmlns:a16="http://schemas.microsoft.com/office/drawing/2014/main" id="{7F1CAB4D-0625-82D4-5C33-5EAD06180D47}"/>
              </a:ext>
            </a:extLst>
          </p:cNvPr>
          <p:cNvSpPr txBox="1"/>
          <p:nvPr/>
        </p:nvSpPr>
        <p:spPr>
          <a:xfrm>
            <a:off x="3323586" y="1739111"/>
            <a:ext cx="4909226" cy="132343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3.1 – 10.6 GHz</a:t>
            </a:r>
          </a:p>
          <a:p>
            <a:pPr marL="342900" indent="-342900">
              <a:buFont typeface="Wingdings" pitchFamily="2" charset="2"/>
              <a:buChar char="ü"/>
            </a:pPr>
            <a:r>
              <a:rPr kumimoji="1" lang="en-US" altLang="ja-JP" sz="2000" dirty="0"/>
              <a:t>Planar elliptical dipole antenna</a:t>
            </a:r>
          </a:p>
          <a:p>
            <a:pPr marL="342900" indent="-342900">
              <a:buFont typeface="Wingdings" pitchFamily="2" charset="2"/>
              <a:buChar char="ü"/>
            </a:pPr>
            <a:r>
              <a:rPr kumimoji="1" lang="en-US" altLang="ja-JP" sz="2000" dirty="0"/>
              <a:t>Element size: 20 mm x 18 mm x 1 mm</a:t>
            </a:r>
          </a:p>
          <a:p>
            <a:pPr marL="342900" indent="-342900">
              <a:buFont typeface="Wingdings" pitchFamily="2" charset="2"/>
              <a:buChar char="ü"/>
            </a:pPr>
            <a:r>
              <a:rPr kumimoji="1" lang="en-US" altLang="ja-JP" sz="2000" dirty="0"/>
              <a:t>Interval between each element: 0.5 mm</a:t>
            </a:r>
            <a:endParaRPr kumimoji="1" lang="ja-JP" altLang="en-US" sz="2000" dirty="0"/>
          </a:p>
        </p:txBody>
      </p:sp>
      <p:pic>
        <p:nvPicPr>
          <p:cNvPr id="22" name="図 21">
            <a:extLst>
              <a:ext uri="{FF2B5EF4-FFF2-40B4-BE49-F238E27FC236}">
                <a16:creationId xmlns:a16="http://schemas.microsoft.com/office/drawing/2014/main" id="{C586BBE4-95F8-B070-E44B-F68EE2CF19FB}"/>
              </a:ext>
            </a:extLst>
          </p:cNvPr>
          <p:cNvPicPr>
            <a:picLocks noChangeAspect="1"/>
          </p:cNvPicPr>
          <p:nvPr/>
        </p:nvPicPr>
        <p:blipFill rotWithShape="1">
          <a:blip r:embed="rId3"/>
          <a:srcRect l="3576" t="2738" r="2170" b="1615"/>
          <a:stretch/>
        </p:blipFill>
        <p:spPr>
          <a:xfrm>
            <a:off x="3571126" y="3185751"/>
            <a:ext cx="4817298" cy="3194859"/>
          </a:xfrm>
          <a:prstGeom prst="rect">
            <a:avLst/>
          </a:prstGeom>
        </p:spPr>
      </p:pic>
      <p:cxnSp>
        <p:nvCxnSpPr>
          <p:cNvPr id="23" name="直線コネクタ 22">
            <a:extLst>
              <a:ext uri="{FF2B5EF4-FFF2-40B4-BE49-F238E27FC236}">
                <a16:creationId xmlns:a16="http://schemas.microsoft.com/office/drawing/2014/main" id="{E924BB1C-AB97-B89A-5C7E-675D10834A7F}"/>
              </a:ext>
            </a:extLst>
          </p:cNvPr>
          <p:cNvCxnSpPr>
            <a:cxnSpLocks/>
          </p:cNvCxnSpPr>
          <p:nvPr/>
        </p:nvCxnSpPr>
        <p:spPr>
          <a:xfrm>
            <a:off x="4283968" y="4077072"/>
            <a:ext cx="39488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8BA4049-6F1C-48C9-DE03-0AC9ABD3C8CF}"/>
              </a:ext>
            </a:extLst>
          </p:cNvPr>
          <p:cNvSpPr txBox="1"/>
          <p:nvPr/>
        </p:nvSpPr>
        <p:spPr>
          <a:xfrm rot="16200000">
            <a:off x="3283336" y="4399435"/>
            <a:ext cx="942630" cy="338554"/>
          </a:xfrm>
          <a:prstGeom prst="rect">
            <a:avLst/>
          </a:prstGeom>
          <a:solidFill>
            <a:schemeClr val="bg1"/>
          </a:solidFill>
        </p:spPr>
        <p:txBody>
          <a:bodyPr wrap="none" rtlCol="0">
            <a:spAutoFit/>
          </a:bodyPr>
          <a:lstStyle/>
          <a:p>
            <a:r>
              <a:rPr kumimoji="1" lang="en-US" altLang="ja-JP" sz="1600" dirty="0"/>
              <a:t>|S</a:t>
            </a:r>
            <a:r>
              <a:rPr kumimoji="1" lang="en-US" altLang="ja-JP" sz="1600" baseline="-25000" dirty="0"/>
              <a:t>11</a:t>
            </a:r>
            <a:r>
              <a:rPr kumimoji="1" lang="en-US" altLang="ja-JP" sz="1600" dirty="0"/>
              <a:t>| [dB]</a:t>
            </a:r>
            <a:endParaRPr kumimoji="1" lang="ja-JP" altLang="en-US" sz="1600"/>
          </a:p>
        </p:txBody>
      </p:sp>
      <p:sp>
        <p:nvSpPr>
          <p:cNvPr id="27" name="テキスト ボックス 26">
            <a:extLst>
              <a:ext uri="{FF2B5EF4-FFF2-40B4-BE49-F238E27FC236}">
                <a16:creationId xmlns:a16="http://schemas.microsoft.com/office/drawing/2014/main" id="{F86E49F5-3DFD-134A-3891-0E757423A910}"/>
              </a:ext>
            </a:extLst>
          </p:cNvPr>
          <p:cNvSpPr txBox="1"/>
          <p:nvPr/>
        </p:nvSpPr>
        <p:spPr>
          <a:xfrm>
            <a:off x="5508104" y="6089458"/>
            <a:ext cx="1627369" cy="338554"/>
          </a:xfrm>
          <a:prstGeom prst="rect">
            <a:avLst/>
          </a:prstGeom>
          <a:solidFill>
            <a:schemeClr val="bg1"/>
          </a:solidFill>
        </p:spPr>
        <p:txBody>
          <a:bodyPr wrap="none" rtlCol="0">
            <a:spAutoFit/>
          </a:bodyPr>
          <a:lstStyle/>
          <a:p>
            <a:r>
              <a:rPr kumimoji="1" lang="en-US" altLang="ja-JP" sz="1600" dirty="0"/>
              <a:t>Frequency [GHz]</a:t>
            </a:r>
            <a:endParaRPr kumimoji="1" lang="ja-JP" altLang="en-US" sz="1600"/>
          </a:p>
        </p:txBody>
      </p:sp>
    </p:spTree>
    <p:extLst>
      <p:ext uri="{BB962C8B-B14F-4D97-AF65-F5344CB8AC3E}">
        <p14:creationId xmlns:p14="http://schemas.microsoft.com/office/powerpoint/2010/main" val="105493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2"/>
          <a:stretch>
            <a:fillRect/>
          </a:stretch>
        </p:blipFill>
        <p:spPr>
          <a:xfrm>
            <a:off x="522942" y="3908710"/>
            <a:ext cx="4481945" cy="2362227"/>
          </a:xfrm>
          <a:prstGeom prst="rect">
            <a:avLst/>
          </a:prstGeom>
        </p:spPr>
      </p:pic>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4" name="日付プレースホルダー 3">
            <a:extLst>
              <a:ext uri="{FF2B5EF4-FFF2-40B4-BE49-F238E27FC236}">
                <a16:creationId xmlns:a16="http://schemas.microsoft.com/office/drawing/2014/main" id="{C8F11A4E-EECD-D0C7-42F4-1AC4A8F3DA75}"/>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5383C1CA-2103-42C9-5227-42691E056D1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64615"/>
            <a:ext cx="2310408" cy="4091006"/>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551957" y="6095386"/>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610453" y="1161990"/>
            <a:ext cx="1689886" cy="584775"/>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UWB antenna</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1" name="テキスト ボックス 30">
            <a:extLst>
              <a:ext uri="{FF2B5EF4-FFF2-40B4-BE49-F238E27FC236}">
                <a16:creationId xmlns:a16="http://schemas.microsoft.com/office/drawing/2014/main" id="{24F30EC0-52E6-25DC-A648-7279ECE6C6BF}"/>
              </a:ext>
            </a:extLst>
          </p:cNvPr>
          <p:cNvSpPr txBox="1"/>
          <p:nvPr/>
        </p:nvSpPr>
        <p:spPr>
          <a:xfrm>
            <a:off x="5612106" y="2070962"/>
            <a:ext cx="1164100" cy="523220"/>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Measurement</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400" kern="0" dirty="0">
                <a:solidFill>
                  <a:prstClr val="black"/>
                </a:solidFill>
                <a:latin typeface="Times New Roman"/>
                <a:ea typeface="ＭＳ Ｐゴシック" panose="020B0600070205080204" pitchFamily="34" charset="-128"/>
              </a:rPr>
              <a:t>point</a:t>
            </a:r>
            <a:endParaRPr kumimoji="1" lang="ja-JP" altLang="en-US" sz="14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2" name="テキスト ボックス 31">
            <a:extLst>
              <a:ext uri="{FF2B5EF4-FFF2-40B4-BE49-F238E27FC236}">
                <a16:creationId xmlns:a16="http://schemas.microsoft.com/office/drawing/2014/main" id="{38E4C949-16E2-656F-B7DD-419FD87C27F0}"/>
              </a:ext>
            </a:extLst>
          </p:cNvPr>
          <p:cNvSpPr txBox="1"/>
          <p:nvPr/>
        </p:nvSpPr>
        <p:spPr>
          <a:xfrm>
            <a:off x="6136214" y="2564904"/>
            <a:ext cx="415498"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3" name="テキスト ボックス 32">
            <a:extLst>
              <a:ext uri="{FF2B5EF4-FFF2-40B4-BE49-F238E27FC236}">
                <a16:creationId xmlns:a16="http://schemas.microsoft.com/office/drawing/2014/main" id="{11EB6364-206D-C20A-C4CF-2AA56B9E9EB8}"/>
              </a:ext>
            </a:extLst>
          </p:cNvPr>
          <p:cNvSpPr txBox="1"/>
          <p:nvPr/>
        </p:nvSpPr>
        <p:spPr>
          <a:xfrm>
            <a:off x="6012160" y="3029728"/>
            <a:ext cx="415498"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#2</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4" name="テキスト ボックス 33">
            <a:extLst>
              <a:ext uri="{FF2B5EF4-FFF2-40B4-BE49-F238E27FC236}">
                <a16:creationId xmlns:a16="http://schemas.microsoft.com/office/drawing/2014/main" id="{29D6DDD8-7F80-A5E5-8463-DF0FC538D048}"/>
              </a:ext>
            </a:extLst>
          </p:cNvPr>
          <p:cNvSpPr txBox="1"/>
          <p:nvPr/>
        </p:nvSpPr>
        <p:spPr>
          <a:xfrm>
            <a:off x="6055764" y="5766447"/>
            <a:ext cx="522322"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#11</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5" name="テキスト ボックス 34">
            <a:extLst>
              <a:ext uri="{FF2B5EF4-FFF2-40B4-BE49-F238E27FC236}">
                <a16:creationId xmlns:a16="http://schemas.microsoft.com/office/drawing/2014/main" id="{626DB068-E768-6868-1A7F-535A829000A0}"/>
              </a:ext>
            </a:extLst>
          </p:cNvPr>
          <p:cNvSpPr txBox="1"/>
          <p:nvPr/>
        </p:nvSpPr>
        <p:spPr>
          <a:xfrm rot="5400000">
            <a:off x="6048839" y="3466997"/>
            <a:ext cx="415498"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a:t>
            </a:r>
            <a:endParaRPr kumimoji="1" lang="ja-JP" altLang="en-US" sz="1800" dirty="0">
              <a:solidFill>
                <a:prstClr val="black"/>
              </a:solidFill>
              <a:latin typeface="Times New Roman"/>
              <a:ea typeface="ＭＳ Ｐゴシック" panose="020B0600070205080204" pitchFamily="34" charset="-128"/>
            </a:endParaRPr>
          </a:p>
        </p:txBody>
      </p:sp>
      <p:sp>
        <p:nvSpPr>
          <p:cNvPr id="36" name="テキスト ボックス 35">
            <a:extLst>
              <a:ext uri="{FF2B5EF4-FFF2-40B4-BE49-F238E27FC236}">
                <a16:creationId xmlns:a16="http://schemas.microsoft.com/office/drawing/2014/main" id="{4E0954FB-9879-1B3A-0598-A8B11658DB07}"/>
              </a:ext>
            </a:extLst>
          </p:cNvPr>
          <p:cNvSpPr txBox="1"/>
          <p:nvPr/>
        </p:nvSpPr>
        <p:spPr>
          <a:xfrm rot="5400000">
            <a:off x="5995152" y="4837060"/>
            <a:ext cx="415498"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a:t>
            </a:r>
            <a:endParaRPr kumimoji="1" lang="ja-JP" altLang="en-US" sz="1800" dirty="0">
              <a:solidFill>
                <a:prstClr val="black"/>
              </a:solidFill>
              <a:latin typeface="Times New Roman"/>
              <a:ea typeface="ＭＳ Ｐゴシック" panose="020B0600070205080204" pitchFamily="34" charset="-128"/>
            </a:endParaRPr>
          </a:p>
        </p:txBody>
      </p:sp>
      <p:sp>
        <p:nvSpPr>
          <p:cNvPr id="37" name="テキスト ボックス 36">
            <a:extLst>
              <a:ext uri="{FF2B5EF4-FFF2-40B4-BE49-F238E27FC236}">
                <a16:creationId xmlns:a16="http://schemas.microsoft.com/office/drawing/2014/main" id="{4009D239-4FE3-4222-01FF-5DD8BC227696}"/>
              </a:ext>
            </a:extLst>
          </p:cNvPr>
          <p:cNvSpPr txBox="1"/>
          <p:nvPr/>
        </p:nvSpPr>
        <p:spPr>
          <a:xfrm>
            <a:off x="5850068" y="5306095"/>
            <a:ext cx="530915"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#10</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314055" y="5425364"/>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xmlns="">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314055" y="5425364"/>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5903179" y="6055033"/>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xmlns="">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5903179" y="6055033"/>
                <a:ext cx="169629" cy="369332"/>
              </a:xfrm>
              <a:prstGeom prst="rect">
                <a:avLst/>
              </a:prstGeom>
              <a:blipFill>
                <a:blip r:embed="rId5"/>
                <a:stretch>
                  <a:fillRect l="-46667" r="-13333"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5629769" y="6055033"/>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5530325" y="5581660"/>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304393" y="6070382"/>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xmlns="">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304393" y="6070382"/>
                <a:ext cx="195878" cy="369332"/>
              </a:xfrm>
              <a:prstGeom prst="rect">
                <a:avLst/>
              </a:prstGeom>
              <a:blipFill>
                <a:blip r:embed="rId6"/>
                <a:stretch>
                  <a:fillRect l="-2500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432730" y="5937237"/>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テキスト ボックス 2">
            <a:extLst>
              <a:ext uri="{FF2B5EF4-FFF2-40B4-BE49-F238E27FC236}">
                <a16:creationId xmlns:a16="http://schemas.microsoft.com/office/drawing/2014/main" id="{96A78CC8-0950-F8DB-7B05-E737427E7834}"/>
              </a:ext>
            </a:extLst>
          </p:cNvPr>
          <p:cNvSpPr txBox="1"/>
          <p:nvPr/>
        </p:nvSpPr>
        <p:spPr>
          <a:xfrm>
            <a:off x="326114" y="1700808"/>
            <a:ext cx="5106616" cy="2554545"/>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finite-different time-domain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Homogeneous human model (Japanese male developed by NICT, Japan)</a:t>
            </a:r>
          </a:p>
          <a:p>
            <a:pPr marL="342900" indent="-342900">
              <a:buFont typeface="Wingdings" pitchFamily="2" charset="2"/>
              <a:buChar char="ü"/>
            </a:pPr>
            <a:r>
              <a:rPr kumimoji="1" lang="en-US" altLang="ja-JP" sz="2000" dirty="0"/>
              <a:t>11 receiving points on the right-side arm</a:t>
            </a:r>
          </a:p>
          <a:p>
            <a:pPr marL="342900" indent="-342900">
              <a:buFont typeface="Wingdings" pitchFamily="2" charset="2"/>
              <a:buChar char="ü"/>
            </a:pPr>
            <a:endParaRPr kumimoji="1" lang="ja-JP" altLang="en-US" sz="2000" dirty="0"/>
          </a:p>
        </p:txBody>
      </p:sp>
      <p:sp>
        <p:nvSpPr>
          <p:cNvPr id="7" name="円/楕円 6">
            <a:extLst>
              <a:ext uri="{FF2B5EF4-FFF2-40B4-BE49-F238E27FC236}">
                <a16:creationId xmlns:a16="http://schemas.microsoft.com/office/drawing/2014/main" id="{48B3FA8E-357B-9399-128A-DDCD28869F46}"/>
              </a:ext>
            </a:extLst>
          </p:cNvPr>
          <p:cNvSpPr/>
          <p:nvPr/>
        </p:nvSpPr>
        <p:spPr bwMode="auto">
          <a:xfrm>
            <a:off x="7383388" y="1746765"/>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93373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1CC0E2-111B-FFAE-89A9-F95948B3C932}"/>
              </a:ext>
            </a:extLst>
          </p:cNvPr>
          <p:cNvSpPr>
            <a:spLocks noGrp="1"/>
          </p:cNvSpPr>
          <p:nvPr>
            <p:ph type="title"/>
          </p:nvPr>
        </p:nvSpPr>
        <p:spPr/>
        <p:txBody>
          <a:bodyPr/>
          <a:lstStyle/>
          <a:p>
            <a:r>
              <a:rPr kumimoji="1" lang="en-US" altLang="ja-JP" dirty="0"/>
              <a:t>Antenna placement</a:t>
            </a:r>
            <a:endParaRPr kumimoji="1" lang="ja-JP" altLang="en-US"/>
          </a:p>
        </p:txBody>
      </p:sp>
      <p:sp>
        <p:nvSpPr>
          <p:cNvPr id="4" name="日付プレースホルダー 3">
            <a:extLst>
              <a:ext uri="{FF2B5EF4-FFF2-40B4-BE49-F238E27FC236}">
                <a16:creationId xmlns:a16="http://schemas.microsoft.com/office/drawing/2014/main" id="{EEC03EF5-A6FD-182A-E831-821C237EDCDD}"/>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DDD82033-86BB-B7B5-942C-C13AF07AD31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B573079-4D80-BC39-4A59-090620FFA2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7" name="図 6" descr="座る, 雪, 立つ, 持つ が含まれている画像&#10;&#10;自動的に生成された説明">
            <a:extLst>
              <a:ext uri="{FF2B5EF4-FFF2-40B4-BE49-F238E27FC236}">
                <a16:creationId xmlns:a16="http://schemas.microsoft.com/office/drawing/2014/main" id="{1FFE61F9-4FA2-2751-7D75-3DEBC2DE5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80" y="2662323"/>
            <a:ext cx="2425185" cy="2521064"/>
          </a:xfrm>
          <a:prstGeom prst="rect">
            <a:avLst/>
          </a:prstGeom>
        </p:spPr>
      </p:pic>
      <p:pic>
        <p:nvPicPr>
          <p:cNvPr id="8" name="図 7" descr="座る, 持つ, 立つ, 男 が含まれている画像&#10;&#10;自動的に生成された説明">
            <a:extLst>
              <a:ext uri="{FF2B5EF4-FFF2-40B4-BE49-F238E27FC236}">
                <a16:creationId xmlns:a16="http://schemas.microsoft.com/office/drawing/2014/main" id="{3E95A508-AC02-0173-66B2-A1A69D13A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125" y="2656846"/>
            <a:ext cx="2516022" cy="2521064"/>
          </a:xfrm>
          <a:prstGeom prst="rect">
            <a:avLst/>
          </a:prstGeom>
        </p:spPr>
      </p:pic>
      <p:pic>
        <p:nvPicPr>
          <p:cNvPr id="11" name="図 10" descr="光, シャツ が含まれている画像&#10;&#10;自動的に生成された説明">
            <a:extLst>
              <a:ext uri="{FF2B5EF4-FFF2-40B4-BE49-F238E27FC236}">
                <a16:creationId xmlns:a16="http://schemas.microsoft.com/office/drawing/2014/main" id="{A44B93D8-0C8D-D622-C43F-434856114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048" y="2348880"/>
            <a:ext cx="2094384" cy="2829030"/>
          </a:xfrm>
          <a:prstGeom prst="rect">
            <a:avLst/>
          </a:prstGeom>
        </p:spPr>
      </p:pic>
      <p:sp>
        <p:nvSpPr>
          <p:cNvPr id="13" name="テキスト ボックス 12">
            <a:extLst>
              <a:ext uri="{FF2B5EF4-FFF2-40B4-BE49-F238E27FC236}">
                <a16:creationId xmlns:a16="http://schemas.microsoft.com/office/drawing/2014/main" id="{9058EB77-B5E2-2764-07E8-75224BCB98C3}"/>
              </a:ext>
            </a:extLst>
          </p:cNvPr>
          <p:cNvSpPr txBox="1"/>
          <p:nvPr/>
        </p:nvSpPr>
        <p:spPr>
          <a:xfrm>
            <a:off x="1259632" y="5297899"/>
            <a:ext cx="1306768" cy="307777"/>
          </a:xfrm>
          <a:prstGeom prst="rect">
            <a:avLst/>
          </a:prstGeom>
          <a:noFill/>
        </p:spPr>
        <p:txBody>
          <a:bodyPr wrap="none" rtlCol="0">
            <a:spAutoFit/>
          </a:bodyPr>
          <a:lstStyle/>
          <a:p>
            <a:r>
              <a:rPr kumimoji="1" lang="en-US" altLang="ja-JP" sz="1400" dirty="0"/>
              <a:t>x-axis direction</a:t>
            </a:r>
            <a:endParaRPr kumimoji="1" lang="ja-JP" altLang="en-US" sz="1400"/>
          </a:p>
        </p:txBody>
      </p:sp>
      <p:sp>
        <p:nvSpPr>
          <p:cNvPr id="3" name="テキスト ボックス 2">
            <a:extLst>
              <a:ext uri="{FF2B5EF4-FFF2-40B4-BE49-F238E27FC236}">
                <a16:creationId xmlns:a16="http://schemas.microsoft.com/office/drawing/2014/main" id="{B0896A84-EA3A-2826-AEF0-C31DD5E19F72}"/>
              </a:ext>
            </a:extLst>
          </p:cNvPr>
          <p:cNvSpPr txBox="1"/>
          <p:nvPr/>
        </p:nvSpPr>
        <p:spPr>
          <a:xfrm>
            <a:off x="4179632" y="5297899"/>
            <a:ext cx="1306768" cy="307777"/>
          </a:xfrm>
          <a:prstGeom prst="rect">
            <a:avLst/>
          </a:prstGeom>
          <a:noFill/>
        </p:spPr>
        <p:txBody>
          <a:bodyPr wrap="none" rtlCol="0">
            <a:spAutoFit/>
          </a:bodyPr>
          <a:lstStyle/>
          <a:p>
            <a:r>
              <a:rPr kumimoji="1" lang="en-US" altLang="ja-JP" sz="1400" dirty="0"/>
              <a:t>y-axis direction</a:t>
            </a:r>
            <a:endParaRPr kumimoji="1" lang="ja-JP" altLang="en-US" sz="1400"/>
          </a:p>
        </p:txBody>
      </p:sp>
      <p:sp>
        <p:nvSpPr>
          <p:cNvPr id="9" name="テキスト ボックス 8">
            <a:extLst>
              <a:ext uri="{FF2B5EF4-FFF2-40B4-BE49-F238E27FC236}">
                <a16:creationId xmlns:a16="http://schemas.microsoft.com/office/drawing/2014/main" id="{81E2F74D-972A-CC8B-C8F5-A8E5D0FEAD85}"/>
              </a:ext>
            </a:extLst>
          </p:cNvPr>
          <p:cNvSpPr txBox="1"/>
          <p:nvPr/>
        </p:nvSpPr>
        <p:spPr>
          <a:xfrm>
            <a:off x="6876256" y="5297899"/>
            <a:ext cx="1297150" cy="307777"/>
          </a:xfrm>
          <a:prstGeom prst="rect">
            <a:avLst/>
          </a:prstGeom>
          <a:noFill/>
        </p:spPr>
        <p:txBody>
          <a:bodyPr wrap="none" rtlCol="0">
            <a:spAutoFit/>
          </a:bodyPr>
          <a:lstStyle/>
          <a:p>
            <a:r>
              <a:rPr kumimoji="1" lang="en-US" altLang="ja-JP" sz="1400" dirty="0"/>
              <a:t>z-axis direction</a:t>
            </a:r>
            <a:endParaRPr kumimoji="1" lang="ja-JP" altLang="en-US" sz="1400"/>
          </a:p>
        </p:txBody>
      </p:sp>
    </p:spTree>
    <p:extLst>
      <p:ext uri="{BB962C8B-B14F-4D97-AF65-F5344CB8AC3E}">
        <p14:creationId xmlns:p14="http://schemas.microsoft.com/office/powerpoint/2010/main" val="253257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4" name="日付プレースホルダー 3">
            <a:extLst>
              <a:ext uri="{FF2B5EF4-FFF2-40B4-BE49-F238E27FC236}">
                <a16:creationId xmlns:a16="http://schemas.microsoft.com/office/drawing/2014/main" id="{C66F710D-FEEB-9F6C-9A7C-E411EC3777E9}"/>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6BDFF695-1BE7-2405-E962-3A25BCC28AA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680503"/>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680503"/>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341949"/>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341949"/>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Tree>
    <p:extLst>
      <p:ext uri="{BB962C8B-B14F-4D97-AF65-F5344CB8AC3E}">
        <p14:creationId xmlns:p14="http://schemas.microsoft.com/office/powerpoint/2010/main" val="297340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21611-A0D8-7C48-9E02-E7A3B8A17694}"/>
              </a:ext>
            </a:extLst>
          </p:cNvPr>
          <p:cNvSpPr>
            <a:spLocks noGrp="1"/>
          </p:cNvSpPr>
          <p:nvPr>
            <p:ph type="title"/>
          </p:nvPr>
        </p:nvSpPr>
        <p:spPr/>
        <p:txBody>
          <a:bodyPr/>
          <a:lstStyle/>
          <a:p>
            <a:r>
              <a:rPr kumimoji="1"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1C2D9137-559D-1515-056B-FAE128B02C5B}"/>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8130C5D2-ECC2-797B-D440-9017D97896D9}"/>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06679631-1373-FAAB-8E13-67C5666ED83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graphicFrame>
        <p:nvGraphicFramePr>
          <p:cNvPr id="7" name="表 6">
            <a:extLst>
              <a:ext uri="{FF2B5EF4-FFF2-40B4-BE49-F238E27FC236}">
                <a16:creationId xmlns:a16="http://schemas.microsoft.com/office/drawing/2014/main" id="{D76EB1FE-2156-772F-9F28-311A5CC6B7F1}"/>
              </a:ext>
            </a:extLst>
          </p:cNvPr>
          <p:cNvGraphicFramePr>
            <a:graphicFrameLocks noGrp="1"/>
          </p:cNvGraphicFramePr>
          <p:nvPr>
            <p:extLst>
              <p:ext uri="{D42A27DB-BD31-4B8C-83A1-F6EECF244321}">
                <p14:modId xmlns:p14="http://schemas.microsoft.com/office/powerpoint/2010/main" val="173475740"/>
              </p:ext>
            </p:extLst>
          </p:nvPr>
        </p:nvGraphicFramePr>
        <p:xfrm>
          <a:off x="147204" y="2348880"/>
          <a:ext cx="4166749" cy="3048000"/>
        </p:xfrm>
        <a:graphic>
          <a:graphicData uri="http://schemas.openxmlformats.org/drawingml/2006/table">
            <a:tbl>
              <a:tblPr firstRow="1" bandRow="1">
                <a:tableStyleId>{D7AC3CCA-C797-4891-BE02-D94E43425B78}</a:tableStyleId>
              </a:tblPr>
              <a:tblGrid>
                <a:gridCol w="1241654">
                  <a:extLst>
                    <a:ext uri="{9D8B030D-6E8A-4147-A177-3AD203B41FA5}">
                      <a16:colId xmlns:a16="http://schemas.microsoft.com/office/drawing/2014/main" val="3187272358"/>
                    </a:ext>
                  </a:extLst>
                </a:gridCol>
                <a:gridCol w="1293095">
                  <a:extLst>
                    <a:ext uri="{9D8B030D-6E8A-4147-A177-3AD203B41FA5}">
                      <a16:colId xmlns:a16="http://schemas.microsoft.com/office/drawing/2014/main" val="293211647"/>
                    </a:ext>
                  </a:extLst>
                </a:gridCol>
                <a:gridCol w="931058">
                  <a:extLst>
                    <a:ext uri="{9D8B030D-6E8A-4147-A177-3AD203B41FA5}">
                      <a16:colId xmlns:a16="http://schemas.microsoft.com/office/drawing/2014/main" val="4072839407"/>
                    </a:ext>
                  </a:extLst>
                </a:gridCol>
                <a:gridCol w="700942">
                  <a:extLst>
                    <a:ext uri="{9D8B030D-6E8A-4147-A177-3AD203B41FA5}">
                      <a16:colId xmlns:a16="http://schemas.microsoft.com/office/drawing/2014/main" val="3170434647"/>
                    </a:ext>
                  </a:extLst>
                </a:gridCol>
              </a:tblGrid>
              <a:tr h="576064">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Transmit antenna</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Received components</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PL</a:t>
                      </a:r>
                      <a:r>
                        <a:rPr kumimoji="1" lang="en-US" altLang="ja-JP" sz="1600" b="0" i="0" baseline="-25000" dirty="0">
                          <a:latin typeface="Times New Roman" panose="02020603050405020304" pitchFamily="18" charset="0"/>
                          <a:cs typeface="Times New Roman" panose="02020603050405020304" pitchFamily="18" charset="0"/>
                        </a:rPr>
                        <a:t>0</a:t>
                      </a:r>
                      <a:r>
                        <a:rPr kumimoji="1" lang="en-US" altLang="ja-JP" sz="1600" b="0" i="0" baseline="0" dirty="0">
                          <a:latin typeface="Times New Roman" panose="02020603050405020304" pitchFamily="18" charset="0"/>
                          <a:cs typeface="Times New Roman" panose="02020603050405020304" pitchFamily="18" charset="0"/>
                        </a:rPr>
                        <a:t> [dB]</a:t>
                      </a:r>
                      <a:endParaRPr kumimoji="1" lang="en-US" altLang="ja-JP" sz="1600" b="0" i="1" baseline="-25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n</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717929"/>
                  </a:ext>
                </a:extLst>
              </a:tr>
              <a:tr h="736413">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p>
                    <a:p>
                      <a:pPr algn="ctr"/>
                      <a:r>
                        <a:rPr kumimoji="1" lang="en-US" altLang="ja-JP" sz="1600" b="0" i="1" dirty="0">
                          <a:latin typeface="Times New Roman" panose="02020603050405020304" pitchFamily="18" charset="0"/>
                          <a:cs typeface="Times New Roman" panose="02020603050405020304" pitchFamily="18" charset="0"/>
                        </a:rPr>
                        <a:t>y</a:t>
                      </a:r>
                    </a:p>
                    <a:p>
                      <a:pPr algn="ctr"/>
                      <a:r>
                        <a:rPr kumimoji="1" lang="en-US" altLang="ja-JP" sz="1600" b="0" i="1" dirty="0">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109.8</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100.8</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118.5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2.22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3.12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1.23</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53059"/>
                  </a:ext>
                </a:extLst>
              </a:tr>
              <a:tr h="777549">
                <a:tc>
                  <a:txBody>
                    <a:bodyPr/>
                    <a:lstStyle/>
                    <a:p>
                      <a:pPr algn="ctr"/>
                      <a:r>
                        <a:rPr kumimoji="1" lang="en-US" altLang="ja-JP" sz="1600" b="0" i="1" dirty="0">
                          <a:latin typeface="Times New Roman" panose="02020603050405020304" pitchFamily="18" charset="0"/>
                          <a:cs typeface="Times New Roman" panose="02020603050405020304" pitchFamily="18" charset="0"/>
                        </a:rPr>
                        <a:t>y</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p>
                    <a:p>
                      <a:pPr algn="ctr"/>
                      <a:r>
                        <a:rPr kumimoji="1" lang="en-US" altLang="ja-JP" sz="1600" b="0" i="1" dirty="0">
                          <a:latin typeface="Times New Roman" panose="02020603050405020304" pitchFamily="18" charset="0"/>
                          <a:cs typeface="Times New Roman" panose="02020603050405020304" pitchFamily="18" charset="0"/>
                        </a:rPr>
                        <a:t>y</a:t>
                      </a:r>
                    </a:p>
                    <a:p>
                      <a:pPr algn="ctr"/>
                      <a:r>
                        <a:rPr kumimoji="1" lang="en-US" altLang="ja-JP" sz="1600" b="0" i="1" dirty="0">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103.9</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85.3</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101.4</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0.85</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3.02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2.16</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557062"/>
                  </a:ext>
                </a:extLst>
              </a:tr>
              <a:tr h="818685">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z</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solidFill>
                            <a:schemeClr val="tx1"/>
                          </a:solidFill>
                          <a:latin typeface="Times New Roman" panose="02020603050405020304" pitchFamily="18" charset="0"/>
                          <a:cs typeface="Times New Roman" panose="02020603050405020304" pitchFamily="18" charset="0"/>
                        </a:rPr>
                        <a:t>x</a:t>
                      </a:r>
                    </a:p>
                    <a:p>
                      <a:pPr algn="ctr"/>
                      <a:r>
                        <a:rPr kumimoji="1" lang="en-US" altLang="ja-JP" sz="1600" b="0" i="1" dirty="0">
                          <a:solidFill>
                            <a:schemeClr val="tx1"/>
                          </a:solidFill>
                          <a:latin typeface="Times New Roman" panose="02020603050405020304" pitchFamily="18" charset="0"/>
                          <a:cs typeface="Times New Roman" panose="02020603050405020304" pitchFamily="18" charset="0"/>
                        </a:rPr>
                        <a:t>y</a:t>
                      </a:r>
                    </a:p>
                    <a:p>
                      <a:pPr algn="ctr"/>
                      <a:r>
                        <a:rPr kumimoji="1" lang="en-US" altLang="ja-JP" sz="1600" b="0" i="1" dirty="0">
                          <a:solidFill>
                            <a:schemeClr val="tx1"/>
                          </a:solidFill>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87.2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68.2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84.7</a:t>
                      </a:r>
                      <a:endParaRPr kumimoji="1" lang="ja-JP" altLang="en-US" sz="1600" b="0" i="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0.91</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3.27</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2.23</a:t>
                      </a:r>
                      <a:endParaRPr kumimoji="1" lang="ja-JP" altLang="en-US" sz="1600" b="0" i="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368272"/>
                  </a:ext>
                </a:extLst>
              </a:tr>
            </a:tbl>
          </a:graphicData>
        </a:graphic>
      </p:graphicFrame>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7945384-DE6C-EF5D-4B0F-B83169AD6A0E}"/>
                  </a:ext>
                </a:extLst>
              </p:cNvPr>
              <p:cNvSpPr txBox="1"/>
              <p:nvPr/>
            </p:nvSpPr>
            <p:spPr>
              <a:xfrm>
                <a:off x="5603532" y="1522824"/>
                <a:ext cx="2992229" cy="6016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a:rPr kumimoji="1" lang="en-US" altLang="ja-JP" sz="1600" b="0" i="1" smtClean="0">
                              <a:latin typeface="Cambria Math" panose="02040503050406030204" pitchFamily="18" charset="0"/>
                            </a:rPr>
                            <m:t>0,</m:t>
                          </m:r>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+10</m:t>
                      </m:r>
                      <m:r>
                        <a:rPr kumimoji="1" lang="en-US" altLang="ja-JP" sz="1600" b="0" i="1" smtClean="0">
                          <a:latin typeface="Cambria Math" panose="02040503050406030204" pitchFamily="18" charset="0"/>
                        </a:rPr>
                        <m:t>𝑛</m:t>
                      </m:r>
                      <m:func>
                        <m:funcPr>
                          <m:ctrlPr>
                            <a:rPr kumimoji="1" lang="en-US" altLang="ja-JP" sz="1600" b="0" i="1" smtClean="0">
                              <a:latin typeface="Cambria Math" panose="02040503050406030204" pitchFamily="18" charset="0"/>
                            </a:rPr>
                          </m:ctrlPr>
                        </m:funcPr>
                        <m:fName>
                          <m:sSub>
                            <m:sSubPr>
                              <m:ctrlPr>
                                <a:rPr kumimoji="1" lang="en-US" altLang="ja-JP" sz="1600" b="0" i="1" smtClean="0">
                                  <a:latin typeface="Cambria Math" panose="02040503050406030204" pitchFamily="18" charset="0"/>
                                </a:rPr>
                              </m:ctrlPr>
                            </m:sSubPr>
                            <m:e>
                              <m:r>
                                <m:rPr>
                                  <m:sty m:val="p"/>
                                </m:rPr>
                                <a:rPr kumimoji="1" lang="en-US" altLang="ja-JP" sz="1600" b="0" i="0" smtClean="0">
                                  <a:latin typeface="Cambria Math" panose="02040503050406030204" pitchFamily="18" charset="0"/>
                                </a:rPr>
                                <m:t>log</m:t>
                              </m:r>
                            </m:e>
                            <m:sub>
                              <m:r>
                                <a:rPr kumimoji="1" lang="en-US" altLang="ja-JP" sz="1600" b="0" i="1" smtClean="0">
                                  <a:latin typeface="Cambria Math" panose="02040503050406030204" pitchFamily="18" charset="0"/>
                                </a:rPr>
                                <m:t>10</m:t>
                              </m:r>
                            </m:sub>
                          </m:sSub>
                        </m:fName>
                        <m:e>
                          <m:d>
                            <m:dPr>
                              <m:begChr m:val="["/>
                              <m:endChr m:val="]"/>
                              <m:ctrlPr>
                                <a:rPr kumimoji="1" lang="en-US" altLang="ja-JP" sz="1600" b="0" i="1" smtClean="0">
                                  <a:latin typeface="Cambria Math" panose="02040503050406030204" pitchFamily="18" charset="0"/>
                                </a:rPr>
                              </m:ctrlPr>
                            </m:dPr>
                            <m:e>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𝑑</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den>
                              </m:f>
                            </m:e>
                          </m:d>
                        </m:e>
                      </m:func>
                    </m:oMath>
                  </m:oMathPara>
                </a14:m>
                <a:endParaRPr kumimoji="1" lang="ja-JP" altLang="en-US" sz="1600" dirty="0">
                  <a:latin typeface="Times New Roman"/>
                </a:endParaRPr>
              </a:p>
            </p:txBody>
          </p:sp>
        </mc:Choice>
        <mc:Fallback xmlns="">
          <p:sp>
            <p:nvSpPr>
              <p:cNvPr id="8" name="テキスト ボックス 7">
                <a:extLst>
                  <a:ext uri="{FF2B5EF4-FFF2-40B4-BE49-F238E27FC236}">
                    <a16:creationId xmlns:a16="http://schemas.microsoft.com/office/drawing/2014/main" id="{B7945384-DE6C-EF5D-4B0F-B83169AD6A0E}"/>
                  </a:ext>
                </a:extLst>
              </p:cNvPr>
              <p:cNvSpPr txBox="1">
                <a:spLocks noRot="1" noChangeAspect="1" noMove="1" noResize="1" noEditPoints="1" noAdjustHandles="1" noChangeArrowheads="1" noChangeShapeType="1" noTextEdit="1"/>
              </p:cNvSpPr>
              <p:nvPr/>
            </p:nvSpPr>
            <p:spPr>
              <a:xfrm>
                <a:off x="5603532" y="1522824"/>
                <a:ext cx="2992229" cy="601640"/>
              </a:xfrm>
              <a:prstGeom prst="rect">
                <a:avLst/>
              </a:prstGeom>
              <a:blipFill>
                <a:blip r:embed="rId2"/>
                <a:stretch>
                  <a:fillRect/>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89EE131C-0AA6-0056-AE13-B9364ED67A2C}"/>
              </a:ext>
            </a:extLst>
          </p:cNvPr>
          <p:cNvPicPr>
            <a:picLocks noChangeAspect="1"/>
          </p:cNvPicPr>
          <p:nvPr/>
        </p:nvPicPr>
        <p:blipFill>
          <a:blip r:embed="rId3"/>
          <a:stretch>
            <a:fillRect/>
          </a:stretch>
        </p:blipFill>
        <p:spPr>
          <a:xfrm>
            <a:off x="4294075" y="2060848"/>
            <a:ext cx="5239285" cy="3670837"/>
          </a:xfrm>
          <a:prstGeom prst="rect">
            <a:avLst/>
          </a:prstGeom>
        </p:spPr>
      </p:pic>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7BC049F-E578-C117-4A37-990EAB1AA92B}"/>
                  </a:ext>
                </a:extLst>
              </p:cNvPr>
              <p:cNvSpPr txBox="1"/>
              <p:nvPr/>
            </p:nvSpPr>
            <p:spPr>
              <a:xfrm>
                <a:off x="2919275" y="5395006"/>
                <a:ext cx="1374800" cy="338554"/>
              </a:xfrm>
              <a:prstGeom prst="rect">
                <a:avLst/>
              </a:prstGeom>
              <a:noFill/>
            </p:spPr>
            <p:txBody>
              <a:bodyPr wrap="none" rtlCol="0">
                <a:spAutoFit/>
              </a:bodyPr>
              <a:lstStyle/>
              <a:p>
                <a14:m>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=0.408</m:t>
                    </m:r>
                  </m:oMath>
                </a14:m>
                <a:r>
                  <a:rPr kumimoji="1" lang="en-US" altLang="ja-JP" sz="1600" dirty="0">
                    <a:latin typeface="Times New Roman"/>
                  </a:rPr>
                  <a:t> m</a:t>
                </a:r>
                <a:endParaRPr kumimoji="1" lang="ja-JP" altLang="en-US" sz="1600" dirty="0">
                  <a:latin typeface="Times New Roman"/>
                </a:endParaRPr>
              </a:p>
            </p:txBody>
          </p:sp>
        </mc:Choice>
        <mc:Fallback xmlns="">
          <p:sp>
            <p:nvSpPr>
              <p:cNvPr id="3" name="テキスト ボックス 2">
                <a:extLst>
                  <a:ext uri="{FF2B5EF4-FFF2-40B4-BE49-F238E27FC236}">
                    <a16:creationId xmlns:a16="http://schemas.microsoft.com/office/drawing/2014/main" id="{57BC049F-E578-C117-4A37-990EAB1AA92B}"/>
                  </a:ext>
                </a:extLst>
              </p:cNvPr>
              <p:cNvSpPr txBox="1">
                <a:spLocks noRot="1" noChangeAspect="1" noMove="1" noResize="1" noEditPoints="1" noAdjustHandles="1" noChangeArrowheads="1" noChangeShapeType="1" noTextEdit="1"/>
              </p:cNvSpPr>
              <p:nvPr/>
            </p:nvSpPr>
            <p:spPr>
              <a:xfrm>
                <a:off x="2919275" y="5395006"/>
                <a:ext cx="1374800" cy="338554"/>
              </a:xfrm>
              <a:prstGeom prst="rect">
                <a:avLst/>
              </a:prstGeom>
              <a:blipFill>
                <a:blip r:embed="rId4"/>
                <a:stretch>
                  <a:fillRect t="-3571" r="-1835" b="-17857"/>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710B3DA-F262-F624-7507-43DA6EE474B5}"/>
              </a:ext>
            </a:extLst>
          </p:cNvPr>
          <p:cNvSpPr txBox="1"/>
          <p:nvPr/>
        </p:nvSpPr>
        <p:spPr>
          <a:xfrm>
            <a:off x="5952024" y="2071881"/>
            <a:ext cx="2295244"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3538639191"/>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1528</TotalTime>
  <Words>941</Words>
  <Application>Microsoft Macintosh PowerPoint</Application>
  <PresentationFormat>画面に合わせる (4:3)</PresentationFormat>
  <Paragraphs>158</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Arial</vt:lpstr>
      <vt:lpstr>Calibri</vt:lpstr>
      <vt:lpstr>Cambria Math</vt:lpstr>
      <vt:lpstr>Times New Roman</vt:lpstr>
      <vt:lpstr>Wingdings</vt:lpstr>
      <vt:lpstr>Office テーマ</vt:lpstr>
      <vt:lpstr>PowerPoint プレゼンテーション</vt:lpstr>
      <vt:lpstr>Propagation Characteristics of UWB Communication Applications for BCI Use Case</vt:lpstr>
      <vt:lpstr>UWB communication applications</vt:lpstr>
      <vt:lpstr>Path loss analysis for BCI model</vt:lpstr>
      <vt:lpstr>UWB antenna at 3.1 - 10.6 GHz band</vt:lpstr>
      <vt:lpstr>Simulation model</vt:lpstr>
      <vt:lpstr>Antenna placement</vt:lpstr>
      <vt:lpstr>Dielectric constants of human model</vt:lpstr>
      <vt:lpstr>Path loss analysis results</vt:lpstr>
      <vt:lpstr>Path loss analysis results</vt:lpstr>
      <vt:lpstr>Frequency dependency of path loss characteristics</vt:lpstr>
      <vt:lpstr>Frequency dependency of path loss characteristics</vt:lpstr>
      <vt:lpstr>Frequency dependency of path loss characteristics</vt:lpstr>
      <vt:lpstr>Frequency dependency of path loss characteristics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201</cp:revision>
  <cp:lastPrinted>1998-02-10T13:28:06Z</cp:lastPrinted>
  <dcterms:created xsi:type="dcterms:W3CDTF">2022-07-12T12:04:50Z</dcterms:created>
  <dcterms:modified xsi:type="dcterms:W3CDTF">2022-11-12T22:16:16Z</dcterms:modified>
</cp:coreProperties>
</file>