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1"/>
  </p:notesMasterIdLst>
  <p:handoutMasterIdLst>
    <p:handoutMasterId r:id="rId32"/>
  </p:handoutMasterIdLst>
  <p:sldIdLst>
    <p:sldId id="259" r:id="rId2"/>
    <p:sldId id="963" r:id="rId3"/>
    <p:sldId id="938" r:id="rId4"/>
    <p:sldId id="1018" r:id="rId5"/>
    <p:sldId id="260" r:id="rId6"/>
    <p:sldId id="261" r:id="rId7"/>
    <p:sldId id="263" r:id="rId8"/>
    <p:sldId id="262" r:id="rId9"/>
    <p:sldId id="283" r:id="rId10"/>
    <p:sldId id="284" r:id="rId11"/>
    <p:sldId id="287" r:id="rId12"/>
    <p:sldId id="944" r:id="rId13"/>
    <p:sldId id="289" r:id="rId14"/>
    <p:sldId id="1017" r:id="rId15"/>
    <p:sldId id="990" r:id="rId16"/>
    <p:sldId id="1036" r:id="rId17"/>
    <p:sldId id="1033" r:id="rId18"/>
    <p:sldId id="1032" r:id="rId19"/>
    <p:sldId id="1035" r:id="rId20"/>
    <p:sldId id="1037" r:id="rId21"/>
    <p:sldId id="1025" r:id="rId22"/>
    <p:sldId id="1020" r:id="rId23"/>
    <p:sldId id="1026" r:id="rId24"/>
    <p:sldId id="1038" r:id="rId25"/>
    <p:sldId id="1039" r:id="rId26"/>
    <p:sldId id="1034" r:id="rId27"/>
    <p:sldId id="256" r:id="rId28"/>
    <p:sldId id="965" r:id="rId29"/>
    <p:sldId id="985" r:id="rId3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6869" autoAdjust="0"/>
  </p:normalViewPr>
  <p:slideViewPr>
    <p:cSldViewPr>
      <p:cViewPr varScale="1">
        <p:scale>
          <a:sx n="110" d="100"/>
          <a:sy n="110" d="100"/>
        </p:scale>
        <p:origin x="60" y="31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doc.:IEEE802.15-22-0582r3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cn/22/15-22-0664-00-016t-air-interface-protocol-phy-layer.docx" TargetMode="External"/><Relationship Id="rId3" Type="http://schemas.openxmlformats.org/officeDocument/2006/relationships/hyperlink" Target="https://mentor.ieee.org/802.15/revise-document?t=8836100040%7F0" TargetMode="External"/><Relationship Id="rId7" Type="http://schemas.openxmlformats.org/officeDocument/2006/relationships/hyperlink" Target="https://mentor.ieee.org/802.15/revise-document?t=8840100040%7F0" TargetMode="External"/><Relationship Id="rId2" Type="http://schemas.openxmlformats.org/officeDocument/2006/relationships/hyperlink" Target="https://mentor.ieee.org/802.15/dcn/22/15-22-0643-00-016t-direct-peer-to-peer.doc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665-00-016t-air-interface-protocol-mac-layer.docx" TargetMode="External"/><Relationship Id="rId5" Type="http://schemas.openxmlformats.org/officeDocument/2006/relationships/hyperlink" Target="https://mentor.ieee.org/802.15/revise-document?t=8760200040%7F1" TargetMode="External"/><Relationship Id="rId4" Type="http://schemas.openxmlformats.org/officeDocument/2006/relationships/hyperlink" Target="https://mentor.ieee.org/802.15/dcn/22/15-22-0512-01-016t-air-interface-protocol-phy-layer.docx" TargetMode="External"/><Relationship Id="rId9" Type="http://schemas.openxmlformats.org/officeDocument/2006/relationships/hyperlink" Target="https://mentor.ieee.org/802.15/revise-document?t=8840000040%7F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fontScale="92500" lnSpcReduction="10000"/>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a:p>
            <a:r>
              <a:rPr lang="en-US" dirty="0"/>
              <a:t>Approved 802.15-22-0512r0 	TG16t 	Air Interface Protocol - PHY Layer 	</a:t>
            </a:r>
          </a:p>
          <a:p>
            <a:pPr lvl="1"/>
            <a:r>
              <a:rPr lang="en-US" dirty="0"/>
              <a:t>September 2022 Wireless Interim</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Plenary</a:t>
            </a:r>
          </a:p>
        </p:txBody>
      </p:sp>
      <p:graphicFrame>
        <p:nvGraphicFramePr>
          <p:cNvPr id="3" name="Table 2">
            <a:extLst>
              <a:ext uri="{FF2B5EF4-FFF2-40B4-BE49-F238E27FC236}">
                <a16:creationId xmlns:a16="http://schemas.microsoft.com/office/drawing/2014/main" id="{40FD7D41-FEDE-4FC7-996E-C1CC83C4733C}"/>
              </a:ext>
            </a:extLst>
          </p:cNvPr>
          <p:cNvGraphicFramePr>
            <a:graphicFrameLocks noGrp="1"/>
          </p:cNvGraphicFramePr>
          <p:nvPr>
            <p:extLst>
              <p:ext uri="{D42A27DB-BD31-4B8C-83A1-F6EECF244321}">
                <p14:modId xmlns:p14="http://schemas.microsoft.com/office/powerpoint/2010/main" val="2095897264"/>
              </p:ext>
            </p:extLst>
          </p:nvPr>
        </p:nvGraphicFramePr>
        <p:xfrm>
          <a:off x="533400" y="4572000"/>
          <a:ext cx="10363200" cy="1578134"/>
        </p:xfrm>
        <a:graphic>
          <a:graphicData uri="http://schemas.openxmlformats.org/drawingml/2006/table">
            <a:tbl>
              <a:tblPr/>
              <a:tblGrid>
                <a:gridCol w="1295400">
                  <a:extLst>
                    <a:ext uri="{9D8B030D-6E8A-4147-A177-3AD203B41FA5}">
                      <a16:colId xmlns:a16="http://schemas.microsoft.com/office/drawing/2014/main" val="1232912141"/>
                    </a:ext>
                  </a:extLst>
                </a:gridCol>
                <a:gridCol w="1295400">
                  <a:extLst>
                    <a:ext uri="{9D8B030D-6E8A-4147-A177-3AD203B41FA5}">
                      <a16:colId xmlns:a16="http://schemas.microsoft.com/office/drawing/2014/main" val="2239041022"/>
                    </a:ext>
                  </a:extLst>
                </a:gridCol>
                <a:gridCol w="1295400">
                  <a:extLst>
                    <a:ext uri="{9D8B030D-6E8A-4147-A177-3AD203B41FA5}">
                      <a16:colId xmlns:a16="http://schemas.microsoft.com/office/drawing/2014/main" val="187653567"/>
                    </a:ext>
                  </a:extLst>
                </a:gridCol>
                <a:gridCol w="1295400">
                  <a:extLst>
                    <a:ext uri="{9D8B030D-6E8A-4147-A177-3AD203B41FA5}">
                      <a16:colId xmlns:a16="http://schemas.microsoft.com/office/drawing/2014/main" val="1743043126"/>
                    </a:ext>
                  </a:extLst>
                </a:gridCol>
                <a:gridCol w="1295400">
                  <a:extLst>
                    <a:ext uri="{9D8B030D-6E8A-4147-A177-3AD203B41FA5}">
                      <a16:colId xmlns:a16="http://schemas.microsoft.com/office/drawing/2014/main" val="2827821236"/>
                    </a:ext>
                  </a:extLst>
                </a:gridCol>
                <a:gridCol w="1295400">
                  <a:extLst>
                    <a:ext uri="{9D8B030D-6E8A-4147-A177-3AD203B41FA5}">
                      <a16:colId xmlns:a16="http://schemas.microsoft.com/office/drawing/2014/main" val="2099783723"/>
                    </a:ext>
                  </a:extLst>
                </a:gridCol>
                <a:gridCol w="1295400">
                  <a:extLst>
                    <a:ext uri="{9D8B030D-6E8A-4147-A177-3AD203B41FA5}">
                      <a16:colId xmlns:a16="http://schemas.microsoft.com/office/drawing/2014/main" val="296440175"/>
                    </a:ext>
                  </a:extLst>
                </a:gridCol>
                <a:gridCol w="1295400">
                  <a:extLst>
                    <a:ext uri="{9D8B030D-6E8A-4147-A177-3AD203B41FA5}">
                      <a16:colId xmlns:a16="http://schemas.microsoft.com/office/drawing/2014/main" val="2366981583"/>
                    </a:ext>
                  </a:extLst>
                </a:gridCol>
              </a:tblGrid>
              <a:tr h="1578134">
                <a:tc>
                  <a:txBody>
                    <a:bodyPr/>
                    <a:lstStyle/>
                    <a:p>
                      <a:endParaRPr lang="en-US" dirty="0"/>
                    </a:p>
                    <a:p>
                      <a:endParaRPr lang="en-US" dirty="0"/>
                    </a:p>
                    <a:p>
                      <a:r>
                        <a:rPr lang="en-US" dirty="0"/>
                        <a:t>14-Nov-2022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ieee802.16t MAC Layer</a:t>
                      </a:r>
                    </a:p>
                  </a:txBody>
                  <a:tcPr anchor="ctr">
                    <a:lnL>
                      <a:noFill/>
                    </a:lnL>
                    <a:lnR>
                      <a:noFill/>
                    </a:lnR>
                    <a:lnT>
                      <a:noFill/>
                    </a:lnT>
                    <a:lnB>
                      <a:noFill/>
                    </a:lnB>
                  </a:tcPr>
                </a:tc>
                <a:tc>
                  <a:txBody>
                    <a:bodyPr/>
                    <a:lstStyle/>
                    <a:p>
                      <a:r>
                        <a:rPr lang="en-US"/>
                        <a:t>Menashe Shahar</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737919154"/>
                  </a:ext>
                </a:extLst>
              </a:tr>
            </a:tbl>
          </a:graphicData>
        </a:graphic>
      </p:graphicFrame>
      <p:pic>
        <p:nvPicPr>
          <p:cNvPr id="5" name="Picture 4">
            <a:extLst>
              <a:ext uri="{FF2B5EF4-FFF2-40B4-BE49-F238E27FC236}">
                <a16:creationId xmlns:a16="http://schemas.microsoft.com/office/drawing/2014/main" id="{840FC7B7-337B-4CF7-BA68-CF79CDA5C366}"/>
              </a:ext>
            </a:extLst>
          </p:cNvPr>
          <p:cNvPicPr>
            <a:picLocks noChangeAspect="1"/>
          </p:cNvPicPr>
          <p:nvPr/>
        </p:nvPicPr>
        <p:blipFill>
          <a:blip r:embed="rId2"/>
          <a:stretch>
            <a:fillRect/>
          </a:stretch>
        </p:blipFill>
        <p:spPr>
          <a:xfrm>
            <a:off x="533400" y="1331122"/>
            <a:ext cx="9067800" cy="3240878"/>
          </a:xfrm>
          <a:prstGeom prst="rect">
            <a:avLst/>
          </a:prstGeom>
        </p:spPr>
      </p:pic>
      <p:sp>
        <p:nvSpPr>
          <p:cNvPr id="6" name="TextBox 5">
            <a:extLst>
              <a:ext uri="{FF2B5EF4-FFF2-40B4-BE49-F238E27FC236}">
                <a16:creationId xmlns:a16="http://schemas.microsoft.com/office/drawing/2014/main" id="{47CAE8A0-FD53-47CE-B1A9-EC9257742155}"/>
              </a:ext>
            </a:extLst>
          </p:cNvPr>
          <p:cNvSpPr txBox="1"/>
          <p:nvPr/>
        </p:nvSpPr>
        <p:spPr>
          <a:xfrm>
            <a:off x="685800" y="4263284"/>
            <a:ext cx="2148089" cy="369332"/>
          </a:xfrm>
          <a:prstGeom prst="rect">
            <a:avLst/>
          </a:prstGeom>
          <a:noFill/>
        </p:spPr>
        <p:txBody>
          <a:bodyPr wrap="none" rtlCol="0">
            <a:spAutoFit/>
          </a:bodyPr>
          <a:lstStyle/>
          <a:p>
            <a:r>
              <a:rPr lang="en-US" dirty="0"/>
              <a:t>Draft D0.1 for review</a:t>
            </a:r>
          </a:p>
        </p:txBody>
      </p:sp>
      <p:graphicFrame>
        <p:nvGraphicFramePr>
          <p:cNvPr id="7" name="Table 6">
            <a:extLst>
              <a:ext uri="{FF2B5EF4-FFF2-40B4-BE49-F238E27FC236}">
                <a16:creationId xmlns:a16="http://schemas.microsoft.com/office/drawing/2014/main" id="{D0C5E72F-EDF4-4AC0-BE84-7E1F8B557157}"/>
              </a:ext>
            </a:extLst>
          </p:cNvPr>
          <p:cNvGraphicFramePr>
            <a:graphicFrameLocks noGrp="1"/>
          </p:cNvGraphicFramePr>
          <p:nvPr>
            <p:extLst>
              <p:ext uri="{D42A27DB-BD31-4B8C-83A1-F6EECF244321}">
                <p14:modId xmlns:p14="http://schemas.microsoft.com/office/powerpoint/2010/main" val="3837921591"/>
              </p:ext>
            </p:extLst>
          </p:nvPr>
        </p:nvGraphicFramePr>
        <p:xfrm>
          <a:off x="1676400" y="5867400"/>
          <a:ext cx="9525000" cy="914400"/>
        </p:xfrm>
        <a:graphic>
          <a:graphicData uri="http://schemas.openxmlformats.org/drawingml/2006/table">
            <a:tbl>
              <a:tblPr/>
              <a:tblGrid>
                <a:gridCol w="1905000">
                  <a:extLst>
                    <a:ext uri="{9D8B030D-6E8A-4147-A177-3AD203B41FA5}">
                      <a16:colId xmlns:a16="http://schemas.microsoft.com/office/drawing/2014/main" val="3491218328"/>
                    </a:ext>
                  </a:extLst>
                </a:gridCol>
                <a:gridCol w="1905000">
                  <a:extLst>
                    <a:ext uri="{9D8B030D-6E8A-4147-A177-3AD203B41FA5}">
                      <a16:colId xmlns:a16="http://schemas.microsoft.com/office/drawing/2014/main" val="3786194108"/>
                    </a:ext>
                  </a:extLst>
                </a:gridCol>
                <a:gridCol w="1905000">
                  <a:extLst>
                    <a:ext uri="{9D8B030D-6E8A-4147-A177-3AD203B41FA5}">
                      <a16:colId xmlns:a16="http://schemas.microsoft.com/office/drawing/2014/main" val="3644385021"/>
                    </a:ext>
                  </a:extLst>
                </a:gridCol>
                <a:gridCol w="1905000">
                  <a:extLst>
                    <a:ext uri="{9D8B030D-6E8A-4147-A177-3AD203B41FA5}">
                      <a16:colId xmlns:a16="http://schemas.microsoft.com/office/drawing/2014/main" val="1180032276"/>
                    </a:ext>
                  </a:extLst>
                </a:gridCol>
                <a:gridCol w="1905000">
                  <a:extLst>
                    <a:ext uri="{9D8B030D-6E8A-4147-A177-3AD203B41FA5}">
                      <a16:colId xmlns:a16="http://schemas.microsoft.com/office/drawing/2014/main" val="100001761"/>
                    </a:ext>
                  </a:extLst>
                </a:gridCol>
              </a:tblGrid>
              <a:tr h="0">
                <a:tc>
                  <a:txBody>
                    <a:bodyPr/>
                    <a:lstStyle/>
                    <a:p>
                      <a:r>
                        <a:rPr lang="en-US" dirty="0"/>
                        <a:t>630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Filtering result with fixed point math</a:t>
                      </a:r>
                    </a:p>
                  </a:txBody>
                  <a:tcPr anchor="ctr">
                    <a:lnL>
                      <a:noFill/>
                    </a:lnL>
                    <a:lnR>
                      <a:noFill/>
                    </a:lnR>
                    <a:lnT>
                      <a:noFill/>
                    </a:lnT>
                    <a:lnB>
                      <a:noFill/>
                    </a:lnB>
                  </a:tcPr>
                </a:tc>
                <a:tc>
                  <a:txBody>
                    <a:bodyPr/>
                    <a:lstStyle/>
                    <a:p>
                      <a:r>
                        <a:rPr lang="en-US" dirty="0" err="1"/>
                        <a:t>Juha</a:t>
                      </a:r>
                      <a:r>
                        <a:rPr lang="en-US" dirty="0"/>
                        <a:t> </a:t>
                      </a:r>
                      <a:r>
                        <a:rPr lang="en-US" dirty="0" err="1"/>
                        <a:t>Juntunen</a:t>
                      </a:r>
                      <a:r>
                        <a:rPr lang="en-US" dirty="0"/>
                        <a:t> (MCC)</a:t>
                      </a:r>
                    </a:p>
                  </a:txBody>
                  <a:tcPr anchor="ctr">
                    <a:lnL>
                      <a:noFill/>
                    </a:lnL>
                    <a:lnR>
                      <a:noFill/>
                    </a:lnR>
                    <a:lnT>
                      <a:noFill/>
                    </a:lnT>
                    <a:lnB>
                      <a:noFill/>
                    </a:lnB>
                  </a:tcPr>
                </a:tc>
                <a:extLst>
                  <a:ext uri="{0D108BD9-81ED-4DB2-BD59-A6C34878D82A}">
                    <a16:rowId xmlns:a16="http://schemas.microsoft.com/office/drawing/2014/main" val="178796053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1A4B-4C03-4BFF-9B18-67C8324CD38D}"/>
              </a:ext>
            </a:extLst>
          </p:cNvPr>
          <p:cNvSpPr>
            <a:spLocks noGrp="1"/>
          </p:cNvSpPr>
          <p:nvPr>
            <p:ph type="title"/>
          </p:nvPr>
        </p:nvSpPr>
        <p:spPr/>
        <p:txBody>
          <a:bodyPr/>
          <a:lstStyle/>
          <a:p>
            <a:r>
              <a:rPr lang="en-US" dirty="0"/>
              <a:t>Contributions on 2022-11-16</a:t>
            </a:r>
          </a:p>
        </p:txBody>
      </p:sp>
      <p:graphicFrame>
        <p:nvGraphicFramePr>
          <p:cNvPr id="7" name="Content Placeholder 6">
            <a:extLst>
              <a:ext uri="{FF2B5EF4-FFF2-40B4-BE49-F238E27FC236}">
                <a16:creationId xmlns:a16="http://schemas.microsoft.com/office/drawing/2014/main" id="{5CCC7FAB-0F1C-40E5-BA8A-E9936E6B2F69}"/>
              </a:ext>
            </a:extLst>
          </p:cNvPr>
          <p:cNvGraphicFramePr>
            <a:graphicFrameLocks noGrp="1"/>
          </p:cNvGraphicFramePr>
          <p:nvPr>
            <p:ph idx="1"/>
            <p:extLst>
              <p:ext uri="{D42A27DB-BD31-4B8C-83A1-F6EECF244321}">
                <p14:modId xmlns:p14="http://schemas.microsoft.com/office/powerpoint/2010/main" val="469139735"/>
              </p:ext>
            </p:extLst>
          </p:nvPr>
        </p:nvGraphicFramePr>
        <p:xfrm>
          <a:off x="685800" y="1524000"/>
          <a:ext cx="10515600" cy="2377440"/>
        </p:xfrm>
        <a:graphic>
          <a:graphicData uri="http://schemas.openxmlformats.org/drawingml/2006/table">
            <a:tbl>
              <a:tblPr/>
              <a:tblGrid>
                <a:gridCol w="1168400">
                  <a:extLst>
                    <a:ext uri="{9D8B030D-6E8A-4147-A177-3AD203B41FA5}">
                      <a16:colId xmlns:a16="http://schemas.microsoft.com/office/drawing/2014/main" val="2984286353"/>
                    </a:ext>
                  </a:extLst>
                </a:gridCol>
                <a:gridCol w="1168400">
                  <a:extLst>
                    <a:ext uri="{9D8B030D-6E8A-4147-A177-3AD203B41FA5}">
                      <a16:colId xmlns:a16="http://schemas.microsoft.com/office/drawing/2014/main" val="3622493929"/>
                    </a:ext>
                  </a:extLst>
                </a:gridCol>
                <a:gridCol w="1168400">
                  <a:extLst>
                    <a:ext uri="{9D8B030D-6E8A-4147-A177-3AD203B41FA5}">
                      <a16:colId xmlns:a16="http://schemas.microsoft.com/office/drawing/2014/main" val="969231184"/>
                    </a:ext>
                  </a:extLst>
                </a:gridCol>
                <a:gridCol w="1168400">
                  <a:extLst>
                    <a:ext uri="{9D8B030D-6E8A-4147-A177-3AD203B41FA5}">
                      <a16:colId xmlns:a16="http://schemas.microsoft.com/office/drawing/2014/main" val="658208072"/>
                    </a:ext>
                  </a:extLst>
                </a:gridCol>
                <a:gridCol w="1168400">
                  <a:extLst>
                    <a:ext uri="{9D8B030D-6E8A-4147-A177-3AD203B41FA5}">
                      <a16:colId xmlns:a16="http://schemas.microsoft.com/office/drawing/2014/main" val="1711808463"/>
                    </a:ext>
                  </a:extLst>
                </a:gridCol>
                <a:gridCol w="1168400">
                  <a:extLst>
                    <a:ext uri="{9D8B030D-6E8A-4147-A177-3AD203B41FA5}">
                      <a16:colId xmlns:a16="http://schemas.microsoft.com/office/drawing/2014/main" val="1260626091"/>
                    </a:ext>
                  </a:extLst>
                </a:gridCol>
                <a:gridCol w="1168400">
                  <a:extLst>
                    <a:ext uri="{9D8B030D-6E8A-4147-A177-3AD203B41FA5}">
                      <a16:colId xmlns:a16="http://schemas.microsoft.com/office/drawing/2014/main" val="3362255947"/>
                    </a:ext>
                  </a:extLst>
                </a:gridCol>
                <a:gridCol w="1168400">
                  <a:extLst>
                    <a:ext uri="{9D8B030D-6E8A-4147-A177-3AD203B41FA5}">
                      <a16:colId xmlns:a16="http://schemas.microsoft.com/office/drawing/2014/main" val="47064099"/>
                    </a:ext>
                  </a:extLst>
                </a:gridCol>
                <a:gridCol w="1168400">
                  <a:extLst>
                    <a:ext uri="{9D8B030D-6E8A-4147-A177-3AD203B41FA5}">
                      <a16:colId xmlns:a16="http://schemas.microsoft.com/office/drawing/2014/main" val="4183085461"/>
                    </a:ext>
                  </a:extLst>
                </a:gridCol>
              </a:tblGrid>
              <a:tr h="0">
                <a:tc>
                  <a:txBody>
                    <a:bodyPr/>
                    <a:lstStyle/>
                    <a:p>
                      <a:r>
                        <a:rPr lang="en-US" dirty="0"/>
                        <a:t>16-Nov-2022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a:t>
                      </a:r>
                    </a:p>
                  </a:txBody>
                  <a:tcPr anchor="ctr">
                    <a:lnL>
                      <a:noFill/>
                    </a:lnL>
                    <a:lnR>
                      <a:noFill/>
                    </a:lnR>
                    <a:lnT>
                      <a:noFill/>
                    </a:lnT>
                    <a:lnB>
                      <a:noFill/>
                    </a:lnB>
                  </a:tcPr>
                </a:tc>
                <a:tc>
                  <a:txBody>
                    <a:bodyPr/>
                    <a:lstStyle/>
                    <a:p>
                      <a:r>
                        <a:rPr lang="en-US"/>
                        <a:t>16-Nov-2022 00:36:03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195014868"/>
                  </a:ext>
                </a:extLst>
              </a:tr>
              <a:tr h="0">
                <a:tc>
                  <a:txBody>
                    <a:bodyPr/>
                    <a:lstStyle/>
                    <a:p>
                      <a:r>
                        <a:rPr lang="en-US"/>
                        <a:t>15-Nov-2022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512</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Air Interface Protocol - PHY Layer</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15-Nov-2022 04:59:43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103295811"/>
                  </a:ext>
                </a:extLst>
              </a:tr>
            </a:tbl>
          </a:graphicData>
        </a:graphic>
      </p:graphicFrame>
      <p:sp>
        <p:nvSpPr>
          <p:cNvPr id="4" name="Date Placeholder 3">
            <a:extLst>
              <a:ext uri="{FF2B5EF4-FFF2-40B4-BE49-F238E27FC236}">
                <a16:creationId xmlns:a16="http://schemas.microsoft.com/office/drawing/2014/main" id="{5B40A08E-A319-4280-B35A-A4884B4DD77A}"/>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0B753F54-4E34-4A65-A4F8-CFC5FE26972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D09D605-6DDE-4F23-B1E0-10FAF99C123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graphicFrame>
        <p:nvGraphicFramePr>
          <p:cNvPr id="8" name="Table 7">
            <a:extLst>
              <a:ext uri="{FF2B5EF4-FFF2-40B4-BE49-F238E27FC236}">
                <a16:creationId xmlns:a16="http://schemas.microsoft.com/office/drawing/2014/main" id="{30537A42-D258-44FC-A589-4E231EDD7E9C}"/>
              </a:ext>
            </a:extLst>
          </p:cNvPr>
          <p:cNvGraphicFramePr>
            <a:graphicFrameLocks noGrp="1"/>
          </p:cNvGraphicFramePr>
          <p:nvPr>
            <p:extLst>
              <p:ext uri="{D42A27DB-BD31-4B8C-83A1-F6EECF244321}">
                <p14:modId xmlns:p14="http://schemas.microsoft.com/office/powerpoint/2010/main" val="2040546406"/>
              </p:ext>
            </p:extLst>
          </p:nvPr>
        </p:nvGraphicFramePr>
        <p:xfrm>
          <a:off x="685800" y="3905922"/>
          <a:ext cx="10515600" cy="2651760"/>
        </p:xfrm>
        <a:graphic>
          <a:graphicData uri="http://schemas.openxmlformats.org/drawingml/2006/table">
            <a:tbl>
              <a:tblPr/>
              <a:tblGrid>
                <a:gridCol w="1168400">
                  <a:extLst>
                    <a:ext uri="{9D8B030D-6E8A-4147-A177-3AD203B41FA5}">
                      <a16:colId xmlns:a16="http://schemas.microsoft.com/office/drawing/2014/main" val="1138737028"/>
                    </a:ext>
                  </a:extLst>
                </a:gridCol>
                <a:gridCol w="1168400">
                  <a:extLst>
                    <a:ext uri="{9D8B030D-6E8A-4147-A177-3AD203B41FA5}">
                      <a16:colId xmlns:a16="http://schemas.microsoft.com/office/drawing/2014/main" val="3130072692"/>
                    </a:ext>
                  </a:extLst>
                </a:gridCol>
                <a:gridCol w="1168400">
                  <a:extLst>
                    <a:ext uri="{9D8B030D-6E8A-4147-A177-3AD203B41FA5}">
                      <a16:colId xmlns:a16="http://schemas.microsoft.com/office/drawing/2014/main" val="2730842622"/>
                    </a:ext>
                  </a:extLst>
                </a:gridCol>
                <a:gridCol w="1168400">
                  <a:extLst>
                    <a:ext uri="{9D8B030D-6E8A-4147-A177-3AD203B41FA5}">
                      <a16:colId xmlns:a16="http://schemas.microsoft.com/office/drawing/2014/main" val="3832670595"/>
                    </a:ext>
                  </a:extLst>
                </a:gridCol>
                <a:gridCol w="1168400">
                  <a:extLst>
                    <a:ext uri="{9D8B030D-6E8A-4147-A177-3AD203B41FA5}">
                      <a16:colId xmlns:a16="http://schemas.microsoft.com/office/drawing/2014/main" val="3730116680"/>
                    </a:ext>
                  </a:extLst>
                </a:gridCol>
                <a:gridCol w="1168400">
                  <a:extLst>
                    <a:ext uri="{9D8B030D-6E8A-4147-A177-3AD203B41FA5}">
                      <a16:colId xmlns:a16="http://schemas.microsoft.com/office/drawing/2014/main" val="3767350607"/>
                    </a:ext>
                  </a:extLst>
                </a:gridCol>
                <a:gridCol w="1168400">
                  <a:extLst>
                    <a:ext uri="{9D8B030D-6E8A-4147-A177-3AD203B41FA5}">
                      <a16:colId xmlns:a16="http://schemas.microsoft.com/office/drawing/2014/main" val="4023709086"/>
                    </a:ext>
                  </a:extLst>
                </a:gridCol>
                <a:gridCol w="1168400">
                  <a:extLst>
                    <a:ext uri="{9D8B030D-6E8A-4147-A177-3AD203B41FA5}">
                      <a16:colId xmlns:a16="http://schemas.microsoft.com/office/drawing/2014/main" val="1951520826"/>
                    </a:ext>
                  </a:extLst>
                </a:gridCol>
                <a:gridCol w="1168400">
                  <a:extLst>
                    <a:ext uri="{9D8B030D-6E8A-4147-A177-3AD203B41FA5}">
                      <a16:colId xmlns:a16="http://schemas.microsoft.com/office/drawing/2014/main" val="2484728436"/>
                    </a:ext>
                  </a:extLst>
                </a:gridCol>
              </a:tblGrid>
              <a:tr h="0">
                <a:tc>
                  <a:txBody>
                    <a:bodyPr/>
                    <a:lstStyle/>
                    <a:p>
                      <a:r>
                        <a:rPr lang="en-US"/>
                        <a:t>17-Nov-2022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665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Air Interface Protocol MAC Layer</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17-Nov-2022 00:56:13 ET</a:t>
                      </a:r>
                    </a:p>
                  </a:txBody>
                  <a:tcPr anchor="ctr">
                    <a:lnL>
                      <a:noFill/>
                    </a:lnL>
                    <a:lnR>
                      <a:noFill/>
                    </a:lnR>
                    <a:lnT>
                      <a:noFill/>
                    </a:lnT>
                    <a:lnB>
                      <a:noFill/>
                    </a:lnB>
                  </a:tcPr>
                </a:tc>
                <a:tc>
                  <a:txBody>
                    <a:bodyPr/>
                    <a:lstStyle/>
                    <a:p>
                      <a:r>
                        <a:rPr lang="en-US">
                          <a:hlinkClick r:id="rId6"/>
                        </a:rPr>
                        <a:t>Download</a:t>
                      </a:r>
                      <a:r>
                        <a:rPr lang="en-US"/>
                        <a:t>, </a:t>
                      </a:r>
                      <a:r>
                        <a:rPr lang="en-US">
                          <a:hlinkClick r:id="rId7"/>
                        </a:rPr>
                        <a:t>Revise</a:t>
                      </a:r>
                      <a:endParaRPr lang="en-US"/>
                    </a:p>
                  </a:txBody>
                  <a:tcPr anchor="ctr">
                    <a:lnL>
                      <a:noFill/>
                    </a:lnL>
                    <a:lnR>
                      <a:noFill/>
                    </a:lnR>
                    <a:lnT>
                      <a:noFill/>
                    </a:lnT>
                    <a:lnB>
                      <a:noFill/>
                    </a:lnB>
                  </a:tcPr>
                </a:tc>
                <a:extLst>
                  <a:ext uri="{0D108BD9-81ED-4DB2-BD59-A6C34878D82A}">
                    <a16:rowId xmlns:a16="http://schemas.microsoft.com/office/drawing/2014/main" val="2221616295"/>
                  </a:ext>
                </a:extLst>
              </a:tr>
              <a:tr h="0">
                <a:tc>
                  <a:txBody>
                    <a:bodyPr/>
                    <a:lstStyle/>
                    <a:p>
                      <a:r>
                        <a:rPr lang="en-US"/>
                        <a:t>17-Nov-2022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664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Air Interface Protocol - PHY Layer</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17-Nov-2022 00:52:32 ET</a:t>
                      </a:r>
                    </a:p>
                  </a:txBody>
                  <a:tcPr anchor="ctr">
                    <a:lnL>
                      <a:noFill/>
                    </a:lnL>
                    <a:lnR>
                      <a:noFill/>
                    </a:lnR>
                    <a:lnT>
                      <a:noFill/>
                    </a:lnT>
                    <a:lnB>
                      <a:noFill/>
                    </a:lnB>
                  </a:tcPr>
                </a:tc>
                <a:tc>
                  <a:txBody>
                    <a:bodyPr/>
                    <a:lstStyle/>
                    <a:p>
                      <a:r>
                        <a:rPr lang="en-US" dirty="0">
                          <a:hlinkClick r:id="rId8"/>
                        </a:rPr>
                        <a:t>Download</a:t>
                      </a:r>
                      <a:r>
                        <a:rPr lang="en-US" dirty="0"/>
                        <a:t>, </a:t>
                      </a:r>
                      <a:r>
                        <a:rPr lang="en-US" dirty="0">
                          <a:hlinkClick r:id="rId9"/>
                        </a:rPr>
                        <a:t>Revise</a:t>
                      </a:r>
                      <a:endParaRPr lang="en-US" dirty="0"/>
                    </a:p>
                  </a:txBody>
                  <a:tcPr anchor="ctr">
                    <a:lnL>
                      <a:noFill/>
                    </a:lnL>
                    <a:lnR>
                      <a:noFill/>
                    </a:lnR>
                    <a:lnT>
                      <a:noFill/>
                    </a:lnT>
                    <a:lnB>
                      <a:noFill/>
                    </a:lnB>
                  </a:tcPr>
                </a:tc>
                <a:extLst>
                  <a:ext uri="{0D108BD9-81ED-4DB2-BD59-A6C34878D82A}">
                    <a16:rowId xmlns:a16="http://schemas.microsoft.com/office/drawing/2014/main" val="4138265553"/>
                  </a:ext>
                </a:extLst>
              </a:tr>
            </a:tbl>
          </a:graphicData>
        </a:graphic>
      </p:graphicFrame>
      <p:sp>
        <p:nvSpPr>
          <p:cNvPr id="9" name="TextBox 8">
            <a:extLst>
              <a:ext uri="{FF2B5EF4-FFF2-40B4-BE49-F238E27FC236}">
                <a16:creationId xmlns:a16="http://schemas.microsoft.com/office/drawing/2014/main" id="{616BF7D4-BC66-4F8F-8604-05B480EB4BFB}"/>
              </a:ext>
            </a:extLst>
          </p:cNvPr>
          <p:cNvSpPr txBox="1"/>
          <p:nvPr/>
        </p:nvSpPr>
        <p:spPr>
          <a:xfrm>
            <a:off x="304800" y="3945374"/>
            <a:ext cx="1261884" cy="369332"/>
          </a:xfrm>
          <a:prstGeom prst="rect">
            <a:avLst/>
          </a:prstGeom>
          <a:noFill/>
        </p:spPr>
        <p:txBody>
          <a:bodyPr wrap="none" rtlCol="0">
            <a:spAutoFit/>
          </a:bodyPr>
          <a:lstStyle/>
          <a:p>
            <a:r>
              <a:rPr lang="en-US" dirty="0"/>
              <a:t>2022-11-17</a:t>
            </a:r>
          </a:p>
        </p:txBody>
      </p:sp>
    </p:spTree>
    <p:extLst>
      <p:ext uri="{BB962C8B-B14F-4D97-AF65-F5344CB8AC3E}">
        <p14:creationId xmlns:p14="http://schemas.microsoft.com/office/powerpoint/2010/main" val="55523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A9947-DC0A-47CA-9AA7-6D6531449F53}"/>
              </a:ext>
            </a:extLst>
          </p:cNvPr>
          <p:cNvSpPr>
            <a:spLocks noGrp="1"/>
          </p:cNvSpPr>
          <p:nvPr>
            <p:ph type="title"/>
          </p:nvPr>
        </p:nvSpPr>
        <p:spPr/>
        <p:txBody>
          <a:bodyPr/>
          <a:lstStyle/>
          <a:p>
            <a:r>
              <a:rPr lang="en-US" dirty="0"/>
              <a:t>Discussion on Draft</a:t>
            </a:r>
          </a:p>
        </p:txBody>
      </p:sp>
      <p:sp>
        <p:nvSpPr>
          <p:cNvPr id="3" name="Content Placeholder 2">
            <a:extLst>
              <a:ext uri="{FF2B5EF4-FFF2-40B4-BE49-F238E27FC236}">
                <a16:creationId xmlns:a16="http://schemas.microsoft.com/office/drawing/2014/main" id="{D89C0646-1B62-4727-8FA7-293F75A8ACBE}"/>
              </a:ext>
            </a:extLst>
          </p:cNvPr>
          <p:cNvSpPr>
            <a:spLocks noGrp="1"/>
          </p:cNvSpPr>
          <p:nvPr>
            <p:ph idx="1"/>
          </p:nvPr>
        </p:nvSpPr>
        <p:spPr>
          <a:xfrm>
            <a:off x="838200" y="1752600"/>
            <a:ext cx="10515600" cy="4351338"/>
          </a:xfrm>
        </p:spPr>
        <p:txBody>
          <a:bodyPr/>
          <a:lstStyle/>
          <a:p>
            <a:r>
              <a:rPr lang="en-US" dirty="0"/>
              <a:t>Provide diagrams that are usable in B/W with shading</a:t>
            </a:r>
          </a:p>
          <a:p>
            <a:r>
              <a:rPr lang="en-US" dirty="0"/>
              <a:t>Minimum font size for text in figures from style manual  (9pt +/-1 </a:t>
            </a:r>
            <a:r>
              <a:rPr lang="en-US" dirty="0" err="1"/>
              <a:t>pt</a:t>
            </a:r>
            <a:r>
              <a:rPr lang="en-US" dirty="0"/>
              <a:t>)</a:t>
            </a:r>
          </a:p>
          <a:p>
            <a:r>
              <a:rPr lang="en-US" dirty="0"/>
              <a:t>Change “Refers” to be “shall be implemented as in 8.4.3.2.1 </a:t>
            </a:r>
            <a:r>
              <a:rPr lang="en-US" dirty="0" err="1"/>
              <a:t>etc</a:t>
            </a:r>
            <a:r>
              <a:rPr lang="en-US" dirty="0"/>
              <a:t>”</a:t>
            </a:r>
          </a:p>
          <a:p>
            <a:r>
              <a:rPr lang="en-US" dirty="0"/>
              <a:t>Every figure must be introduced and referenced from text</a:t>
            </a:r>
          </a:p>
          <a:p>
            <a:r>
              <a:rPr lang="en-US" dirty="0"/>
              <a:t>The draft needs to be updated to use the 512r1, which is not yet posted. </a:t>
            </a:r>
          </a:p>
          <a:p>
            <a:endParaRPr lang="en-US" dirty="0"/>
          </a:p>
        </p:txBody>
      </p:sp>
      <p:sp>
        <p:nvSpPr>
          <p:cNvPr id="4" name="Date Placeholder 3">
            <a:extLst>
              <a:ext uri="{FF2B5EF4-FFF2-40B4-BE49-F238E27FC236}">
                <a16:creationId xmlns:a16="http://schemas.microsoft.com/office/drawing/2014/main" id="{13E0DFE6-F413-4F01-922A-C5B00A05DD9E}"/>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780FD56E-BE5E-4DA8-8028-369DDBD9BE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57B6537-3E70-4CD1-BE61-E65D987D9F8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38979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BBA-BA98-46ED-A907-C2B8E8038008}"/>
              </a:ext>
            </a:extLst>
          </p:cNvPr>
          <p:cNvSpPr>
            <a:spLocks noGrp="1"/>
          </p:cNvSpPr>
          <p:nvPr>
            <p:ph type="title"/>
          </p:nvPr>
        </p:nvSpPr>
        <p:spPr/>
        <p:txBody>
          <a:bodyPr/>
          <a:lstStyle/>
          <a:p>
            <a:r>
              <a:rPr lang="en-US" dirty="0"/>
              <a:t>Discussion on 615r0 MAC Layer</a:t>
            </a:r>
          </a:p>
        </p:txBody>
      </p:sp>
      <p:sp>
        <p:nvSpPr>
          <p:cNvPr id="4" name="Date Placeholder 3">
            <a:extLst>
              <a:ext uri="{FF2B5EF4-FFF2-40B4-BE49-F238E27FC236}">
                <a16:creationId xmlns:a16="http://schemas.microsoft.com/office/drawing/2014/main" id="{33BC5BE2-1456-47B2-8AC1-B0866BD972FB}"/>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F7A1FA69-B445-45B2-B4D2-43D1EB02EBF2}"/>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E572D521-A3D2-4F04-9AFF-1F4C6D7FB1DD}"/>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8" name="Content Placeholder 7">
            <a:extLst>
              <a:ext uri="{FF2B5EF4-FFF2-40B4-BE49-F238E27FC236}">
                <a16:creationId xmlns:a16="http://schemas.microsoft.com/office/drawing/2014/main" id="{149D9EC9-7D0C-41A8-875D-7CBF54103B20}"/>
              </a:ext>
            </a:extLst>
          </p:cNvPr>
          <p:cNvSpPr>
            <a:spLocks noGrp="1"/>
          </p:cNvSpPr>
          <p:nvPr>
            <p:ph idx="1"/>
          </p:nvPr>
        </p:nvSpPr>
        <p:spPr>
          <a:xfrm>
            <a:off x="838200" y="1371600"/>
            <a:ext cx="10515600" cy="4984750"/>
          </a:xfrm>
        </p:spPr>
        <p:txBody>
          <a:bodyPr>
            <a:normAutofit fontScale="62500" lnSpcReduction="20000"/>
          </a:bodyPr>
          <a:lstStyle/>
          <a:p>
            <a:r>
              <a:rPr lang="en-US" dirty="0"/>
              <a:t>Consider removing section 4.4 regarding BSC</a:t>
            </a:r>
          </a:p>
          <a:p>
            <a:r>
              <a:rPr lang="en-US" dirty="0"/>
              <a:t>TG members to review 615r0 over next day. </a:t>
            </a:r>
          </a:p>
          <a:p>
            <a:pPr lvl="1"/>
            <a:r>
              <a:rPr lang="en-US" dirty="0"/>
              <a:t>We will consider approving it on Thursday</a:t>
            </a:r>
          </a:p>
          <a:p>
            <a:r>
              <a:rPr lang="en-US" sz="2200" dirty="0">
                <a:effectLst/>
                <a:latin typeface="Calibri" panose="020F0502020204030204" pitchFamily="34" charset="0"/>
                <a:ea typeface="Calibri" panose="020F0502020204030204" pitchFamily="34" charset="0"/>
              </a:rPr>
              <a:t>In 802.16t, the placement of the fixed size grant does not vary, and the allocation is conveyed one-time in single allocation message. </a:t>
            </a:r>
          </a:p>
          <a:p>
            <a:pPr lvl="1"/>
            <a:r>
              <a:rPr lang="en-US" dirty="0">
                <a:latin typeface="Calibri" panose="020F0502020204030204" pitchFamily="34" charset="0"/>
              </a:rPr>
              <a:t>What is recovery mechanism if allocation is missed?</a:t>
            </a:r>
          </a:p>
          <a:p>
            <a:r>
              <a:rPr lang="en-US" dirty="0">
                <a:latin typeface="Calibri" panose="020F0502020204030204" pitchFamily="34" charset="0"/>
              </a:rPr>
              <a:t>Do we need dynamic reallocation of subchannel groups?  Would a given subchannel be able to have dynamic MCS based on conditions? </a:t>
            </a:r>
          </a:p>
          <a:p>
            <a:r>
              <a:rPr lang="en-US" dirty="0">
                <a:latin typeface="Calibri" panose="020F0502020204030204" pitchFamily="34" charset="0"/>
              </a:rPr>
              <a:t>To what extent can we re-use subcarrier permutation schemes? Those are for narrowband fading in wideband channels.  Benefit of peak to average power ratio is more beneficial. </a:t>
            </a:r>
          </a:p>
          <a:p>
            <a:r>
              <a:rPr lang="en-US" dirty="0">
                <a:latin typeface="Calibri" panose="020F0502020204030204" pitchFamily="34" charset="0"/>
              </a:rPr>
              <a:t>Can BS scheduler allocations address a future super-frame? We are not limited to the current </a:t>
            </a:r>
            <a:r>
              <a:rPr lang="en-US" dirty="0" err="1">
                <a:latin typeface="Calibri" panose="020F0502020204030204" pitchFamily="34" charset="0"/>
              </a:rPr>
              <a:t>superframe</a:t>
            </a:r>
            <a:r>
              <a:rPr lang="en-US" dirty="0">
                <a:latin typeface="Calibri" panose="020F0502020204030204" pitchFamily="34" charset="0"/>
              </a:rPr>
              <a:t>. </a:t>
            </a:r>
          </a:p>
          <a:p>
            <a:r>
              <a:rPr lang="en-US" dirty="0">
                <a:latin typeface="Calibri" panose="020F0502020204030204" pitchFamily="34" charset="0"/>
              </a:rPr>
              <a:t>Fix ULMAP in figure 7 and 8. </a:t>
            </a:r>
          </a:p>
          <a:p>
            <a:r>
              <a:rPr lang="en-US" dirty="0"/>
              <a:t>11	Subchannel relocation of Remotes   (missing) </a:t>
            </a:r>
          </a:p>
          <a:p>
            <a:endParaRPr lang="en-US" dirty="0"/>
          </a:p>
          <a:p>
            <a:r>
              <a:rPr lang="en-US" dirty="0"/>
              <a:t>Look at authentication and CSMA from 802.15.4 – Keys, security, and counters.  (256 AES was optional, we make it mandatory)   </a:t>
            </a:r>
          </a:p>
          <a:p>
            <a:r>
              <a:rPr lang="en-US" dirty="0"/>
              <a:t>Consider </a:t>
            </a:r>
            <a:r>
              <a:rPr lang="en-US" dirty="0" err="1"/>
              <a:t>propragation</a:t>
            </a:r>
            <a:r>
              <a:rPr lang="en-US" dirty="0"/>
              <a:t> time due to longer range links (compared to 802.11)   Also use block modes. </a:t>
            </a:r>
          </a:p>
          <a:p>
            <a:endParaRPr lang="en-US" dirty="0"/>
          </a:p>
        </p:txBody>
      </p:sp>
    </p:spTree>
    <p:extLst>
      <p:ext uri="{BB962C8B-B14F-4D97-AF65-F5344CB8AC3E}">
        <p14:creationId xmlns:p14="http://schemas.microsoft.com/office/powerpoint/2010/main" val="428505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BB61-C2E1-4408-824F-F588C5EC9FB4}"/>
              </a:ext>
            </a:extLst>
          </p:cNvPr>
          <p:cNvSpPr>
            <a:spLocks noGrp="1"/>
          </p:cNvSpPr>
          <p:nvPr>
            <p:ph type="title"/>
          </p:nvPr>
        </p:nvSpPr>
        <p:spPr/>
        <p:txBody>
          <a:bodyPr/>
          <a:lstStyle/>
          <a:p>
            <a:r>
              <a:rPr lang="en-US" dirty="0" err="1"/>
              <a:t>Discusssion</a:t>
            </a:r>
            <a:r>
              <a:rPr lang="en-US" dirty="0"/>
              <a:t> on 643r0 Peer to Peer</a:t>
            </a:r>
          </a:p>
        </p:txBody>
      </p:sp>
      <p:sp>
        <p:nvSpPr>
          <p:cNvPr id="3" name="Content Placeholder 2">
            <a:extLst>
              <a:ext uri="{FF2B5EF4-FFF2-40B4-BE49-F238E27FC236}">
                <a16:creationId xmlns:a16="http://schemas.microsoft.com/office/drawing/2014/main" id="{358EF75E-E567-4CC9-B7CF-E23860DA32C3}"/>
              </a:ext>
            </a:extLst>
          </p:cNvPr>
          <p:cNvSpPr>
            <a:spLocks noGrp="1"/>
          </p:cNvSpPr>
          <p:nvPr>
            <p:ph idx="1"/>
          </p:nvPr>
        </p:nvSpPr>
        <p:spPr/>
        <p:txBody>
          <a:bodyPr>
            <a:normAutofit fontScale="62500" lnSpcReduction="20000"/>
          </a:bodyPr>
          <a:lstStyle/>
          <a:p>
            <a:r>
              <a:rPr lang="en-US" dirty="0"/>
              <a:t>Need to introduce this mode as orthogonal and independent from normal base/remote operation described everywhere, on its own frequency otherwise unused. </a:t>
            </a:r>
          </a:p>
          <a:p>
            <a:r>
              <a:rPr lang="en-US" dirty="0"/>
              <a:t>Devices must pre-authenticate at some point with base before forming P-P link.  Some type of pre-configuration of P-P legal operation is needed – some method should be defined in the standard. </a:t>
            </a:r>
          </a:p>
          <a:p>
            <a:r>
              <a:rPr lang="en-US" dirty="0"/>
              <a:t>P-P link is only allowed to be established if remote cannot hear a base station. </a:t>
            </a:r>
          </a:p>
          <a:p>
            <a:r>
              <a:rPr lang="en-US" dirty="0"/>
              <a:t>CSMA requires sync on every packet.  Do we adopt a retry mechanism derived from 802.11?</a:t>
            </a:r>
          </a:p>
          <a:p>
            <a:r>
              <a:rPr lang="en-US" dirty="0"/>
              <a:t>Allocation of subchannels for P-P would be static , at network build time.</a:t>
            </a:r>
          </a:p>
          <a:p>
            <a:r>
              <a:rPr lang="en-US" dirty="0"/>
              <a:t>Every part of packet prior to data should be with a known MCS.  The MCS is communicated in the control message. </a:t>
            </a:r>
          </a:p>
          <a:p>
            <a:r>
              <a:rPr lang="en-US" dirty="0"/>
              <a:t>Is P-P allowed between more than 2 devices?  A 3</a:t>
            </a:r>
            <a:r>
              <a:rPr lang="en-US" baseline="30000" dirty="0"/>
              <a:t>rd</a:t>
            </a:r>
            <a:r>
              <a:rPr lang="en-US" dirty="0"/>
              <a:t> device will need to decode length at minimum for CSMA.   Is something like a RTS/CTS and NAV needed? </a:t>
            </a:r>
          </a:p>
          <a:p>
            <a:r>
              <a:rPr lang="en-US" dirty="0"/>
              <a:t> Do we intend to support </a:t>
            </a:r>
            <a:r>
              <a:rPr lang="en-US" dirty="0" err="1"/>
              <a:t>bcast</a:t>
            </a:r>
            <a:r>
              <a:rPr lang="en-US" dirty="0"/>
              <a:t>/</a:t>
            </a:r>
            <a:r>
              <a:rPr lang="en-US" dirty="0" err="1"/>
              <a:t>mcast</a:t>
            </a:r>
            <a:r>
              <a:rPr lang="en-US" dirty="0"/>
              <a:t> in P-P mode?  It would always be sent at most robust MCS</a:t>
            </a:r>
          </a:p>
          <a:p>
            <a:r>
              <a:rPr lang="en-US" dirty="0"/>
              <a:t>Interference from distant P-P devices is avoided by setting backoff level very low. </a:t>
            </a:r>
          </a:p>
          <a:p>
            <a:r>
              <a:rPr lang="en-US" dirty="0"/>
              <a:t>Need to specify transition to and from P-P mode.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68895296-5354-408F-802C-2D68D275292C}"/>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6BB27ED6-8D87-480C-A902-4B55DB80B6A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1843B5B-6351-4E09-82D5-1BB67F33B673}"/>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99401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A82FA-F239-4EEB-AB7B-F5558D22FCD9}"/>
              </a:ext>
            </a:extLst>
          </p:cNvPr>
          <p:cNvSpPr>
            <a:spLocks noGrp="1"/>
          </p:cNvSpPr>
          <p:nvPr>
            <p:ph type="title"/>
          </p:nvPr>
        </p:nvSpPr>
        <p:spPr/>
        <p:txBody>
          <a:bodyPr>
            <a:normAutofit fontScale="90000"/>
          </a:bodyPr>
          <a:lstStyle/>
          <a:p>
            <a:r>
              <a:rPr lang="en-US" dirty="0"/>
              <a:t>Where does the P-P functionality fit in the standard? </a:t>
            </a:r>
          </a:p>
        </p:txBody>
      </p:sp>
      <p:sp>
        <p:nvSpPr>
          <p:cNvPr id="3" name="Content Placeholder 2">
            <a:extLst>
              <a:ext uri="{FF2B5EF4-FFF2-40B4-BE49-F238E27FC236}">
                <a16:creationId xmlns:a16="http://schemas.microsoft.com/office/drawing/2014/main" id="{B239FF53-BD40-4374-8A54-85D350C0F56E}"/>
              </a:ext>
            </a:extLst>
          </p:cNvPr>
          <p:cNvSpPr>
            <a:spLocks noGrp="1"/>
          </p:cNvSpPr>
          <p:nvPr>
            <p:ph idx="1"/>
          </p:nvPr>
        </p:nvSpPr>
        <p:spPr/>
        <p:txBody>
          <a:bodyPr/>
          <a:lstStyle/>
          <a:p>
            <a:r>
              <a:rPr lang="en-US" dirty="0"/>
              <a:t>It could be a new clause, or a new sub-clause of 6</a:t>
            </a:r>
          </a:p>
          <a:p>
            <a:r>
              <a:rPr lang="en-US" dirty="0"/>
              <a:t>Things to specify</a:t>
            </a:r>
          </a:p>
          <a:p>
            <a:pPr lvl="1"/>
            <a:r>
              <a:rPr lang="en-US" dirty="0"/>
              <a:t>Parameters for when to use and not use DPP</a:t>
            </a:r>
          </a:p>
          <a:p>
            <a:pPr lvl="1"/>
            <a:r>
              <a:rPr lang="en-US" dirty="0"/>
              <a:t>Procedures for entering and exiting DPP mode</a:t>
            </a:r>
          </a:p>
          <a:p>
            <a:pPr lvl="1"/>
            <a:r>
              <a:rPr lang="en-US" dirty="0"/>
              <a:t>Do security credentials from BS “persist” for some time?  </a:t>
            </a:r>
          </a:p>
          <a:p>
            <a:pPr lvl="2"/>
            <a:r>
              <a:rPr lang="en-US" dirty="0"/>
              <a:t>Certificate based security installed by vendor to allow blind authentication from set of trusted devices</a:t>
            </a:r>
          </a:p>
          <a:p>
            <a:pPr lvl="1"/>
            <a:endParaRPr lang="en-US" dirty="0"/>
          </a:p>
          <a:p>
            <a:r>
              <a:rPr lang="en-US" dirty="0"/>
              <a:t>Any changes needed to security sublayer for DPP ?</a:t>
            </a:r>
          </a:p>
          <a:p>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10BDDD99-185E-4E6E-93B4-7023421BBD0A}"/>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F680198D-1984-4E64-9694-259A74D9399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5C1A18-A4CE-481B-BC7E-C3A1C98247B4}"/>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36150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9E78-184C-4768-98B3-3E493763BB0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2E191C6-99F4-43EF-9F5B-08809D0906EE}"/>
              </a:ext>
            </a:extLst>
          </p:cNvPr>
          <p:cNvSpPr>
            <a:spLocks noGrp="1"/>
          </p:cNvSpPr>
          <p:nvPr>
            <p:ph idx="1"/>
          </p:nvPr>
        </p:nvSpPr>
        <p:spPr>
          <a:xfrm>
            <a:off x="838200" y="1825625"/>
            <a:ext cx="10515600" cy="4667250"/>
          </a:xfrm>
        </p:spPr>
        <p:txBody>
          <a:bodyPr>
            <a:normAutofit fontScale="77500" lnSpcReduction="20000"/>
          </a:bodyPr>
          <a:lstStyle/>
          <a:p>
            <a:r>
              <a:rPr lang="en-US" dirty="0"/>
              <a:t>Include 512r1 ,  Vishal will provide 512r2 with updated diagrams to fix colors in graphics.</a:t>
            </a:r>
          </a:p>
          <a:p>
            <a:endParaRPr lang="en-US" dirty="0"/>
          </a:p>
          <a:p>
            <a:r>
              <a:rPr lang="en-US" dirty="0"/>
              <a:t>A new clause will define the Direct peer-to-peer operation</a:t>
            </a:r>
          </a:p>
          <a:p>
            <a:pPr lvl="1"/>
            <a:r>
              <a:rPr lang="en-US" dirty="0"/>
              <a:t>The MAC for Direct Peer to Peer will be described in a new clause 6.5. </a:t>
            </a:r>
          </a:p>
          <a:p>
            <a:pPr lvl="1"/>
            <a:endParaRPr lang="en-US" dirty="0"/>
          </a:p>
          <a:p>
            <a:r>
              <a:rPr lang="en-US" dirty="0"/>
              <a:t>Need for 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endParaRPr lang="en-US" dirty="0"/>
          </a:p>
          <a:p>
            <a:r>
              <a:rPr lang="en-US" dirty="0"/>
              <a:t>Vishal will get 512r2 ready to discuss at Thursday meeting </a:t>
            </a:r>
          </a:p>
          <a:p>
            <a:endParaRPr lang="en-US" dirty="0"/>
          </a:p>
          <a:p>
            <a:r>
              <a:rPr lang="en-US" dirty="0"/>
              <a:t>Next draft D0.2</a:t>
            </a:r>
          </a:p>
        </p:txBody>
      </p:sp>
      <p:sp>
        <p:nvSpPr>
          <p:cNvPr id="4" name="Date Placeholder 3">
            <a:extLst>
              <a:ext uri="{FF2B5EF4-FFF2-40B4-BE49-F238E27FC236}">
                <a16:creationId xmlns:a16="http://schemas.microsoft.com/office/drawing/2014/main" id="{B0F59B9B-F83F-4C21-8221-415600DFEEE6}"/>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F20CB11-A965-4FB8-B9AD-2541D0C8AB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F7D7346-E007-4EF0-9A1C-8FA32FC8609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272181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91F7-960B-4854-8A32-F341AEF331CB}"/>
              </a:ext>
            </a:extLst>
          </p:cNvPr>
          <p:cNvSpPr>
            <a:spLocks noGrp="1"/>
          </p:cNvSpPr>
          <p:nvPr>
            <p:ph type="title"/>
          </p:nvPr>
        </p:nvSpPr>
        <p:spPr/>
        <p:txBody>
          <a:bodyPr/>
          <a:lstStyle/>
          <a:p>
            <a:r>
              <a:rPr lang="en-US"/>
              <a:t>Draft Development </a:t>
            </a:r>
            <a:r>
              <a:rPr lang="en-US" dirty="0"/>
              <a:t>Plan</a:t>
            </a:r>
          </a:p>
        </p:txBody>
      </p:sp>
      <p:sp>
        <p:nvSpPr>
          <p:cNvPr id="3" name="Content Placeholder 2">
            <a:extLst>
              <a:ext uri="{FF2B5EF4-FFF2-40B4-BE49-F238E27FC236}">
                <a16:creationId xmlns:a16="http://schemas.microsoft.com/office/drawing/2014/main" id="{4A8DC9E6-A658-4977-A170-BFD2CD93E691}"/>
              </a:ext>
            </a:extLst>
          </p:cNvPr>
          <p:cNvSpPr>
            <a:spLocks noGrp="1"/>
          </p:cNvSpPr>
          <p:nvPr>
            <p:ph idx="1"/>
          </p:nvPr>
        </p:nvSpPr>
        <p:spPr/>
        <p:txBody>
          <a:bodyPr>
            <a:normAutofit fontScale="70000" lnSpcReduction="20000"/>
          </a:bodyPr>
          <a:lstStyle/>
          <a:p>
            <a:r>
              <a:rPr lang="en-US" dirty="0"/>
              <a:t>Vishal will upload 15-22-0512r1 with errors corrected. </a:t>
            </a:r>
          </a:p>
          <a:p>
            <a:r>
              <a:rPr lang="en-US" dirty="0"/>
              <a:t>Harry will use Document 15-22-0512r1, Visio source, in FrameMaker to create initial draft of 8.6 by November Plenary </a:t>
            </a:r>
          </a:p>
          <a:p>
            <a:endParaRPr lang="en-US" dirty="0"/>
          </a:p>
          <a:p>
            <a:r>
              <a:rPr lang="en-US" dirty="0"/>
              <a:t>An additional PHY clause (8.7) will be needed to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requested in November to specify changes in MAC clause.</a:t>
            </a:r>
          </a:p>
          <a:p>
            <a:pPr lvl="1"/>
            <a:r>
              <a:rPr lang="en-US" dirty="0"/>
              <a:t>The MAC for Direct Peer to Peer will be described in a new clause 6.5. </a:t>
            </a:r>
          </a:p>
          <a:p>
            <a:pPr lvl="1"/>
            <a:endParaRPr lang="en-US" dirty="0"/>
          </a:p>
          <a:p>
            <a:r>
              <a:rPr lang="en-US" dirty="0"/>
              <a:t>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endParaRPr lang="en-US" dirty="0"/>
          </a:p>
        </p:txBody>
      </p:sp>
      <p:sp>
        <p:nvSpPr>
          <p:cNvPr id="4" name="Date Placeholder 3">
            <a:extLst>
              <a:ext uri="{FF2B5EF4-FFF2-40B4-BE49-F238E27FC236}">
                <a16:creationId xmlns:a16="http://schemas.microsoft.com/office/drawing/2014/main" id="{D5B5B323-177D-4ACD-8D15-9B4CB0413A61}"/>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5C69E89-96C4-4EE5-A91A-A47967284F4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202302-ACF5-4518-9B6D-B7C477713B44}"/>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1127366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C9C68-FC51-4C3B-83F1-75795DE0BA53}"/>
              </a:ext>
            </a:extLst>
          </p:cNvPr>
          <p:cNvSpPr>
            <a:spLocks noGrp="1"/>
          </p:cNvSpPr>
          <p:nvPr>
            <p:ph type="title"/>
          </p:nvPr>
        </p:nvSpPr>
        <p:spPr/>
        <p:txBody>
          <a:bodyPr/>
          <a:lstStyle/>
          <a:p>
            <a:r>
              <a:rPr lang="en-US" dirty="0"/>
              <a:t>New Contributions 2022-11-17</a:t>
            </a:r>
          </a:p>
        </p:txBody>
      </p:sp>
      <p:sp>
        <p:nvSpPr>
          <p:cNvPr id="3" name="Content Placeholder 2">
            <a:extLst>
              <a:ext uri="{FF2B5EF4-FFF2-40B4-BE49-F238E27FC236}">
                <a16:creationId xmlns:a16="http://schemas.microsoft.com/office/drawing/2014/main" id="{853E8734-F30C-4A24-9AAB-CE071A20B3A4}"/>
              </a:ext>
            </a:extLst>
          </p:cNvPr>
          <p:cNvSpPr>
            <a:spLocks noGrp="1"/>
          </p:cNvSpPr>
          <p:nvPr>
            <p:ph idx="1"/>
          </p:nvPr>
        </p:nvSpPr>
        <p:spPr/>
        <p:txBody>
          <a:bodyPr>
            <a:normAutofit fontScale="70000" lnSpcReduction="20000"/>
          </a:bodyPr>
          <a:lstStyle/>
          <a:p>
            <a:r>
              <a:rPr lang="en-US" dirty="0"/>
              <a:t>15-22-0664-00-016t-air-interface-protocol-phy-layer</a:t>
            </a:r>
          </a:p>
          <a:p>
            <a:pPr lvl="1"/>
            <a:r>
              <a:rPr lang="en-US" dirty="0"/>
              <a:t>Replaces 512r1 </a:t>
            </a:r>
          </a:p>
          <a:p>
            <a:pPr lvl="1"/>
            <a:r>
              <a:rPr lang="en-US" dirty="0"/>
              <a:t>Updated use of ALLOC-MSG instead of MAP and FCH.</a:t>
            </a:r>
          </a:p>
          <a:p>
            <a:pPr lvl="1"/>
            <a:r>
              <a:rPr lang="en-US" dirty="0"/>
              <a:t>References to MAP and FCH in base standard will need explanation of use of ALLOC-MSG when applied to NB PHY. </a:t>
            </a:r>
          </a:p>
          <a:p>
            <a:pPr lvl="1"/>
            <a:r>
              <a:rPr lang="en-US" dirty="0"/>
              <a:t>Add more description for Figure 14</a:t>
            </a:r>
          </a:p>
          <a:p>
            <a:pPr lvl="1"/>
            <a:r>
              <a:rPr lang="en-US" dirty="0"/>
              <a:t>Informative material to be put in new “Annex R” </a:t>
            </a:r>
          </a:p>
          <a:p>
            <a:pPr lvl="1"/>
            <a:r>
              <a:rPr lang="en-US" dirty="0"/>
              <a:t>Take company logos out of document</a:t>
            </a:r>
          </a:p>
          <a:p>
            <a:pPr lvl="1"/>
            <a:r>
              <a:rPr lang="en-US" dirty="0"/>
              <a:t>Add diagram of frame structure for UL ( applies both to operation with BS and DPP) </a:t>
            </a:r>
          </a:p>
          <a:p>
            <a:pPr lvl="2"/>
            <a:r>
              <a:rPr lang="en-US" dirty="0"/>
              <a:t>Clearly show differences between BS and DPP modes. Put full format in main, and refer from DPP section)</a:t>
            </a:r>
          </a:p>
          <a:p>
            <a:r>
              <a:rPr lang="en-US" dirty="0"/>
              <a:t>15-22-0665-00-016t-air-interface-protocol-mac-layer</a:t>
            </a:r>
          </a:p>
          <a:p>
            <a:pPr lvl="1"/>
            <a:r>
              <a:rPr lang="en-US" dirty="0"/>
              <a:t>Replaces 615r0</a:t>
            </a:r>
          </a:p>
          <a:p>
            <a:pPr lvl="1"/>
            <a:r>
              <a:rPr lang="en-US" dirty="0"/>
              <a:t>Need to add ACK function to SPS</a:t>
            </a:r>
          </a:p>
          <a:p>
            <a:pPr lvl="1"/>
            <a:r>
              <a:rPr lang="en-US" dirty="0"/>
              <a:t>Allocation – specify that period is measured in frames</a:t>
            </a:r>
          </a:p>
          <a:p>
            <a:pPr lvl="1"/>
            <a:r>
              <a:rPr lang="en-US" dirty="0"/>
              <a:t>Section 11 missing</a:t>
            </a:r>
          </a:p>
          <a:p>
            <a:pPr lvl="1"/>
            <a:endParaRPr lang="en-US" dirty="0"/>
          </a:p>
          <a:p>
            <a:r>
              <a:rPr lang="en-US" dirty="0"/>
              <a:t>Peer to Peer needs additional contributions to be complete. </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21E806B1-B17D-4CA9-A73B-E3DE57FC1930}"/>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B5C25F31-AE20-406D-B117-C0D2BB76584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CD9FB82-F377-44E1-83DD-C1A13A3BC43D}"/>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3701898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p:txBody>
          <a:bodyPr>
            <a:normAutofit/>
          </a:bodyPr>
          <a:lstStyle/>
          <a:p>
            <a:r>
              <a:rPr lang="en-US" dirty="0"/>
              <a:t>Update to PHY to be posted as 664r1</a:t>
            </a:r>
          </a:p>
          <a:p>
            <a:r>
              <a:rPr lang="en-US" dirty="0"/>
              <a:t>Update to MAC to be posted as 665r1</a:t>
            </a:r>
          </a:p>
          <a:p>
            <a:r>
              <a:rPr lang="en-US" dirty="0"/>
              <a:t>Update to DPP to be posted to 643r1</a:t>
            </a:r>
          </a:p>
          <a:p>
            <a:r>
              <a:rPr lang="en-US" dirty="0"/>
              <a:t>Consider what might go into Annex R – informative material. Move BSC into the informative material. </a:t>
            </a:r>
          </a:p>
          <a:p>
            <a:endParaRPr lang="en-US" dirty="0"/>
          </a:p>
          <a:p>
            <a:r>
              <a:rPr lang="en-US" dirty="0"/>
              <a:t>From those updates, Harry will update draft to 0.2</a:t>
            </a:r>
          </a:p>
          <a:p>
            <a:r>
              <a:rPr lang="en-US" dirty="0"/>
              <a:t>Review on Teleconference</a:t>
            </a:r>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Monday 19 December,  8am PST, 11am EST,  9:30pm India</a:t>
            </a:r>
          </a:p>
          <a:p>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January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January 16-19, 2023	Baltimore, MD,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919235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September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normAutofit fontScale="92500" lnSpcReduction="10000"/>
          </a:bodyPr>
          <a:lstStyle/>
          <a:p>
            <a:r>
              <a:rPr lang="en-US" dirty="0"/>
              <a:t>802.15-22-0525r0 </a:t>
            </a:r>
          </a:p>
          <a:p>
            <a:pPr lvl="1"/>
            <a:r>
              <a:rPr lang="en-US" dirty="0"/>
              <a:t>TG16t 	TG16t Sept 14 2022 Meeting Minutes 	Clark Palmer (</a:t>
            </a:r>
            <a:r>
              <a:rPr lang="en-US" dirty="0" err="1"/>
              <a:t>Meteorcomm</a:t>
            </a:r>
            <a:r>
              <a:rPr lang="en-US" dirty="0"/>
              <a:t>) </a:t>
            </a:r>
          </a:p>
          <a:p>
            <a:pPr lvl="1"/>
            <a:endParaRPr lang="en-US" dirty="0"/>
          </a:p>
          <a:p>
            <a:r>
              <a:rPr lang="en-US" dirty="0"/>
              <a:t>802.15-22-0502r0 </a:t>
            </a:r>
          </a:p>
          <a:p>
            <a:pPr lvl="1"/>
            <a:r>
              <a:rPr lang="en-US" dirty="0"/>
              <a:t>TG16t 	TG16t Sept 13 2022 Meeting Minutes 	Clark Palmer (</a:t>
            </a:r>
            <a:r>
              <a:rPr lang="en-US" dirty="0" err="1"/>
              <a:t>Meteorcomm</a:t>
            </a:r>
            <a:r>
              <a:rPr lang="en-US" dirty="0"/>
              <a:t>) 	</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23629</TotalTime>
  <Words>3041</Words>
  <Application>Microsoft Office PowerPoint</Application>
  <PresentationFormat>Widescreen</PresentationFormat>
  <Paragraphs>401</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Helvetica</vt:lpstr>
      <vt:lpstr>Times New Roman</vt:lpstr>
      <vt:lpstr>Custom Design</vt:lpstr>
      <vt:lpstr>PowerPoint Presentation</vt:lpstr>
      <vt:lpstr>Opening</vt:lpstr>
      <vt:lpstr>TG16t November Plenary Agenda</vt:lpstr>
      <vt:lpstr>Approval of September Minutes</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November Plenary</vt:lpstr>
      <vt:lpstr>Contributions on 2022-11-16</vt:lpstr>
      <vt:lpstr>Discussion on Draft</vt:lpstr>
      <vt:lpstr>Discussion on 615r0 MAC Layer</vt:lpstr>
      <vt:lpstr>Discusssion on 643r0 Peer to Peer</vt:lpstr>
      <vt:lpstr>Where does the P-P functionality fit in the standard? </vt:lpstr>
      <vt:lpstr>Next Steps</vt:lpstr>
      <vt:lpstr>ISO-IEC-JTC1-SC6-WG1 Licensed Narrowband</vt:lpstr>
      <vt:lpstr>Draft Development Plan</vt:lpstr>
      <vt:lpstr>New Contributions 2022-11-17</vt:lpstr>
      <vt:lpstr>Next Steps</vt:lpstr>
      <vt:lpstr>Teleconference planning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621</cp:revision>
  <cp:lastPrinted>1998-02-10T13:28:06Z</cp:lastPrinted>
  <dcterms:created xsi:type="dcterms:W3CDTF">2020-01-06T16:34:14Z</dcterms:created>
  <dcterms:modified xsi:type="dcterms:W3CDTF">2022-11-17T07:25:57Z</dcterms:modified>
</cp:coreProperties>
</file>