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59" r:id="rId2"/>
    <p:sldId id="963" r:id="rId3"/>
    <p:sldId id="938" r:id="rId4"/>
    <p:sldId id="1018" r:id="rId5"/>
    <p:sldId id="260" r:id="rId6"/>
    <p:sldId id="261" r:id="rId7"/>
    <p:sldId id="263" r:id="rId8"/>
    <p:sldId id="262" r:id="rId9"/>
    <p:sldId id="283" r:id="rId10"/>
    <p:sldId id="284" r:id="rId11"/>
    <p:sldId id="287" r:id="rId12"/>
    <p:sldId id="944" r:id="rId13"/>
    <p:sldId id="289" r:id="rId14"/>
    <p:sldId id="1017" r:id="rId15"/>
    <p:sldId id="990" r:id="rId16"/>
    <p:sldId id="1033" r:id="rId17"/>
    <p:sldId id="1032" r:id="rId18"/>
    <p:sldId id="1025" r:id="rId19"/>
    <p:sldId id="1020" r:id="rId20"/>
    <p:sldId id="1003" r:id="rId21"/>
    <p:sldId id="102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6869" autoAdjust="0"/>
  </p:normalViewPr>
  <p:slideViewPr>
    <p:cSldViewPr>
      <p:cViewPr varScale="1">
        <p:scale>
          <a:sx n="131" d="100"/>
          <a:sy n="131" d="100"/>
        </p:scale>
        <p:origin x="72" y="8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doc.:IEEE802.15-22-0582r1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Plenary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2022-11-12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fontScale="92500" lnSpcReduction="10000"/>
          </a:bodyPr>
          <a:lstStyle/>
          <a:p>
            <a:r>
              <a:rPr lang="en-US" dirty="0"/>
              <a:t>SRD Status</a:t>
            </a:r>
            <a:endParaRPr lang="en-US" dirty="0">
              <a:highlight>
                <a:srgbClr val="FFFF00"/>
              </a:highlight>
            </a:endParaRPr>
          </a:p>
          <a:p>
            <a:r>
              <a:rPr lang="en-US" dirty="0"/>
              <a:t>Approved clean version with 2022 number is </a:t>
            </a:r>
            <a:r>
              <a:rPr lang="en-US" dirty="0">
                <a:hlinkClick r:id="rId2"/>
              </a:rPr>
              <a:t>802.15-22-0033r</a:t>
            </a:r>
            <a:r>
              <a:rPr lang="en-US" dirty="0"/>
              <a:t>3</a:t>
            </a:r>
          </a:p>
          <a:p>
            <a:endParaRPr lang="en-US" dirty="0"/>
          </a:p>
          <a:p>
            <a:r>
              <a:rPr lang="en-US" dirty="0"/>
              <a:t>SDD Status</a:t>
            </a:r>
          </a:p>
          <a:p>
            <a:r>
              <a:rPr lang="en-US" dirty="0"/>
              <a:t>Approved clean version with 2022 number is 802.15-22-0084r2</a:t>
            </a:r>
          </a:p>
          <a:p>
            <a:endParaRPr lang="en-US" dirty="0"/>
          </a:p>
          <a:p>
            <a:r>
              <a:rPr lang="en-US" dirty="0"/>
              <a:t>Released Call for Contributions for Draft – </a:t>
            </a:r>
            <a:r>
              <a:rPr lang="en-US" dirty="0">
                <a:hlinkClick r:id="rId3"/>
              </a:rPr>
              <a:t>802.15-22-0112r0</a:t>
            </a:r>
            <a:endParaRPr lang="en-US" dirty="0"/>
          </a:p>
          <a:p>
            <a:endParaRPr lang="en-US" dirty="0"/>
          </a:p>
          <a:p>
            <a:r>
              <a:rPr lang="en-US" dirty="0"/>
              <a:t>Approved 802.15-22-0512r0 	TG16t 	Air Interface Protocol - PHY Layer 	</a:t>
            </a:r>
          </a:p>
          <a:p>
            <a:pPr lvl="1"/>
            <a:r>
              <a:rPr lang="en-US" dirty="0"/>
              <a:t>September 2022 Wireless Interim</a:t>
            </a:r>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Plenary</a:t>
            </a:r>
          </a:p>
        </p:txBody>
      </p:sp>
      <p:graphicFrame>
        <p:nvGraphicFramePr>
          <p:cNvPr id="3" name="Table 2">
            <a:extLst>
              <a:ext uri="{FF2B5EF4-FFF2-40B4-BE49-F238E27FC236}">
                <a16:creationId xmlns:a16="http://schemas.microsoft.com/office/drawing/2014/main" id="{40FD7D41-FEDE-4FC7-996E-C1CC83C4733C}"/>
              </a:ext>
            </a:extLst>
          </p:cNvPr>
          <p:cNvGraphicFramePr>
            <a:graphicFrameLocks noGrp="1"/>
          </p:cNvGraphicFramePr>
          <p:nvPr>
            <p:extLst>
              <p:ext uri="{D42A27DB-BD31-4B8C-83A1-F6EECF244321}">
                <p14:modId xmlns:p14="http://schemas.microsoft.com/office/powerpoint/2010/main" val="2095897264"/>
              </p:ext>
            </p:extLst>
          </p:nvPr>
        </p:nvGraphicFramePr>
        <p:xfrm>
          <a:off x="533400" y="4572000"/>
          <a:ext cx="10363200" cy="1578134"/>
        </p:xfrm>
        <a:graphic>
          <a:graphicData uri="http://schemas.openxmlformats.org/drawingml/2006/table">
            <a:tbl>
              <a:tblPr/>
              <a:tblGrid>
                <a:gridCol w="1295400">
                  <a:extLst>
                    <a:ext uri="{9D8B030D-6E8A-4147-A177-3AD203B41FA5}">
                      <a16:colId xmlns:a16="http://schemas.microsoft.com/office/drawing/2014/main" val="1232912141"/>
                    </a:ext>
                  </a:extLst>
                </a:gridCol>
                <a:gridCol w="1295400">
                  <a:extLst>
                    <a:ext uri="{9D8B030D-6E8A-4147-A177-3AD203B41FA5}">
                      <a16:colId xmlns:a16="http://schemas.microsoft.com/office/drawing/2014/main" val="2239041022"/>
                    </a:ext>
                  </a:extLst>
                </a:gridCol>
                <a:gridCol w="1295400">
                  <a:extLst>
                    <a:ext uri="{9D8B030D-6E8A-4147-A177-3AD203B41FA5}">
                      <a16:colId xmlns:a16="http://schemas.microsoft.com/office/drawing/2014/main" val="187653567"/>
                    </a:ext>
                  </a:extLst>
                </a:gridCol>
                <a:gridCol w="1295400">
                  <a:extLst>
                    <a:ext uri="{9D8B030D-6E8A-4147-A177-3AD203B41FA5}">
                      <a16:colId xmlns:a16="http://schemas.microsoft.com/office/drawing/2014/main" val="1743043126"/>
                    </a:ext>
                  </a:extLst>
                </a:gridCol>
                <a:gridCol w="1295400">
                  <a:extLst>
                    <a:ext uri="{9D8B030D-6E8A-4147-A177-3AD203B41FA5}">
                      <a16:colId xmlns:a16="http://schemas.microsoft.com/office/drawing/2014/main" val="2827821236"/>
                    </a:ext>
                  </a:extLst>
                </a:gridCol>
                <a:gridCol w="1295400">
                  <a:extLst>
                    <a:ext uri="{9D8B030D-6E8A-4147-A177-3AD203B41FA5}">
                      <a16:colId xmlns:a16="http://schemas.microsoft.com/office/drawing/2014/main" val="2099783723"/>
                    </a:ext>
                  </a:extLst>
                </a:gridCol>
                <a:gridCol w="1295400">
                  <a:extLst>
                    <a:ext uri="{9D8B030D-6E8A-4147-A177-3AD203B41FA5}">
                      <a16:colId xmlns:a16="http://schemas.microsoft.com/office/drawing/2014/main" val="296440175"/>
                    </a:ext>
                  </a:extLst>
                </a:gridCol>
                <a:gridCol w="1295400">
                  <a:extLst>
                    <a:ext uri="{9D8B030D-6E8A-4147-A177-3AD203B41FA5}">
                      <a16:colId xmlns:a16="http://schemas.microsoft.com/office/drawing/2014/main" val="2366981583"/>
                    </a:ext>
                  </a:extLst>
                </a:gridCol>
              </a:tblGrid>
              <a:tr h="1578134">
                <a:tc>
                  <a:txBody>
                    <a:bodyPr/>
                    <a:lstStyle/>
                    <a:p>
                      <a:endParaRPr lang="en-US" dirty="0"/>
                    </a:p>
                    <a:p>
                      <a:endParaRPr lang="en-US" dirty="0"/>
                    </a:p>
                    <a:p>
                      <a:r>
                        <a:rPr lang="en-US" dirty="0"/>
                        <a:t>14-Nov-2022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615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ieee802.16t MAC Layer</a:t>
                      </a:r>
                    </a:p>
                  </a:txBody>
                  <a:tcPr anchor="ctr">
                    <a:lnL>
                      <a:noFill/>
                    </a:lnL>
                    <a:lnR>
                      <a:noFill/>
                    </a:lnR>
                    <a:lnT>
                      <a:noFill/>
                    </a:lnT>
                    <a:lnB>
                      <a:noFill/>
                    </a:lnB>
                  </a:tcPr>
                </a:tc>
                <a:tc>
                  <a:txBody>
                    <a:bodyPr/>
                    <a:lstStyle/>
                    <a:p>
                      <a:r>
                        <a:rPr lang="en-US"/>
                        <a:t>Menashe Shahar</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737919154"/>
                  </a:ext>
                </a:extLst>
              </a:tr>
            </a:tbl>
          </a:graphicData>
        </a:graphic>
      </p:graphicFrame>
      <p:pic>
        <p:nvPicPr>
          <p:cNvPr id="5" name="Picture 4">
            <a:extLst>
              <a:ext uri="{FF2B5EF4-FFF2-40B4-BE49-F238E27FC236}">
                <a16:creationId xmlns:a16="http://schemas.microsoft.com/office/drawing/2014/main" id="{840FC7B7-337B-4CF7-BA68-CF79CDA5C366}"/>
              </a:ext>
            </a:extLst>
          </p:cNvPr>
          <p:cNvPicPr>
            <a:picLocks noChangeAspect="1"/>
          </p:cNvPicPr>
          <p:nvPr/>
        </p:nvPicPr>
        <p:blipFill>
          <a:blip r:embed="rId2"/>
          <a:stretch>
            <a:fillRect/>
          </a:stretch>
        </p:blipFill>
        <p:spPr>
          <a:xfrm>
            <a:off x="533400" y="1331122"/>
            <a:ext cx="9067800" cy="3240878"/>
          </a:xfrm>
          <a:prstGeom prst="rect">
            <a:avLst/>
          </a:prstGeom>
        </p:spPr>
      </p:pic>
      <p:sp>
        <p:nvSpPr>
          <p:cNvPr id="6" name="TextBox 5">
            <a:extLst>
              <a:ext uri="{FF2B5EF4-FFF2-40B4-BE49-F238E27FC236}">
                <a16:creationId xmlns:a16="http://schemas.microsoft.com/office/drawing/2014/main" id="{47CAE8A0-FD53-47CE-B1A9-EC9257742155}"/>
              </a:ext>
            </a:extLst>
          </p:cNvPr>
          <p:cNvSpPr txBox="1"/>
          <p:nvPr/>
        </p:nvSpPr>
        <p:spPr>
          <a:xfrm>
            <a:off x="685800" y="4263284"/>
            <a:ext cx="2148089" cy="369332"/>
          </a:xfrm>
          <a:prstGeom prst="rect">
            <a:avLst/>
          </a:prstGeom>
          <a:noFill/>
        </p:spPr>
        <p:txBody>
          <a:bodyPr wrap="none" rtlCol="0">
            <a:spAutoFit/>
          </a:bodyPr>
          <a:lstStyle/>
          <a:p>
            <a:r>
              <a:rPr lang="en-US" dirty="0"/>
              <a:t>Draft D0.1 for review</a:t>
            </a:r>
          </a:p>
        </p:txBody>
      </p:sp>
      <p:graphicFrame>
        <p:nvGraphicFramePr>
          <p:cNvPr id="7" name="Table 6">
            <a:extLst>
              <a:ext uri="{FF2B5EF4-FFF2-40B4-BE49-F238E27FC236}">
                <a16:creationId xmlns:a16="http://schemas.microsoft.com/office/drawing/2014/main" id="{D0C5E72F-EDF4-4AC0-BE84-7E1F8B557157}"/>
              </a:ext>
            </a:extLst>
          </p:cNvPr>
          <p:cNvGraphicFramePr>
            <a:graphicFrameLocks noGrp="1"/>
          </p:cNvGraphicFramePr>
          <p:nvPr>
            <p:extLst>
              <p:ext uri="{D42A27DB-BD31-4B8C-83A1-F6EECF244321}">
                <p14:modId xmlns:p14="http://schemas.microsoft.com/office/powerpoint/2010/main" val="3837921591"/>
              </p:ext>
            </p:extLst>
          </p:nvPr>
        </p:nvGraphicFramePr>
        <p:xfrm>
          <a:off x="1676400" y="5867400"/>
          <a:ext cx="9525000" cy="914400"/>
        </p:xfrm>
        <a:graphic>
          <a:graphicData uri="http://schemas.openxmlformats.org/drawingml/2006/table">
            <a:tbl>
              <a:tblPr/>
              <a:tblGrid>
                <a:gridCol w="1905000">
                  <a:extLst>
                    <a:ext uri="{9D8B030D-6E8A-4147-A177-3AD203B41FA5}">
                      <a16:colId xmlns:a16="http://schemas.microsoft.com/office/drawing/2014/main" val="3491218328"/>
                    </a:ext>
                  </a:extLst>
                </a:gridCol>
                <a:gridCol w="1905000">
                  <a:extLst>
                    <a:ext uri="{9D8B030D-6E8A-4147-A177-3AD203B41FA5}">
                      <a16:colId xmlns:a16="http://schemas.microsoft.com/office/drawing/2014/main" val="3786194108"/>
                    </a:ext>
                  </a:extLst>
                </a:gridCol>
                <a:gridCol w="1905000">
                  <a:extLst>
                    <a:ext uri="{9D8B030D-6E8A-4147-A177-3AD203B41FA5}">
                      <a16:colId xmlns:a16="http://schemas.microsoft.com/office/drawing/2014/main" val="3644385021"/>
                    </a:ext>
                  </a:extLst>
                </a:gridCol>
                <a:gridCol w="1905000">
                  <a:extLst>
                    <a:ext uri="{9D8B030D-6E8A-4147-A177-3AD203B41FA5}">
                      <a16:colId xmlns:a16="http://schemas.microsoft.com/office/drawing/2014/main" val="1180032276"/>
                    </a:ext>
                  </a:extLst>
                </a:gridCol>
                <a:gridCol w="1905000">
                  <a:extLst>
                    <a:ext uri="{9D8B030D-6E8A-4147-A177-3AD203B41FA5}">
                      <a16:colId xmlns:a16="http://schemas.microsoft.com/office/drawing/2014/main" val="100001761"/>
                    </a:ext>
                  </a:extLst>
                </a:gridCol>
              </a:tblGrid>
              <a:tr h="0">
                <a:tc>
                  <a:txBody>
                    <a:bodyPr/>
                    <a:lstStyle/>
                    <a:p>
                      <a:r>
                        <a:rPr lang="en-US"/>
                        <a:t>630</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Filtering result with fixed point math</a:t>
                      </a:r>
                    </a:p>
                  </a:txBody>
                  <a:tcPr anchor="ctr">
                    <a:lnL>
                      <a:noFill/>
                    </a:lnL>
                    <a:lnR>
                      <a:noFill/>
                    </a:lnR>
                    <a:lnT>
                      <a:noFill/>
                    </a:lnT>
                    <a:lnB>
                      <a:noFill/>
                    </a:lnB>
                  </a:tcPr>
                </a:tc>
                <a:tc>
                  <a:txBody>
                    <a:bodyPr/>
                    <a:lstStyle/>
                    <a:p>
                      <a:r>
                        <a:rPr lang="en-US" dirty="0" err="1"/>
                        <a:t>Juha</a:t>
                      </a:r>
                      <a:r>
                        <a:rPr lang="en-US" dirty="0"/>
                        <a:t> </a:t>
                      </a:r>
                      <a:r>
                        <a:rPr lang="en-US" dirty="0" err="1"/>
                        <a:t>Juntunen</a:t>
                      </a:r>
                      <a:r>
                        <a:rPr lang="en-US" dirty="0"/>
                        <a:t> (MCC)</a:t>
                      </a:r>
                    </a:p>
                  </a:txBody>
                  <a:tcPr anchor="ctr">
                    <a:lnL>
                      <a:noFill/>
                    </a:lnL>
                    <a:lnR>
                      <a:noFill/>
                    </a:lnR>
                    <a:lnT>
                      <a:noFill/>
                    </a:lnT>
                    <a:lnB>
                      <a:noFill/>
                    </a:lnB>
                  </a:tcPr>
                </a:tc>
                <a:extLst>
                  <a:ext uri="{0D108BD9-81ED-4DB2-BD59-A6C34878D82A}">
                    <a16:rowId xmlns:a16="http://schemas.microsoft.com/office/drawing/2014/main" val="1787960531"/>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A9947-DC0A-47CA-9AA7-6D6531449F53}"/>
              </a:ext>
            </a:extLst>
          </p:cNvPr>
          <p:cNvSpPr>
            <a:spLocks noGrp="1"/>
          </p:cNvSpPr>
          <p:nvPr>
            <p:ph type="title"/>
          </p:nvPr>
        </p:nvSpPr>
        <p:spPr/>
        <p:txBody>
          <a:bodyPr/>
          <a:lstStyle/>
          <a:p>
            <a:r>
              <a:rPr lang="en-US" dirty="0"/>
              <a:t>Discussion on Draft</a:t>
            </a:r>
          </a:p>
        </p:txBody>
      </p:sp>
      <p:sp>
        <p:nvSpPr>
          <p:cNvPr id="3" name="Content Placeholder 2">
            <a:extLst>
              <a:ext uri="{FF2B5EF4-FFF2-40B4-BE49-F238E27FC236}">
                <a16:creationId xmlns:a16="http://schemas.microsoft.com/office/drawing/2014/main" id="{D89C0646-1B62-4727-8FA7-293F75A8ACBE}"/>
              </a:ext>
            </a:extLst>
          </p:cNvPr>
          <p:cNvSpPr>
            <a:spLocks noGrp="1"/>
          </p:cNvSpPr>
          <p:nvPr>
            <p:ph idx="1"/>
          </p:nvPr>
        </p:nvSpPr>
        <p:spPr>
          <a:xfrm>
            <a:off x="838200" y="1752600"/>
            <a:ext cx="10515600" cy="4351338"/>
          </a:xfrm>
        </p:spPr>
        <p:txBody>
          <a:bodyPr/>
          <a:lstStyle/>
          <a:p>
            <a:r>
              <a:rPr lang="en-US" dirty="0"/>
              <a:t>Provide diagrams that are usable in B/W with shading</a:t>
            </a:r>
          </a:p>
          <a:p>
            <a:r>
              <a:rPr lang="en-US" dirty="0"/>
              <a:t>Minimum font size for text in figures from style manual  (9pt +/-1 </a:t>
            </a:r>
            <a:r>
              <a:rPr lang="en-US" dirty="0" err="1"/>
              <a:t>pt</a:t>
            </a:r>
            <a:r>
              <a:rPr lang="en-US" dirty="0"/>
              <a:t>)</a:t>
            </a:r>
          </a:p>
          <a:p>
            <a:r>
              <a:rPr lang="en-US" dirty="0"/>
              <a:t>Change “Refers” to be “shall be implemented as in 8.4.3.2.1 </a:t>
            </a:r>
            <a:r>
              <a:rPr lang="en-US" dirty="0" err="1"/>
              <a:t>etc</a:t>
            </a:r>
            <a:r>
              <a:rPr lang="en-US" dirty="0"/>
              <a:t>”</a:t>
            </a:r>
          </a:p>
          <a:p>
            <a:r>
              <a:rPr lang="en-US" dirty="0"/>
              <a:t>Every figure must be introduced and referenced from text</a:t>
            </a:r>
          </a:p>
          <a:p>
            <a:r>
              <a:rPr lang="en-US" dirty="0"/>
              <a:t>The draft needs to be updated to use the 512r1, which is not yet posted. </a:t>
            </a:r>
          </a:p>
          <a:p>
            <a:endParaRPr lang="en-US" dirty="0"/>
          </a:p>
        </p:txBody>
      </p:sp>
      <p:sp>
        <p:nvSpPr>
          <p:cNvPr id="4" name="Date Placeholder 3">
            <a:extLst>
              <a:ext uri="{FF2B5EF4-FFF2-40B4-BE49-F238E27FC236}">
                <a16:creationId xmlns:a16="http://schemas.microsoft.com/office/drawing/2014/main" id="{13E0DFE6-F413-4F01-922A-C5B00A05DD9E}"/>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780FD56E-BE5E-4DA8-8028-369DDBD9BE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57B6537-3E70-4CD1-BE61-E65D987D9F8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438979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BBBA-BA98-46ED-A907-C2B8E8038008}"/>
              </a:ext>
            </a:extLst>
          </p:cNvPr>
          <p:cNvSpPr>
            <a:spLocks noGrp="1"/>
          </p:cNvSpPr>
          <p:nvPr>
            <p:ph type="title"/>
          </p:nvPr>
        </p:nvSpPr>
        <p:spPr/>
        <p:txBody>
          <a:bodyPr/>
          <a:lstStyle/>
          <a:p>
            <a:r>
              <a:rPr lang="en-US" dirty="0"/>
              <a:t>Discussion on 615r0 MAC Layer</a:t>
            </a:r>
          </a:p>
        </p:txBody>
      </p:sp>
      <p:sp>
        <p:nvSpPr>
          <p:cNvPr id="4" name="Date Placeholder 3">
            <a:extLst>
              <a:ext uri="{FF2B5EF4-FFF2-40B4-BE49-F238E27FC236}">
                <a16:creationId xmlns:a16="http://schemas.microsoft.com/office/drawing/2014/main" id="{33BC5BE2-1456-47B2-8AC1-B0866BD972FB}"/>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F7A1FA69-B445-45B2-B4D2-43D1EB02EBF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572D521-A3D2-4F04-9AFF-1F4C6D7FB1DD}"/>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8" name="Content Placeholder 7">
            <a:extLst>
              <a:ext uri="{FF2B5EF4-FFF2-40B4-BE49-F238E27FC236}">
                <a16:creationId xmlns:a16="http://schemas.microsoft.com/office/drawing/2014/main" id="{149D9EC9-7D0C-41A8-875D-7CBF54103B20}"/>
              </a:ext>
            </a:extLst>
          </p:cNvPr>
          <p:cNvSpPr>
            <a:spLocks noGrp="1"/>
          </p:cNvSpPr>
          <p:nvPr>
            <p:ph idx="1"/>
          </p:nvPr>
        </p:nvSpPr>
        <p:spPr/>
        <p:txBody>
          <a:bodyPr/>
          <a:lstStyle/>
          <a:p>
            <a:r>
              <a:rPr lang="en-US" dirty="0"/>
              <a:t>Consider removing section 4.4 regarding BSC</a:t>
            </a:r>
          </a:p>
          <a:p>
            <a:endParaRPr lang="en-US" dirty="0"/>
          </a:p>
          <a:p>
            <a:r>
              <a:rPr lang="en-US" dirty="0"/>
              <a:t>TG members to review 615r0 over next day. </a:t>
            </a:r>
          </a:p>
          <a:p>
            <a:r>
              <a:rPr lang="en-US" dirty="0"/>
              <a:t>We will consider approving it on Thursday</a:t>
            </a:r>
          </a:p>
          <a:p>
            <a:endParaRPr lang="en-US" dirty="0"/>
          </a:p>
          <a:p>
            <a:r>
              <a:rPr lang="en-US" dirty="0"/>
              <a:t>Still missing a contribution on direct peer to peer. </a:t>
            </a:r>
          </a:p>
          <a:p>
            <a:endParaRPr lang="en-US" dirty="0"/>
          </a:p>
          <a:p>
            <a:r>
              <a:rPr lang="en-US" dirty="0"/>
              <a:t>Plan on Ad-hoc editing session </a:t>
            </a:r>
            <a:r>
              <a:rPr lang="en-US"/>
              <a:t>AM1 Wednesday.  </a:t>
            </a:r>
            <a:endParaRPr lang="en-US" dirty="0"/>
          </a:p>
          <a:p>
            <a:endParaRPr lang="en-US" dirty="0"/>
          </a:p>
        </p:txBody>
      </p:sp>
    </p:spTree>
    <p:extLst>
      <p:ext uri="{BB962C8B-B14F-4D97-AF65-F5344CB8AC3E}">
        <p14:creationId xmlns:p14="http://schemas.microsoft.com/office/powerpoint/2010/main" val="428505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19E78-184C-4768-98B3-3E493763BB0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2E191C6-99F4-43EF-9F5B-08809D0906EE}"/>
              </a:ext>
            </a:extLst>
          </p:cNvPr>
          <p:cNvSpPr>
            <a:spLocks noGrp="1"/>
          </p:cNvSpPr>
          <p:nvPr>
            <p:ph idx="1"/>
          </p:nvPr>
        </p:nvSpPr>
        <p:spPr>
          <a:xfrm>
            <a:off x="838200" y="1825625"/>
            <a:ext cx="10515600" cy="4667250"/>
          </a:xfrm>
        </p:spPr>
        <p:txBody>
          <a:bodyPr>
            <a:normAutofit fontScale="62500" lnSpcReduction="20000"/>
          </a:bodyPr>
          <a:lstStyle/>
          <a:p>
            <a:r>
              <a:rPr lang="en-US" dirty="0"/>
              <a:t>Other statements to modify in General sections of 802.16-2017</a:t>
            </a:r>
          </a:p>
          <a:p>
            <a:pPr lvl="1"/>
            <a:r>
              <a:rPr lang="en-US" dirty="0"/>
              <a:t>Clean up any BW language in Overview and MAC clauses</a:t>
            </a:r>
          </a:p>
          <a:p>
            <a:pPr lvl="1"/>
            <a:endParaRPr lang="en-US" dirty="0"/>
          </a:p>
          <a:p>
            <a:r>
              <a:rPr lang="en-US" dirty="0"/>
              <a:t>Nobody has any known gaps in the PHY functionality before we proceed with an initial draft. </a:t>
            </a:r>
          </a:p>
          <a:p>
            <a:r>
              <a:rPr lang="en-US" dirty="0"/>
              <a:t>Harry will use Document 512, Visio source, in FrameMaker to create initial draft of 8.6 by November Plenary </a:t>
            </a:r>
          </a:p>
          <a:p>
            <a:endParaRPr lang="en-US" dirty="0"/>
          </a:p>
          <a:p>
            <a:r>
              <a:rPr lang="en-US" dirty="0"/>
              <a:t>An additional PHY clause (8.7) will define the Direct peer-to-peer operation</a:t>
            </a:r>
          </a:p>
          <a:p>
            <a:pPr lvl="1"/>
            <a:r>
              <a:rPr lang="en-US" dirty="0"/>
              <a:t>Menashe will develop a comparable Air Interface spec to form the foundation of clause 8.7 to be reviewed in November  </a:t>
            </a:r>
          </a:p>
          <a:p>
            <a:pPr lvl="1"/>
            <a:endParaRPr lang="en-US" dirty="0"/>
          </a:p>
          <a:p>
            <a:r>
              <a:rPr lang="en-US" dirty="0"/>
              <a:t>Further contributions needed in November to specify changes in MAC clause.</a:t>
            </a:r>
          </a:p>
          <a:p>
            <a:pPr lvl="1"/>
            <a:r>
              <a:rPr lang="en-US" dirty="0"/>
              <a:t>The MAC for Direct Peer to Peer will be described in a new clause 6.5. </a:t>
            </a:r>
          </a:p>
          <a:p>
            <a:pPr lvl="1"/>
            <a:endParaRPr lang="en-US" dirty="0"/>
          </a:p>
          <a:p>
            <a:r>
              <a:rPr lang="en-US" dirty="0"/>
              <a:t>Need for changes to support Base Station Controller</a:t>
            </a:r>
          </a:p>
          <a:p>
            <a:pPr lvl="1"/>
            <a:r>
              <a:rPr lang="en-US" dirty="0"/>
              <a:t>Adds new functionality to prevent self interference.</a:t>
            </a:r>
          </a:p>
          <a:p>
            <a:pPr lvl="1"/>
            <a:r>
              <a:rPr lang="en-US" dirty="0"/>
              <a:t>Similar to ASN-Gateway as specified in WiMAX Forum. </a:t>
            </a:r>
          </a:p>
          <a:p>
            <a:pPr lvl="1"/>
            <a:r>
              <a:rPr lang="en-US" dirty="0"/>
              <a:t>May need to define a set of primitives for communication between BSC and BS. </a:t>
            </a:r>
          </a:p>
          <a:p>
            <a:pPr lvl="1"/>
            <a:endParaRPr lang="en-US" dirty="0"/>
          </a:p>
        </p:txBody>
      </p:sp>
      <p:sp>
        <p:nvSpPr>
          <p:cNvPr id="4" name="Date Placeholder 3">
            <a:extLst>
              <a:ext uri="{FF2B5EF4-FFF2-40B4-BE49-F238E27FC236}">
                <a16:creationId xmlns:a16="http://schemas.microsoft.com/office/drawing/2014/main" id="{B0F59B9B-F83F-4C21-8221-415600DFEEE6}"/>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9F20CB11-A965-4FB8-B9AD-2541D0C8AB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F7D7346-E007-4EF0-9A1C-8FA32FC8609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2721813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5519-13C2-4435-B8E7-5D0540911512}"/>
              </a:ext>
            </a:extLst>
          </p:cNvPr>
          <p:cNvSpPr>
            <a:spLocks noGrp="1"/>
          </p:cNvSpPr>
          <p:nvPr>
            <p:ph type="title"/>
          </p:nvPr>
        </p:nvSpPr>
        <p:spPr/>
        <p:txBody>
          <a:bodyPr/>
          <a:lstStyle/>
          <a:p>
            <a:r>
              <a:rPr lang="en-US" dirty="0"/>
              <a:t>ISO-IEC-JTC1-SC6-WG1 Licensed Narrowband</a:t>
            </a:r>
          </a:p>
        </p:txBody>
      </p:sp>
      <p:sp>
        <p:nvSpPr>
          <p:cNvPr id="3" name="Content Placeholder 2">
            <a:extLst>
              <a:ext uri="{FF2B5EF4-FFF2-40B4-BE49-F238E27FC236}">
                <a16:creationId xmlns:a16="http://schemas.microsoft.com/office/drawing/2014/main" id="{3AFDEB3D-7F9F-4D85-BCF9-61C7029C006D}"/>
              </a:ext>
            </a:extLst>
          </p:cNvPr>
          <p:cNvSpPr>
            <a:spLocks noGrp="1"/>
          </p:cNvSpPr>
          <p:nvPr>
            <p:ph idx="1"/>
          </p:nvPr>
        </p:nvSpPr>
        <p:spPr/>
        <p:txBody>
          <a:bodyPr/>
          <a:lstStyle/>
          <a:p>
            <a:r>
              <a:rPr lang="en-US" dirty="0"/>
              <a:t>Review contribution</a:t>
            </a:r>
          </a:p>
          <a:p>
            <a:r>
              <a:rPr lang="en-US" dirty="0"/>
              <a:t>What is the alignment with our SRD and SDD in terms of supporting the use cases identified?</a:t>
            </a:r>
          </a:p>
          <a:p>
            <a:endParaRPr lang="en-US" dirty="0"/>
          </a:p>
        </p:txBody>
      </p:sp>
      <p:sp>
        <p:nvSpPr>
          <p:cNvPr id="4" name="Date Placeholder 3">
            <a:extLst>
              <a:ext uri="{FF2B5EF4-FFF2-40B4-BE49-F238E27FC236}">
                <a16:creationId xmlns:a16="http://schemas.microsoft.com/office/drawing/2014/main" id="{DE84C3FC-FA30-44A3-858B-DC8A6F5B3FFC}"/>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4245260E-DE2E-4DCF-A518-B3F86E14392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55104C-335A-4F0D-B496-DACBF716241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20158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891F7-960B-4854-8A32-F341AEF331CB}"/>
              </a:ext>
            </a:extLst>
          </p:cNvPr>
          <p:cNvSpPr>
            <a:spLocks noGrp="1"/>
          </p:cNvSpPr>
          <p:nvPr>
            <p:ph type="title"/>
          </p:nvPr>
        </p:nvSpPr>
        <p:spPr/>
        <p:txBody>
          <a:bodyPr/>
          <a:lstStyle/>
          <a:p>
            <a:r>
              <a:rPr lang="en-US"/>
              <a:t>Draft Development </a:t>
            </a:r>
            <a:r>
              <a:rPr lang="en-US" dirty="0"/>
              <a:t>Plan</a:t>
            </a:r>
          </a:p>
        </p:txBody>
      </p:sp>
      <p:sp>
        <p:nvSpPr>
          <p:cNvPr id="3" name="Content Placeholder 2">
            <a:extLst>
              <a:ext uri="{FF2B5EF4-FFF2-40B4-BE49-F238E27FC236}">
                <a16:creationId xmlns:a16="http://schemas.microsoft.com/office/drawing/2014/main" id="{4A8DC9E6-A658-4977-A170-BFD2CD93E691}"/>
              </a:ext>
            </a:extLst>
          </p:cNvPr>
          <p:cNvSpPr>
            <a:spLocks noGrp="1"/>
          </p:cNvSpPr>
          <p:nvPr>
            <p:ph idx="1"/>
          </p:nvPr>
        </p:nvSpPr>
        <p:spPr/>
        <p:txBody>
          <a:bodyPr>
            <a:normAutofit fontScale="70000" lnSpcReduction="20000"/>
          </a:bodyPr>
          <a:lstStyle/>
          <a:p>
            <a:r>
              <a:rPr lang="en-US" dirty="0"/>
              <a:t>Vishal will upload 15-22-0512r1 with errors corrected. </a:t>
            </a:r>
          </a:p>
          <a:p>
            <a:r>
              <a:rPr lang="en-US" dirty="0"/>
              <a:t>Harry will use Document 15-22-0512r1, Visio source, in FrameMaker to create initial draft of 8.6 by November Plenary </a:t>
            </a:r>
          </a:p>
          <a:p>
            <a:endParaRPr lang="en-US" dirty="0"/>
          </a:p>
          <a:p>
            <a:r>
              <a:rPr lang="en-US" dirty="0"/>
              <a:t>An additional PHY clause (8.7) will be needed to define the Direct peer-to-peer operation</a:t>
            </a:r>
          </a:p>
          <a:p>
            <a:pPr lvl="1"/>
            <a:r>
              <a:rPr lang="en-US" dirty="0"/>
              <a:t>Menashe will develop a comparable Air Interface spec to form the foundation of clause 8.7 to be reviewed in November  </a:t>
            </a:r>
          </a:p>
          <a:p>
            <a:pPr lvl="1"/>
            <a:endParaRPr lang="en-US" dirty="0"/>
          </a:p>
          <a:p>
            <a:r>
              <a:rPr lang="en-US" dirty="0"/>
              <a:t>Further contributions requested in November to specify changes in MAC clause.</a:t>
            </a:r>
          </a:p>
          <a:p>
            <a:pPr lvl="1"/>
            <a:r>
              <a:rPr lang="en-US" dirty="0"/>
              <a:t>The MAC for Direct Peer to Peer will be described in a new clause 6.5. </a:t>
            </a:r>
          </a:p>
          <a:p>
            <a:pPr lvl="1"/>
            <a:endParaRPr lang="en-US" dirty="0"/>
          </a:p>
          <a:p>
            <a:r>
              <a:rPr lang="en-US" dirty="0"/>
              <a:t>Changes to support Base Station Controller</a:t>
            </a:r>
          </a:p>
          <a:p>
            <a:pPr lvl="1"/>
            <a:r>
              <a:rPr lang="en-US" dirty="0"/>
              <a:t>Adds new functionality to prevent self interference.</a:t>
            </a:r>
          </a:p>
          <a:p>
            <a:pPr lvl="1"/>
            <a:r>
              <a:rPr lang="en-US" dirty="0"/>
              <a:t>Similar to ASN-Gateway as specified in WiMAX Forum. </a:t>
            </a:r>
          </a:p>
          <a:p>
            <a:pPr lvl="1"/>
            <a:r>
              <a:rPr lang="en-US" dirty="0"/>
              <a:t>May need to define a set of primitives for communication between BSC and BS. </a:t>
            </a:r>
          </a:p>
          <a:p>
            <a:endParaRPr lang="en-US" dirty="0"/>
          </a:p>
        </p:txBody>
      </p:sp>
      <p:sp>
        <p:nvSpPr>
          <p:cNvPr id="4" name="Date Placeholder 3">
            <a:extLst>
              <a:ext uri="{FF2B5EF4-FFF2-40B4-BE49-F238E27FC236}">
                <a16:creationId xmlns:a16="http://schemas.microsoft.com/office/drawing/2014/main" id="{D5B5B323-177D-4ACD-8D15-9B4CB0413A61}"/>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95C69E89-96C4-4EE5-A91A-A47967284F4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202302-ACF5-4518-9B6D-B7C477713B44}"/>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127366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January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January 16-19, 2023	Baltimore, MD,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September Minutes</a:t>
            </a:r>
          </a:p>
        </p:txBody>
      </p:sp>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Nov_2022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10" name="Content Placeholder 9">
            <a:extLst>
              <a:ext uri="{FF2B5EF4-FFF2-40B4-BE49-F238E27FC236}">
                <a16:creationId xmlns:a16="http://schemas.microsoft.com/office/drawing/2014/main" id="{3F4D7826-38CA-464D-9307-F466D7633BA0}"/>
              </a:ext>
            </a:extLst>
          </p:cNvPr>
          <p:cNvSpPr>
            <a:spLocks noGrp="1"/>
          </p:cNvSpPr>
          <p:nvPr>
            <p:ph idx="1"/>
          </p:nvPr>
        </p:nvSpPr>
        <p:spPr>
          <a:xfrm>
            <a:off x="838200" y="1825625"/>
            <a:ext cx="10515600" cy="1984375"/>
          </a:xfrm>
        </p:spPr>
        <p:txBody>
          <a:bodyPr>
            <a:normAutofit fontScale="92500" lnSpcReduction="10000"/>
          </a:bodyPr>
          <a:lstStyle/>
          <a:p>
            <a:r>
              <a:rPr lang="en-US" dirty="0"/>
              <a:t>802.15-22-0525r0 </a:t>
            </a:r>
          </a:p>
          <a:p>
            <a:pPr lvl="1"/>
            <a:r>
              <a:rPr lang="en-US" dirty="0"/>
              <a:t>TG16t 	TG16t Sept 14 2022 Meeting Minutes 	Clark Palmer (</a:t>
            </a:r>
            <a:r>
              <a:rPr lang="en-US" dirty="0" err="1"/>
              <a:t>Meteorcomm</a:t>
            </a:r>
            <a:r>
              <a:rPr lang="en-US" dirty="0"/>
              <a:t>) </a:t>
            </a:r>
          </a:p>
          <a:p>
            <a:pPr lvl="1"/>
            <a:endParaRPr lang="en-US" dirty="0"/>
          </a:p>
          <a:p>
            <a:r>
              <a:rPr lang="en-US" dirty="0"/>
              <a:t>802.15-22-0502r0 </a:t>
            </a:r>
          </a:p>
          <a:p>
            <a:pPr lvl="1"/>
            <a:r>
              <a:rPr lang="en-US" dirty="0"/>
              <a:t>TG16t 	TG16t Sept 13 2022 Meeting Minutes 	Clark Palmer (</a:t>
            </a:r>
            <a:r>
              <a:rPr lang="en-US" dirty="0" err="1"/>
              <a:t>Meteorcomm</a:t>
            </a:r>
            <a:r>
              <a:rPr lang="en-US" dirty="0"/>
              <a:t>) 	</a:t>
            </a:r>
          </a:p>
          <a:p>
            <a:endParaRPr lang="en-US" dirty="0"/>
          </a:p>
          <a:p>
            <a:endParaRPr lang="en-US" dirty="0"/>
          </a:p>
        </p:txBody>
      </p:sp>
    </p:spTree>
    <p:extLst>
      <p:ext uri="{BB962C8B-B14F-4D97-AF65-F5344CB8AC3E}">
        <p14:creationId xmlns:p14="http://schemas.microsoft.com/office/powerpoint/2010/main" val="169250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22137</TotalTime>
  <Words>2403</Words>
  <Application>Microsoft Office PowerPoint</Application>
  <PresentationFormat>Widescreen</PresentationFormat>
  <Paragraphs>303</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November Plenary Agenda</vt:lpstr>
      <vt:lpstr>Approval of September Minutes</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November Plenary</vt:lpstr>
      <vt:lpstr>Discussion on Draft</vt:lpstr>
      <vt:lpstr>Discussion on 615r0 MAC Layer</vt:lpstr>
      <vt:lpstr>Next Steps</vt:lpstr>
      <vt:lpstr>ISO-IEC-JTC1-SC6-WG1 Licensed Narrowband</vt:lpstr>
      <vt:lpstr>Editor and Draft Development</vt:lpstr>
      <vt:lpstr>Draft Development Plan</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583</cp:revision>
  <cp:lastPrinted>1998-02-10T13:28:06Z</cp:lastPrinted>
  <dcterms:created xsi:type="dcterms:W3CDTF">2020-01-06T16:34:14Z</dcterms:created>
  <dcterms:modified xsi:type="dcterms:W3CDTF">2022-11-15T08:17:04Z</dcterms:modified>
</cp:coreProperties>
</file>