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5"/>
  </p:notesMasterIdLst>
  <p:handoutMasterIdLst>
    <p:handoutMasterId r:id="rId26"/>
  </p:handoutMasterIdLst>
  <p:sldIdLst>
    <p:sldId id="259" r:id="rId2"/>
    <p:sldId id="963" r:id="rId3"/>
    <p:sldId id="938" r:id="rId4"/>
    <p:sldId id="1018" r:id="rId5"/>
    <p:sldId id="260" r:id="rId6"/>
    <p:sldId id="261" r:id="rId7"/>
    <p:sldId id="263" r:id="rId8"/>
    <p:sldId id="262" r:id="rId9"/>
    <p:sldId id="283" r:id="rId10"/>
    <p:sldId id="284" r:id="rId11"/>
    <p:sldId id="287" r:id="rId12"/>
    <p:sldId id="944" r:id="rId13"/>
    <p:sldId id="289" r:id="rId14"/>
    <p:sldId id="1017" r:id="rId15"/>
    <p:sldId id="990" r:id="rId16"/>
    <p:sldId id="1032" r:id="rId17"/>
    <p:sldId id="1025" r:id="rId18"/>
    <p:sldId id="1020" r:id="rId19"/>
    <p:sldId id="1003" r:id="rId20"/>
    <p:sldId id="1026" r:id="rId21"/>
    <p:sldId id="256" r:id="rId22"/>
    <p:sldId id="965" r:id="rId23"/>
    <p:sldId id="985" r:id="rId24"/>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649" autoAdjust="0"/>
    <p:restoredTop sz="96869" autoAdjust="0"/>
  </p:normalViewPr>
  <p:slideViewPr>
    <p:cSldViewPr>
      <p:cViewPr varScale="1">
        <p:scale>
          <a:sx n="117" d="100"/>
          <a:sy n="117" d="100"/>
        </p:scale>
        <p:origin x="84" y="96"/>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21</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Nov_2022</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doc.:IEEE802.15-22-0582r0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Nov_2022</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22/15-22-0112-00-016t-call-for-contributions-towards-tg16t-draft.docx" TargetMode="External"/><Relationship Id="rId2" Type="http://schemas.openxmlformats.org/officeDocument/2006/relationships/hyperlink" Target="https://mentor.ieee.org/802.15/dcn/22/15-22-0033-00-016t-802-16t-system-requirements-document.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5/dcn/22/15-22-0081-01-016t-example-draft-amendment-for-16t.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November Plenary Meeting Presentation</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2022-11-12</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1C6F4-CBCE-42F6-8843-B089D5776ECB}"/>
              </a:ext>
            </a:extLst>
          </p:cNvPr>
          <p:cNvSpPr>
            <a:spLocks noGrp="1"/>
          </p:cNvSpPr>
          <p:nvPr>
            <p:ph type="title"/>
          </p:nvPr>
        </p:nvSpPr>
        <p:spPr/>
        <p:txBody>
          <a:bodyPr/>
          <a:lstStyle/>
          <a:p>
            <a:r>
              <a:rPr lang="en-US" dirty="0"/>
              <a:t>Document Status</a:t>
            </a:r>
          </a:p>
        </p:txBody>
      </p:sp>
      <p:sp>
        <p:nvSpPr>
          <p:cNvPr id="3" name="Content Placeholder 2">
            <a:extLst>
              <a:ext uri="{FF2B5EF4-FFF2-40B4-BE49-F238E27FC236}">
                <a16:creationId xmlns:a16="http://schemas.microsoft.com/office/drawing/2014/main" id="{601E0268-1926-421A-A2E6-85F621B10F35}"/>
              </a:ext>
            </a:extLst>
          </p:cNvPr>
          <p:cNvSpPr>
            <a:spLocks noGrp="1"/>
          </p:cNvSpPr>
          <p:nvPr>
            <p:ph idx="1"/>
          </p:nvPr>
        </p:nvSpPr>
        <p:spPr/>
        <p:txBody>
          <a:bodyPr>
            <a:normAutofit/>
          </a:bodyPr>
          <a:lstStyle/>
          <a:p>
            <a:r>
              <a:rPr lang="en-US" dirty="0"/>
              <a:t>SRD Status</a:t>
            </a:r>
            <a:endParaRPr lang="en-US" dirty="0">
              <a:highlight>
                <a:srgbClr val="FFFF00"/>
              </a:highlight>
            </a:endParaRPr>
          </a:p>
          <a:p>
            <a:r>
              <a:rPr lang="en-US" dirty="0"/>
              <a:t>Approved clean version with 2022 number is </a:t>
            </a:r>
            <a:r>
              <a:rPr lang="en-US" dirty="0">
                <a:hlinkClick r:id="rId2"/>
              </a:rPr>
              <a:t>802.15-22-0033r</a:t>
            </a:r>
            <a:r>
              <a:rPr lang="en-US" dirty="0"/>
              <a:t>3</a:t>
            </a:r>
          </a:p>
          <a:p>
            <a:endParaRPr lang="en-US" dirty="0"/>
          </a:p>
          <a:p>
            <a:r>
              <a:rPr lang="en-US" dirty="0"/>
              <a:t>SDD Status</a:t>
            </a:r>
          </a:p>
          <a:p>
            <a:r>
              <a:rPr lang="en-US" dirty="0"/>
              <a:t>Approved clean version with 2022 number is 802.15-22-0084r2</a:t>
            </a:r>
          </a:p>
          <a:p>
            <a:endParaRPr lang="en-US" dirty="0"/>
          </a:p>
          <a:p>
            <a:r>
              <a:rPr lang="en-US" dirty="0"/>
              <a:t>Released Call for Contributions for Draft – </a:t>
            </a:r>
            <a:r>
              <a:rPr lang="en-US" dirty="0">
                <a:hlinkClick r:id="rId3"/>
              </a:rPr>
              <a:t>802.15-22-0112r0</a:t>
            </a:r>
            <a:endParaRPr lang="en-US" dirty="0"/>
          </a:p>
          <a:p>
            <a:endParaRPr lang="en-US" dirty="0"/>
          </a:p>
          <a:p>
            <a:endParaRPr lang="en-US" dirty="0"/>
          </a:p>
        </p:txBody>
      </p:sp>
      <p:sp>
        <p:nvSpPr>
          <p:cNvPr id="4" name="Date Placeholder 3">
            <a:extLst>
              <a:ext uri="{FF2B5EF4-FFF2-40B4-BE49-F238E27FC236}">
                <a16:creationId xmlns:a16="http://schemas.microsoft.com/office/drawing/2014/main" id="{447C9541-5F08-469C-B29A-F02BE1012D6E}"/>
              </a:ext>
            </a:extLst>
          </p:cNvPr>
          <p:cNvSpPr>
            <a:spLocks noGrp="1"/>
          </p:cNvSpPr>
          <p:nvPr>
            <p:ph type="dt" sz="half" idx="10"/>
          </p:nvPr>
        </p:nvSpPr>
        <p:spPr/>
        <p:txBody>
          <a:bodyPr/>
          <a:lstStyle/>
          <a:p>
            <a:r>
              <a:rPr lang="en-US" dirty="0"/>
              <a:t>February_2022</a:t>
            </a:r>
          </a:p>
        </p:txBody>
      </p:sp>
      <p:sp>
        <p:nvSpPr>
          <p:cNvPr id="5" name="Footer Placeholder 4">
            <a:extLst>
              <a:ext uri="{FF2B5EF4-FFF2-40B4-BE49-F238E27FC236}">
                <a16:creationId xmlns:a16="http://schemas.microsoft.com/office/drawing/2014/main" id="{AD9CEE63-DBF4-4A1D-A49C-19CA62BD3B9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4051AA2-914A-471E-B930-12F45AECDA56}"/>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588745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November Plenary</a:t>
            </a:r>
          </a:p>
        </p:txBody>
      </p:sp>
    </p:spTree>
    <p:extLst>
      <p:ext uri="{BB962C8B-B14F-4D97-AF65-F5344CB8AC3E}">
        <p14:creationId xmlns:p14="http://schemas.microsoft.com/office/powerpoint/2010/main" val="123118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8BBBA-BA98-46ED-A907-C2B8E8038008}"/>
              </a:ext>
            </a:extLst>
          </p:cNvPr>
          <p:cNvSpPr>
            <a:spLocks noGrp="1"/>
          </p:cNvSpPr>
          <p:nvPr>
            <p:ph type="title"/>
          </p:nvPr>
        </p:nvSpPr>
        <p:spPr/>
        <p:txBody>
          <a:bodyPr/>
          <a:lstStyle/>
          <a:p>
            <a:r>
              <a:rPr lang="en-US" dirty="0"/>
              <a:t>Discussion on Contributions</a:t>
            </a:r>
          </a:p>
        </p:txBody>
      </p:sp>
      <p:sp>
        <p:nvSpPr>
          <p:cNvPr id="3" name="Content Placeholder 2">
            <a:extLst>
              <a:ext uri="{FF2B5EF4-FFF2-40B4-BE49-F238E27FC236}">
                <a16:creationId xmlns:a16="http://schemas.microsoft.com/office/drawing/2014/main" id="{465C301F-5D9A-44CD-938D-4CE41FE9A0E0}"/>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33BC5BE2-1456-47B2-8AC1-B0866BD972FB}"/>
              </a:ext>
            </a:extLst>
          </p:cNvPr>
          <p:cNvSpPr>
            <a:spLocks noGrp="1"/>
          </p:cNvSpPr>
          <p:nvPr>
            <p:ph type="dt" sz="half" idx="10"/>
          </p:nvPr>
        </p:nvSpPr>
        <p:spPr/>
        <p:txBody>
          <a:bodyPr/>
          <a:lstStyle/>
          <a:p>
            <a:r>
              <a:rPr lang="en-US"/>
              <a:t>Nov_2022</a:t>
            </a:r>
            <a:endParaRPr lang="en-US" dirty="0"/>
          </a:p>
        </p:txBody>
      </p:sp>
      <p:sp>
        <p:nvSpPr>
          <p:cNvPr id="5" name="Footer Placeholder 4">
            <a:extLst>
              <a:ext uri="{FF2B5EF4-FFF2-40B4-BE49-F238E27FC236}">
                <a16:creationId xmlns:a16="http://schemas.microsoft.com/office/drawing/2014/main" id="{F7A1FA69-B445-45B2-B4D2-43D1EB02EBF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E572D521-A3D2-4F04-9AFF-1F4C6D7FB1DD}"/>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4285052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19E78-184C-4768-98B3-3E493763BB0A}"/>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72E191C6-99F4-43EF-9F5B-08809D0906EE}"/>
              </a:ext>
            </a:extLst>
          </p:cNvPr>
          <p:cNvSpPr>
            <a:spLocks noGrp="1"/>
          </p:cNvSpPr>
          <p:nvPr>
            <p:ph idx="1"/>
          </p:nvPr>
        </p:nvSpPr>
        <p:spPr>
          <a:xfrm>
            <a:off x="838200" y="1825625"/>
            <a:ext cx="10515600" cy="4667250"/>
          </a:xfrm>
        </p:spPr>
        <p:txBody>
          <a:bodyPr>
            <a:normAutofit fontScale="62500" lnSpcReduction="20000"/>
          </a:bodyPr>
          <a:lstStyle/>
          <a:p>
            <a:r>
              <a:rPr lang="en-US" dirty="0"/>
              <a:t>Other statements to modify in General sections of 802.16-2017</a:t>
            </a:r>
          </a:p>
          <a:p>
            <a:pPr lvl="1"/>
            <a:r>
              <a:rPr lang="en-US" dirty="0"/>
              <a:t>Clean up any BW language in Overview and MAC clauses</a:t>
            </a:r>
          </a:p>
          <a:p>
            <a:pPr lvl="1"/>
            <a:endParaRPr lang="en-US" dirty="0"/>
          </a:p>
          <a:p>
            <a:r>
              <a:rPr lang="en-US" dirty="0"/>
              <a:t>Nobody has any known gaps in the PHY functionality before we proceed with an initial draft. </a:t>
            </a:r>
          </a:p>
          <a:p>
            <a:r>
              <a:rPr lang="en-US" dirty="0"/>
              <a:t>Harry will use Document 512, Visio source, in FrameMaker to create initial draft of 8.6 by November Plenary </a:t>
            </a:r>
          </a:p>
          <a:p>
            <a:endParaRPr lang="en-US" dirty="0"/>
          </a:p>
          <a:p>
            <a:r>
              <a:rPr lang="en-US" dirty="0"/>
              <a:t>An additional PHY clause (8.7) will define the Direct peer-to-peer operation</a:t>
            </a:r>
          </a:p>
          <a:p>
            <a:pPr lvl="1"/>
            <a:r>
              <a:rPr lang="en-US" dirty="0"/>
              <a:t>Menashe will develop a comparable Air Interface spec to form the foundation of clause 8.7 to be reviewed in November  </a:t>
            </a:r>
          </a:p>
          <a:p>
            <a:pPr lvl="1"/>
            <a:endParaRPr lang="en-US" dirty="0"/>
          </a:p>
          <a:p>
            <a:r>
              <a:rPr lang="en-US" dirty="0"/>
              <a:t>Further contributions needed in November to specify changes in MAC clause.</a:t>
            </a:r>
          </a:p>
          <a:p>
            <a:pPr lvl="1"/>
            <a:r>
              <a:rPr lang="en-US" dirty="0"/>
              <a:t>The MAC for Direct Peer to Peer will be described in a new clause 6.5. </a:t>
            </a:r>
          </a:p>
          <a:p>
            <a:pPr lvl="1"/>
            <a:endParaRPr lang="en-US" dirty="0"/>
          </a:p>
          <a:p>
            <a:r>
              <a:rPr lang="en-US" dirty="0"/>
              <a:t>Need for changes to support Base Station Controller</a:t>
            </a:r>
          </a:p>
          <a:p>
            <a:pPr lvl="1"/>
            <a:r>
              <a:rPr lang="en-US" dirty="0"/>
              <a:t>Adds new functionality to prevent self interference.</a:t>
            </a:r>
          </a:p>
          <a:p>
            <a:pPr lvl="1"/>
            <a:r>
              <a:rPr lang="en-US" dirty="0"/>
              <a:t>Similar to ASN-Gateway as specified in WiMAX Forum. </a:t>
            </a:r>
          </a:p>
          <a:p>
            <a:pPr lvl="1"/>
            <a:r>
              <a:rPr lang="en-US" dirty="0"/>
              <a:t>May need to define a set of primitives for communication between BSC and BS. </a:t>
            </a:r>
          </a:p>
          <a:p>
            <a:pPr lvl="1"/>
            <a:endParaRPr lang="en-US" dirty="0"/>
          </a:p>
        </p:txBody>
      </p:sp>
      <p:sp>
        <p:nvSpPr>
          <p:cNvPr id="4" name="Date Placeholder 3">
            <a:extLst>
              <a:ext uri="{FF2B5EF4-FFF2-40B4-BE49-F238E27FC236}">
                <a16:creationId xmlns:a16="http://schemas.microsoft.com/office/drawing/2014/main" id="{B0F59B9B-F83F-4C21-8221-415600DFEEE6}"/>
              </a:ext>
            </a:extLst>
          </p:cNvPr>
          <p:cNvSpPr>
            <a:spLocks noGrp="1"/>
          </p:cNvSpPr>
          <p:nvPr>
            <p:ph type="dt" sz="half" idx="10"/>
          </p:nvPr>
        </p:nvSpPr>
        <p:spPr/>
        <p:txBody>
          <a:bodyPr/>
          <a:lstStyle/>
          <a:p>
            <a:r>
              <a:rPr lang="en-US" dirty="0"/>
              <a:t>Nov_2022</a:t>
            </a:r>
          </a:p>
        </p:txBody>
      </p:sp>
      <p:sp>
        <p:nvSpPr>
          <p:cNvPr id="5" name="Footer Placeholder 4">
            <a:extLst>
              <a:ext uri="{FF2B5EF4-FFF2-40B4-BE49-F238E27FC236}">
                <a16:creationId xmlns:a16="http://schemas.microsoft.com/office/drawing/2014/main" id="{9F20CB11-A965-4FB8-B9AD-2541D0C8AB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7F7D7346-E007-4EF0-9A1C-8FA32FC86090}"/>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27218135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55519-13C2-4435-B8E7-5D0540911512}"/>
              </a:ext>
            </a:extLst>
          </p:cNvPr>
          <p:cNvSpPr>
            <a:spLocks noGrp="1"/>
          </p:cNvSpPr>
          <p:nvPr>
            <p:ph type="title"/>
          </p:nvPr>
        </p:nvSpPr>
        <p:spPr/>
        <p:txBody>
          <a:bodyPr/>
          <a:lstStyle/>
          <a:p>
            <a:r>
              <a:rPr lang="en-US" dirty="0"/>
              <a:t>ISO-IEC-JTC1-SC6-WG1 Licensed Narrowband</a:t>
            </a:r>
          </a:p>
        </p:txBody>
      </p:sp>
      <p:sp>
        <p:nvSpPr>
          <p:cNvPr id="3" name="Content Placeholder 2">
            <a:extLst>
              <a:ext uri="{FF2B5EF4-FFF2-40B4-BE49-F238E27FC236}">
                <a16:creationId xmlns:a16="http://schemas.microsoft.com/office/drawing/2014/main" id="{3AFDEB3D-7F9F-4D85-BCF9-61C7029C006D}"/>
              </a:ext>
            </a:extLst>
          </p:cNvPr>
          <p:cNvSpPr>
            <a:spLocks noGrp="1"/>
          </p:cNvSpPr>
          <p:nvPr>
            <p:ph idx="1"/>
          </p:nvPr>
        </p:nvSpPr>
        <p:spPr/>
        <p:txBody>
          <a:bodyPr/>
          <a:lstStyle/>
          <a:p>
            <a:r>
              <a:rPr lang="en-US" dirty="0"/>
              <a:t>Review contribution</a:t>
            </a:r>
          </a:p>
          <a:p>
            <a:r>
              <a:rPr lang="en-US" dirty="0"/>
              <a:t>What is the alignment with our SRD and SDD in terms of supporting the use cases identified?</a:t>
            </a:r>
          </a:p>
          <a:p>
            <a:endParaRPr lang="en-US" dirty="0"/>
          </a:p>
        </p:txBody>
      </p:sp>
      <p:sp>
        <p:nvSpPr>
          <p:cNvPr id="4" name="Date Placeholder 3">
            <a:extLst>
              <a:ext uri="{FF2B5EF4-FFF2-40B4-BE49-F238E27FC236}">
                <a16:creationId xmlns:a16="http://schemas.microsoft.com/office/drawing/2014/main" id="{DE84C3FC-FA30-44A3-858B-DC8A6F5B3FFC}"/>
              </a:ext>
            </a:extLst>
          </p:cNvPr>
          <p:cNvSpPr>
            <a:spLocks noGrp="1"/>
          </p:cNvSpPr>
          <p:nvPr>
            <p:ph type="dt" sz="half" idx="10"/>
          </p:nvPr>
        </p:nvSpPr>
        <p:spPr/>
        <p:txBody>
          <a:bodyPr/>
          <a:lstStyle/>
          <a:p>
            <a:r>
              <a:rPr lang="en-US" dirty="0"/>
              <a:t>Nov_2022</a:t>
            </a:r>
          </a:p>
        </p:txBody>
      </p:sp>
      <p:sp>
        <p:nvSpPr>
          <p:cNvPr id="5" name="Footer Placeholder 4">
            <a:extLst>
              <a:ext uri="{FF2B5EF4-FFF2-40B4-BE49-F238E27FC236}">
                <a16:creationId xmlns:a16="http://schemas.microsoft.com/office/drawing/2014/main" id="{4245260E-DE2E-4DCF-A518-B3F86E14392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F55104C-335A-4F0D-B496-DACBF7162419}"/>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32015805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C0E7-E4D1-44F3-A846-A5DA730DBFD5}"/>
              </a:ext>
            </a:extLst>
          </p:cNvPr>
          <p:cNvSpPr>
            <a:spLocks noGrp="1"/>
          </p:cNvSpPr>
          <p:nvPr>
            <p:ph type="title"/>
          </p:nvPr>
        </p:nvSpPr>
        <p:spPr/>
        <p:txBody>
          <a:bodyPr/>
          <a:lstStyle/>
          <a:p>
            <a:r>
              <a:rPr lang="en-US" dirty="0"/>
              <a:t>Editor and Draft Development</a:t>
            </a:r>
          </a:p>
        </p:txBody>
      </p:sp>
      <p:sp>
        <p:nvSpPr>
          <p:cNvPr id="3" name="Content Placeholder 2">
            <a:extLst>
              <a:ext uri="{FF2B5EF4-FFF2-40B4-BE49-F238E27FC236}">
                <a16:creationId xmlns:a16="http://schemas.microsoft.com/office/drawing/2014/main" id="{0CA7ACDE-C4F0-47C5-9633-5455A9896226}"/>
              </a:ext>
            </a:extLst>
          </p:cNvPr>
          <p:cNvSpPr>
            <a:spLocks noGrp="1"/>
          </p:cNvSpPr>
          <p:nvPr>
            <p:ph idx="1"/>
          </p:nvPr>
        </p:nvSpPr>
        <p:spPr/>
        <p:txBody>
          <a:bodyPr>
            <a:normAutofit/>
          </a:bodyPr>
          <a:lstStyle/>
          <a:p>
            <a:r>
              <a:rPr lang="en-US" dirty="0"/>
              <a:t>Harry Bims is the Technical Editor</a:t>
            </a:r>
          </a:p>
          <a:p>
            <a:r>
              <a:rPr lang="en-US" dirty="0"/>
              <a:t>Draft development will be based on approved SDD. </a:t>
            </a:r>
          </a:p>
          <a:p>
            <a:r>
              <a:rPr lang="en-US" dirty="0"/>
              <a:t>Notes on contributions to the draft:</a:t>
            </a:r>
          </a:p>
          <a:p>
            <a:pPr lvl="1"/>
            <a:r>
              <a:rPr lang="en-US" dirty="0"/>
              <a:t>Use document “</a:t>
            </a:r>
            <a:r>
              <a:rPr lang="en-US" dirty="0">
                <a:hlinkClick r:id="rId2"/>
              </a:rPr>
              <a:t>15-22-0081-01-016t-example-draft-amendment-for-16t.pdf</a:t>
            </a:r>
            <a:r>
              <a:rPr lang="en-US" dirty="0"/>
              <a:t>” as a guideline.</a:t>
            </a:r>
          </a:p>
          <a:p>
            <a:pPr lvl="1"/>
            <a:r>
              <a:rPr lang="en-US" dirty="0"/>
              <a:t>Use Visio for drawings</a:t>
            </a:r>
          </a:p>
          <a:p>
            <a:pPr lvl="1"/>
            <a:r>
              <a:rPr lang="en-US" dirty="0"/>
              <a:t>Follow table structures for table additions</a:t>
            </a:r>
          </a:p>
          <a:p>
            <a:pPr lvl="1"/>
            <a:r>
              <a:rPr lang="en-US" dirty="0"/>
              <a:t>Font is not critical – IEEE staff will provide cleanup </a:t>
            </a:r>
          </a:p>
          <a:p>
            <a:pPr marL="0" indent="0">
              <a:buNone/>
            </a:pPr>
            <a:endParaRPr lang="en-US" dirty="0"/>
          </a:p>
        </p:txBody>
      </p:sp>
      <p:sp>
        <p:nvSpPr>
          <p:cNvPr id="4" name="Date Placeholder 3">
            <a:extLst>
              <a:ext uri="{FF2B5EF4-FFF2-40B4-BE49-F238E27FC236}">
                <a16:creationId xmlns:a16="http://schemas.microsoft.com/office/drawing/2014/main" id="{D96B0C17-0822-4C98-A7BC-3D86D786B476}"/>
              </a:ext>
            </a:extLst>
          </p:cNvPr>
          <p:cNvSpPr>
            <a:spLocks noGrp="1"/>
          </p:cNvSpPr>
          <p:nvPr>
            <p:ph type="dt" sz="half" idx="10"/>
          </p:nvPr>
        </p:nvSpPr>
        <p:spPr/>
        <p:txBody>
          <a:bodyPr/>
          <a:lstStyle/>
          <a:p>
            <a:r>
              <a:rPr lang="en-US" dirty="0"/>
              <a:t>Nov_2022</a:t>
            </a:r>
          </a:p>
        </p:txBody>
      </p:sp>
      <p:sp>
        <p:nvSpPr>
          <p:cNvPr id="5" name="Footer Placeholder 4">
            <a:extLst>
              <a:ext uri="{FF2B5EF4-FFF2-40B4-BE49-F238E27FC236}">
                <a16:creationId xmlns:a16="http://schemas.microsoft.com/office/drawing/2014/main" id="{31761626-B348-4F64-995A-D6B2607798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A116C3-816F-4E28-99CA-5DD8D4C1F606}"/>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1438718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Nov_2022</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891F7-960B-4854-8A32-F341AEF331CB}"/>
              </a:ext>
            </a:extLst>
          </p:cNvPr>
          <p:cNvSpPr>
            <a:spLocks noGrp="1"/>
          </p:cNvSpPr>
          <p:nvPr>
            <p:ph type="title"/>
          </p:nvPr>
        </p:nvSpPr>
        <p:spPr/>
        <p:txBody>
          <a:bodyPr/>
          <a:lstStyle/>
          <a:p>
            <a:r>
              <a:rPr lang="en-US"/>
              <a:t>Draft Development </a:t>
            </a:r>
            <a:r>
              <a:rPr lang="en-US" dirty="0"/>
              <a:t>Plan</a:t>
            </a:r>
          </a:p>
        </p:txBody>
      </p:sp>
      <p:sp>
        <p:nvSpPr>
          <p:cNvPr id="3" name="Content Placeholder 2">
            <a:extLst>
              <a:ext uri="{FF2B5EF4-FFF2-40B4-BE49-F238E27FC236}">
                <a16:creationId xmlns:a16="http://schemas.microsoft.com/office/drawing/2014/main" id="{4A8DC9E6-A658-4977-A170-BFD2CD93E691}"/>
              </a:ext>
            </a:extLst>
          </p:cNvPr>
          <p:cNvSpPr>
            <a:spLocks noGrp="1"/>
          </p:cNvSpPr>
          <p:nvPr>
            <p:ph idx="1"/>
          </p:nvPr>
        </p:nvSpPr>
        <p:spPr/>
        <p:txBody>
          <a:bodyPr>
            <a:normAutofit fontScale="70000" lnSpcReduction="20000"/>
          </a:bodyPr>
          <a:lstStyle/>
          <a:p>
            <a:r>
              <a:rPr lang="en-US" dirty="0"/>
              <a:t>Vishal will upload 15-22-0512r1 with errors corrected. </a:t>
            </a:r>
          </a:p>
          <a:p>
            <a:r>
              <a:rPr lang="en-US" dirty="0"/>
              <a:t>Harry will use Document 15-22-0512r1, Visio source, in FrameMaker to create initial draft of 8.6 by November Plenary </a:t>
            </a:r>
          </a:p>
          <a:p>
            <a:endParaRPr lang="en-US" dirty="0"/>
          </a:p>
          <a:p>
            <a:r>
              <a:rPr lang="en-US" dirty="0"/>
              <a:t>An additional PHY clause (8.7) will be needed to define the Direct peer-to-peer operation</a:t>
            </a:r>
          </a:p>
          <a:p>
            <a:pPr lvl="1"/>
            <a:r>
              <a:rPr lang="en-US" dirty="0"/>
              <a:t>Menashe will develop a comparable Air Interface spec to form the foundation of clause 8.7 to be reviewed in November  </a:t>
            </a:r>
          </a:p>
          <a:p>
            <a:pPr lvl="1"/>
            <a:endParaRPr lang="en-US" dirty="0"/>
          </a:p>
          <a:p>
            <a:r>
              <a:rPr lang="en-US" dirty="0"/>
              <a:t>Further contributions requested in November to specify changes in MAC clause.</a:t>
            </a:r>
          </a:p>
          <a:p>
            <a:pPr lvl="1"/>
            <a:r>
              <a:rPr lang="en-US" dirty="0"/>
              <a:t>The MAC for Direct Peer to Peer will be described in a new clause 6.5. </a:t>
            </a:r>
          </a:p>
          <a:p>
            <a:pPr lvl="1"/>
            <a:endParaRPr lang="en-US" dirty="0"/>
          </a:p>
          <a:p>
            <a:r>
              <a:rPr lang="en-US" dirty="0"/>
              <a:t>Changes to support Base Station Controller</a:t>
            </a:r>
          </a:p>
          <a:p>
            <a:pPr lvl="1"/>
            <a:r>
              <a:rPr lang="en-US" dirty="0"/>
              <a:t>Adds new functionality to prevent self interference.</a:t>
            </a:r>
          </a:p>
          <a:p>
            <a:pPr lvl="1"/>
            <a:r>
              <a:rPr lang="en-US" dirty="0"/>
              <a:t>Similar to ASN-Gateway as specified in WiMAX Forum. </a:t>
            </a:r>
          </a:p>
          <a:p>
            <a:pPr lvl="1"/>
            <a:r>
              <a:rPr lang="en-US" dirty="0"/>
              <a:t>May need to define a set of primitives for communication between BSC and BS. </a:t>
            </a:r>
          </a:p>
          <a:p>
            <a:endParaRPr lang="en-US" dirty="0"/>
          </a:p>
        </p:txBody>
      </p:sp>
      <p:sp>
        <p:nvSpPr>
          <p:cNvPr id="4" name="Date Placeholder 3">
            <a:extLst>
              <a:ext uri="{FF2B5EF4-FFF2-40B4-BE49-F238E27FC236}">
                <a16:creationId xmlns:a16="http://schemas.microsoft.com/office/drawing/2014/main" id="{D5B5B323-177D-4ACD-8D15-9B4CB0413A61}"/>
              </a:ext>
            </a:extLst>
          </p:cNvPr>
          <p:cNvSpPr>
            <a:spLocks noGrp="1"/>
          </p:cNvSpPr>
          <p:nvPr>
            <p:ph type="dt" sz="half" idx="10"/>
          </p:nvPr>
        </p:nvSpPr>
        <p:spPr/>
        <p:txBody>
          <a:bodyPr/>
          <a:lstStyle/>
          <a:p>
            <a:r>
              <a:rPr lang="en-US" dirty="0"/>
              <a:t>Nov_2022</a:t>
            </a:r>
          </a:p>
        </p:txBody>
      </p:sp>
      <p:sp>
        <p:nvSpPr>
          <p:cNvPr id="5" name="Footer Placeholder 4">
            <a:extLst>
              <a:ext uri="{FF2B5EF4-FFF2-40B4-BE49-F238E27FC236}">
                <a16:creationId xmlns:a16="http://schemas.microsoft.com/office/drawing/2014/main" id="{95C69E89-96C4-4EE5-A91A-A47967284F43}"/>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02202302-ACF5-4518-9B6D-B7C477713B44}"/>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11273664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119486250"/>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t>Draft Development</a:t>
                      </a:r>
                    </a:p>
                  </a:txBody>
                  <a:tcPr/>
                </a:tc>
                <a:tc>
                  <a:txBody>
                    <a:bodyPr/>
                    <a:lstStyle/>
                    <a:p>
                      <a:endParaRPr lang="en-US" sz="2400" dirty="0"/>
                    </a:p>
                  </a:txBody>
                  <a:tcPr/>
                </a:tc>
                <a:extLst>
                  <a:ext uri="{0D108BD9-81ED-4DB2-BD59-A6C34878D82A}">
                    <a16:rowId xmlns:a16="http://schemas.microsoft.com/office/drawing/2014/main" val="4038355541"/>
                  </a:ext>
                </a:extLst>
              </a:tr>
              <a:tr h="524933">
                <a:tc>
                  <a:txBody>
                    <a:bodyPr/>
                    <a:lstStyle/>
                    <a:p>
                      <a:r>
                        <a:rPr lang="en-US" sz="2400" dirty="0"/>
                        <a:t>Informal TG review of draft</a:t>
                      </a:r>
                    </a:p>
                  </a:txBody>
                  <a:tcPr/>
                </a:tc>
                <a:tc>
                  <a:txBody>
                    <a:bodyPr/>
                    <a:lstStyle/>
                    <a:p>
                      <a:r>
                        <a:rPr lang="en-US" sz="2400" dirty="0"/>
                        <a:t>Jan 2023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May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Sep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Nov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Mar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9906000" y="5715000"/>
            <a:ext cx="23622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a:p>
            <a:pPr algn="ctr"/>
            <a:r>
              <a:rPr lang="en-US" sz="1400" dirty="0"/>
              <a:t>If needed, request PAR extension July 2024</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Nov_2022</a:t>
            </a:r>
          </a:p>
        </p:txBody>
      </p:sp>
      <p:sp>
        <p:nvSpPr>
          <p:cNvPr id="3" name="Arrow: Right 2">
            <a:extLst>
              <a:ext uri="{FF2B5EF4-FFF2-40B4-BE49-F238E27FC236}">
                <a16:creationId xmlns:a16="http://schemas.microsoft.com/office/drawing/2014/main" id="{40D38A25-D564-4828-863A-D3B332BDEDFD}"/>
              </a:ext>
            </a:extLst>
          </p:cNvPr>
          <p:cNvSpPr/>
          <p:nvPr/>
        </p:nvSpPr>
        <p:spPr>
          <a:xfrm>
            <a:off x="348996" y="3262884"/>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0" marR="0">
              <a:spcBef>
                <a:spcPts val="0"/>
              </a:spcBef>
              <a:spcAft>
                <a:spcPts val="1200"/>
              </a:spcAft>
            </a:pPr>
            <a:r>
              <a:rPr lang="en-US" b="1" dirty="0">
                <a:effectLst/>
                <a:latin typeface="Calibri" panose="020F0502020204030204" pitchFamily="34" charset="0"/>
                <a:ea typeface="Times New Roman" panose="02020603050405020304" pitchFamily="18" charset="0"/>
              </a:rPr>
              <a:t>January 2023 Wireless Interim</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b="1" dirty="0">
                <a:effectLst/>
                <a:latin typeface="Calibri" panose="020F0502020204030204" pitchFamily="34" charset="0"/>
                <a:ea typeface="Times New Roman" panose="02020603050405020304" pitchFamily="18" charset="0"/>
              </a:rPr>
              <a:t>January 16-19, 2023	Baltimore, MD, USA</a:t>
            </a:r>
            <a:endParaRPr lang="en-US" dirty="0"/>
          </a:p>
          <a:p>
            <a:pPr marL="0" marR="0">
              <a:spcBef>
                <a:spcPts val="0"/>
              </a:spcBef>
              <a:spcAft>
                <a:spcPts val="1200"/>
              </a:spcAft>
            </a:pPr>
            <a:r>
              <a:rPr lang="en-US" b="1" dirty="0">
                <a:effectLst/>
                <a:latin typeface="Calibri" panose="020F0502020204030204" pitchFamily="34" charset="0"/>
                <a:ea typeface="Times New Roman" panose="02020603050405020304" pitchFamily="18" charset="0"/>
              </a:rPr>
              <a:t>March 2023 Plenary</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b="1" dirty="0">
                <a:effectLst/>
                <a:latin typeface="Calibri" panose="020F0502020204030204" pitchFamily="34" charset="0"/>
                <a:ea typeface="Times New Roman" panose="02020603050405020304" pitchFamily="18" charset="0"/>
              </a:rPr>
              <a:t>March 13-16, 2023	Atlanta, GA, USA</a:t>
            </a:r>
            <a:endParaRPr lang="en-US" sz="2000" dirty="0">
              <a:effectLst/>
              <a:latin typeface="Calibri" panose="020F0502020204030204" pitchFamily="34" charset="0"/>
              <a:ea typeface="Times New Roman" panose="02020603050405020304" pitchFamily="18" charset="0"/>
            </a:endParaRPr>
          </a:p>
          <a:p>
            <a:pPr marL="0" marR="0">
              <a:spcBef>
                <a:spcPts val="0"/>
              </a:spcBef>
              <a:spcAft>
                <a:spcPts val="1200"/>
              </a:spcAft>
            </a:pPr>
            <a:r>
              <a:rPr lang="en-US" b="1" dirty="0">
                <a:effectLst/>
                <a:latin typeface="Calibri" panose="020F0502020204030204" pitchFamily="34" charset="0"/>
                <a:ea typeface="Times New Roman" panose="02020603050405020304" pitchFamily="18" charset="0"/>
              </a:rPr>
              <a:t>May 2023 Wireless Interim</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b="1" dirty="0">
                <a:effectLst/>
                <a:latin typeface="Calibri" panose="020F0502020204030204" pitchFamily="34" charset="0"/>
                <a:ea typeface="Times New Roman" panose="02020603050405020304" pitchFamily="18" charset="0"/>
              </a:rPr>
              <a:t>May 15-18, 2023	Orlando, FL, USA</a:t>
            </a:r>
            <a:endParaRPr lang="en-US" dirty="0"/>
          </a:p>
          <a:p>
            <a:pPr marL="0" marR="0">
              <a:spcBef>
                <a:spcPts val="0"/>
              </a:spcBef>
              <a:spcAft>
                <a:spcPts val="1200"/>
              </a:spcAft>
            </a:pPr>
            <a:r>
              <a:rPr lang="en-US" b="1" dirty="0">
                <a:effectLst/>
                <a:latin typeface="Calibri" panose="020F0502020204030204" pitchFamily="34" charset="0"/>
                <a:ea typeface="Times New Roman" panose="02020603050405020304" pitchFamily="18" charset="0"/>
              </a:rPr>
              <a:t>July 2023 Plenary</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b="1" dirty="0">
                <a:effectLst/>
                <a:latin typeface="Calibri" panose="020F0502020204030204" pitchFamily="34" charset="0"/>
                <a:ea typeface="Times New Roman" panose="02020603050405020304" pitchFamily="18" charset="0"/>
              </a:rPr>
              <a:t>July 10-13, 2023	Berlin, Germany</a:t>
            </a:r>
            <a:endParaRPr lang="en-US" sz="2000" dirty="0">
              <a:effectLst/>
              <a:latin typeface="Calibri" panose="020F0502020204030204" pitchFamily="34" charset="0"/>
              <a:ea typeface="Times New Roman" panose="02020603050405020304" pitchFamily="18" charset="0"/>
            </a:endParaRPr>
          </a:p>
          <a:p>
            <a:endParaRPr lang="en-US" dirty="0"/>
          </a:p>
          <a:p>
            <a:endParaRPr lang="en-US" dirty="0"/>
          </a:p>
          <a:p>
            <a:endParaRPr lang="en-US" dirty="0"/>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39192351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November Plenary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Presentation and Review of Contributions for Draft</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CEF47-A3EB-4370-9677-EA2AC0F4B02E}"/>
              </a:ext>
            </a:extLst>
          </p:cNvPr>
          <p:cNvSpPr>
            <a:spLocks noGrp="1"/>
          </p:cNvSpPr>
          <p:nvPr>
            <p:ph type="title"/>
          </p:nvPr>
        </p:nvSpPr>
        <p:spPr/>
        <p:txBody>
          <a:bodyPr/>
          <a:lstStyle/>
          <a:p>
            <a:r>
              <a:rPr lang="en-US" dirty="0"/>
              <a:t>Approval of September Minutes</a:t>
            </a:r>
          </a:p>
        </p:txBody>
      </p:sp>
      <p:sp>
        <p:nvSpPr>
          <p:cNvPr id="4" name="Date Placeholder 3">
            <a:extLst>
              <a:ext uri="{FF2B5EF4-FFF2-40B4-BE49-F238E27FC236}">
                <a16:creationId xmlns:a16="http://schemas.microsoft.com/office/drawing/2014/main" id="{8743EA02-BF35-4BDC-AED5-0CA648CBD6D0}"/>
              </a:ext>
            </a:extLst>
          </p:cNvPr>
          <p:cNvSpPr>
            <a:spLocks noGrp="1"/>
          </p:cNvSpPr>
          <p:nvPr>
            <p:ph type="dt" sz="half" idx="10"/>
          </p:nvPr>
        </p:nvSpPr>
        <p:spPr/>
        <p:txBody>
          <a:bodyPr/>
          <a:lstStyle/>
          <a:p>
            <a:r>
              <a:rPr lang="en-US" dirty="0"/>
              <a:t>Nov_2022</a:t>
            </a:r>
          </a:p>
        </p:txBody>
      </p:sp>
      <p:sp>
        <p:nvSpPr>
          <p:cNvPr id="5" name="Footer Placeholder 4">
            <a:extLst>
              <a:ext uri="{FF2B5EF4-FFF2-40B4-BE49-F238E27FC236}">
                <a16:creationId xmlns:a16="http://schemas.microsoft.com/office/drawing/2014/main" id="{CAFE4011-EE02-4409-A3C0-058399A599F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B854782-488A-44FB-AB92-1D1724947109}"/>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10" name="Content Placeholder 9">
            <a:extLst>
              <a:ext uri="{FF2B5EF4-FFF2-40B4-BE49-F238E27FC236}">
                <a16:creationId xmlns:a16="http://schemas.microsoft.com/office/drawing/2014/main" id="{3F4D7826-38CA-464D-9307-F466D7633BA0}"/>
              </a:ext>
            </a:extLst>
          </p:cNvPr>
          <p:cNvSpPr>
            <a:spLocks noGrp="1"/>
          </p:cNvSpPr>
          <p:nvPr>
            <p:ph idx="1"/>
          </p:nvPr>
        </p:nvSpPr>
        <p:spPr>
          <a:xfrm>
            <a:off x="838200" y="1825625"/>
            <a:ext cx="10515600" cy="1984375"/>
          </a:xfrm>
        </p:spPr>
        <p:txBody>
          <a:bodyPr>
            <a:normAutofit fontScale="92500" lnSpcReduction="10000"/>
          </a:bodyPr>
          <a:lstStyle/>
          <a:p>
            <a:r>
              <a:rPr lang="en-US" dirty="0"/>
              <a:t>802.15-22-0525r0 </a:t>
            </a:r>
          </a:p>
          <a:p>
            <a:pPr lvl="1"/>
            <a:r>
              <a:rPr lang="en-US" dirty="0"/>
              <a:t>TG16t 	TG16t Sept 14 2022 Meeting Minutes 	Clark Palmer (</a:t>
            </a:r>
            <a:r>
              <a:rPr lang="en-US" dirty="0" err="1"/>
              <a:t>Meteorcomm</a:t>
            </a:r>
            <a:r>
              <a:rPr lang="en-US" dirty="0"/>
              <a:t>) </a:t>
            </a:r>
          </a:p>
          <a:p>
            <a:pPr lvl="1"/>
            <a:endParaRPr lang="en-US" dirty="0"/>
          </a:p>
          <a:p>
            <a:r>
              <a:rPr lang="en-US" dirty="0"/>
              <a:t>802.15-22-0502r0 </a:t>
            </a:r>
          </a:p>
          <a:p>
            <a:pPr lvl="1"/>
            <a:r>
              <a:rPr lang="en-US" dirty="0"/>
              <a:t>TG16t 	TG16t Sept 13 2022 Meeting Minutes 	Clark Palmer (</a:t>
            </a:r>
            <a:r>
              <a:rPr lang="en-US" dirty="0" err="1"/>
              <a:t>Meteorcomm</a:t>
            </a:r>
            <a:r>
              <a:rPr lang="en-US" dirty="0"/>
              <a:t>) 	</a:t>
            </a:r>
          </a:p>
          <a:p>
            <a:endParaRPr lang="en-US" dirty="0"/>
          </a:p>
          <a:p>
            <a:endParaRPr lang="en-US" dirty="0"/>
          </a:p>
        </p:txBody>
      </p:sp>
    </p:spTree>
    <p:extLst>
      <p:ext uri="{BB962C8B-B14F-4D97-AF65-F5344CB8AC3E}">
        <p14:creationId xmlns:p14="http://schemas.microsoft.com/office/powerpoint/2010/main" val="1692500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19387</TotalTime>
  <Words>2236</Words>
  <Application>Microsoft Office PowerPoint</Application>
  <PresentationFormat>Widescreen</PresentationFormat>
  <Paragraphs>267</Paragraphs>
  <Slides>23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Helvetica</vt:lpstr>
      <vt:lpstr>Times New Roman</vt:lpstr>
      <vt:lpstr>Custom Design</vt:lpstr>
      <vt:lpstr>PowerPoint Presentation</vt:lpstr>
      <vt:lpstr>Opening</vt:lpstr>
      <vt:lpstr>TG16t November Plenary Agenda</vt:lpstr>
      <vt:lpstr>Approval of September Minutes</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Document Status</vt:lpstr>
      <vt:lpstr>Contributions for November Plenary</vt:lpstr>
      <vt:lpstr>Discussion on Contributions</vt:lpstr>
      <vt:lpstr>Next Steps</vt:lpstr>
      <vt:lpstr>ISO-IEC-JTC1-SC6-WG1 Licensed Narrowband</vt:lpstr>
      <vt:lpstr>Editor and Draft Development</vt:lpstr>
      <vt:lpstr>Draft Development Plan</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576</cp:revision>
  <cp:lastPrinted>1998-02-10T13:28:06Z</cp:lastPrinted>
  <dcterms:created xsi:type="dcterms:W3CDTF">2020-01-06T16:34:14Z</dcterms:created>
  <dcterms:modified xsi:type="dcterms:W3CDTF">2022-11-12T14:03:40Z</dcterms:modified>
</cp:coreProperties>
</file>